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F5_99FB689E.xml" ContentType="application/vnd.ms-powerpoint.comments+xml"/>
  <Override PartName="/ppt/comments/modernComment_10E_92E26E0A.xml" ContentType="application/vnd.ms-powerpoint.comments+xml"/>
  <Override PartName="/ppt/comments/modernComment_255_DD277F3A.xml" ContentType="application/vnd.ms-powerpoint.comments+xml"/>
  <Override PartName="/ppt/comments/modernComment_256_BB76381C.xml" ContentType="application/vnd.ms-powerpoint.comments+xml"/>
  <Override PartName="/ppt/comments/modernComment_257_2F232E52.xml" ContentType="application/vnd.ms-powerpoint.comment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4"/>
    <p:sldMasterId id="2147483650" r:id="rId5"/>
    <p:sldMasterId id="2147483661" r:id="rId6"/>
    <p:sldMasterId id="2147483663" r:id="rId7"/>
    <p:sldMasterId id="2147483665" r:id="rId8"/>
  </p:sldMasterIdLst>
  <p:notesMasterIdLst>
    <p:notesMasterId r:id="rId41"/>
  </p:notesMasterIdLst>
  <p:handoutMasterIdLst>
    <p:handoutMasterId r:id="rId42"/>
  </p:handoutMasterIdLst>
  <p:sldIdLst>
    <p:sldId id="614" r:id="rId9"/>
    <p:sldId id="591" r:id="rId10"/>
    <p:sldId id="585" r:id="rId11"/>
    <p:sldId id="261" r:id="rId12"/>
    <p:sldId id="263" r:id="rId13"/>
    <p:sldId id="501" r:id="rId14"/>
    <p:sldId id="270" r:id="rId15"/>
    <p:sldId id="597" r:id="rId16"/>
    <p:sldId id="506" r:id="rId17"/>
    <p:sldId id="598" r:id="rId18"/>
    <p:sldId id="534" r:id="rId19"/>
    <p:sldId id="545" r:id="rId20"/>
    <p:sldId id="620" r:id="rId21"/>
    <p:sldId id="505" r:id="rId22"/>
    <p:sldId id="621" r:id="rId23"/>
    <p:sldId id="588" r:id="rId24"/>
    <p:sldId id="622" r:id="rId25"/>
    <p:sldId id="592" r:id="rId26"/>
    <p:sldId id="599" r:id="rId27"/>
    <p:sldId id="546" r:id="rId28"/>
    <p:sldId id="551" r:id="rId29"/>
    <p:sldId id="550" r:id="rId30"/>
    <p:sldId id="559" r:id="rId31"/>
    <p:sldId id="558" r:id="rId32"/>
    <p:sldId id="507" r:id="rId33"/>
    <p:sldId id="601" r:id="rId34"/>
    <p:sldId id="571" r:id="rId35"/>
    <p:sldId id="610" r:id="rId36"/>
    <p:sldId id="595" r:id="rId37"/>
    <p:sldId id="624" r:id="rId38"/>
    <p:sldId id="603" r:id="rId39"/>
    <p:sldId id="605" r:id="rId40"/>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
      <p:font typeface="Montserrat SemiBold" panose="00000700000000000000" pitchFamily="2" charset="0"/>
      <p:regular r:id="rId55"/>
      <p:bold r:id="rId56"/>
      <p:italic r:id="rId57"/>
      <p:boldItalic r:id="rId58"/>
    </p:embeddedFont>
    <p:embeddedFont>
      <p:font typeface="Montserrat" panose="00000500000000000000" pitchFamily="2"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ntroduction" id="{DEE7C240-A6C7-C14B-9D24-25AB74F41030}">
          <p14:sldIdLst>
            <p14:sldId id="614"/>
            <p14:sldId id="591"/>
            <p14:sldId id="585"/>
            <p14:sldId id="261"/>
          </p14:sldIdLst>
        </p14:section>
        <p14:section name="REACH Overview" id="{8FBFFF44-0F8B-4544-8391-17D5241795A9}">
          <p14:sldIdLst>
            <p14:sldId id="263"/>
            <p14:sldId id="501"/>
            <p14:sldId id="270"/>
            <p14:sldId id="597"/>
            <p14:sldId id="506"/>
            <p14:sldId id="598"/>
            <p14:sldId id="534"/>
            <p14:sldId id="545"/>
            <p14:sldId id="620"/>
            <p14:sldId id="505"/>
            <p14:sldId id="621"/>
          </p14:sldIdLst>
        </p14:section>
        <p14:section name="Team QI Session 1" id="{0BBAFFEA-324F-4294-8C29-DB6F83D656A5}">
          <p14:sldIdLst>
            <p14:sldId id="588"/>
            <p14:sldId id="622"/>
          </p14:sldIdLst>
        </p14:section>
        <p14:section name="BREAK" id="{FE0F6ADA-9D8F-4759-A210-0639F7093903}">
          <p14:sldIdLst>
            <p14:sldId id="592"/>
          </p14:sldIdLst>
        </p14:section>
        <p14:section name="PDSA Cycles" id="{C1D97952-6EC2-4C43-AA7C-CF803F07ABFF}">
          <p14:sldIdLst>
            <p14:sldId id="599"/>
            <p14:sldId id="546"/>
            <p14:sldId id="551"/>
            <p14:sldId id="550"/>
            <p14:sldId id="559"/>
            <p14:sldId id="558"/>
            <p14:sldId id="507"/>
            <p14:sldId id="601"/>
            <p14:sldId id="571"/>
            <p14:sldId id="610"/>
          </p14:sldIdLst>
        </p14:section>
        <p14:section name="AGENDA Team QI Session 2" id="{5DDB6D2A-9433-4E13-9D58-1CF2DCCAAAA4}">
          <p14:sldIdLst>
            <p14:sldId id="595"/>
            <p14:sldId id="624"/>
          </p14:sldIdLst>
        </p14:section>
        <p14:section name="Next Steps &amp; Closing" id="{EF758DFF-8BE0-4394-B45C-CA5EFEF1A191}">
          <p14:sldIdLst>
            <p14:sldId id="603"/>
            <p14:sldId id="6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F1C6A-D2DB-2A34-90B4-5A65D7362516}" name="Areej Darwish" initials="AD" userId="S::adarwis3@uwo.ca::68391107-49c2-4a1e-929d-65325579db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328"/>
    <a:srgbClr val="000000"/>
    <a:srgbClr val="D97B2E"/>
    <a:srgbClr val="D5952C"/>
    <a:srgbClr val="5B2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D3951-247C-F819-FA19-DEB9E2021ACA}" v="5" dt="2022-08-22T15:31:11.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73" autoAdjust="0"/>
    <p:restoredTop sz="57367" autoAdjust="0"/>
  </p:normalViewPr>
  <p:slideViewPr>
    <p:cSldViewPr>
      <p:cViewPr varScale="1">
        <p:scale>
          <a:sx n="57" d="100"/>
          <a:sy n="57" d="100"/>
        </p:scale>
        <p:origin x="183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Esler" userId="S::jesler@uwo.ca::70a76ae7-91fa-44c8-8775-74570f21aecb" providerId="AD" clId="Web-{597D3951-247C-F819-FA19-DEB9E2021ACA}"/>
    <pc:docChg chg="modSld">
      <pc:chgData name="Jim Esler" userId="S::jesler@uwo.ca::70a76ae7-91fa-44c8-8775-74570f21aecb" providerId="AD" clId="Web-{597D3951-247C-F819-FA19-DEB9E2021ACA}" dt="2022-08-22T15:31:11.543" v="4" actId="1076"/>
      <pc:docMkLst>
        <pc:docMk/>
      </pc:docMkLst>
      <pc:sldChg chg="modSp">
        <pc:chgData name="Jim Esler" userId="S::jesler@uwo.ca::70a76ae7-91fa-44c8-8775-74570f21aecb" providerId="AD" clId="Web-{597D3951-247C-F819-FA19-DEB9E2021ACA}" dt="2022-08-22T15:31:11.543" v="4" actId="1076"/>
        <pc:sldMkLst>
          <pc:docMk/>
          <pc:sldMk cId="2763744399" sldId="545"/>
        </pc:sldMkLst>
        <pc:picChg chg="mod modCrop">
          <ac:chgData name="Jim Esler" userId="S::jesler@uwo.ca::70a76ae7-91fa-44c8-8775-74570f21aecb" providerId="AD" clId="Web-{597D3951-247C-F819-FA19-DEB9E2021ACA}" dt="2022-08-22T15:31:11.543" v="4" actId="1076"/>
          <ac:picMkLst>
            <pc:docMk/>
            <pc:sldMk cId="2763744399" sldId="545"/>
            <ac:picMk id="7" creationId="{ABC3B8BC-C93E-3148-B586-AEF7DD711485}"/>
          </ac:picMkLst>
        </pc:picChg>
      </pc:sldChg>
    </pc:docChg>
  </pc:docChgLst>
</pc:chgInfo>
</file>

<file path=ppt/comments/modernComment_10E_92E26E0A.xml><?xml version="1.0" encoding="utf-8"?>
<p188:cmLst xmlns:a="http://schemas.openxmlformats.org/drawingml/2006/main" xmlns:r="http://schemas.openxmlformats.org/officeDocument/2006/relationships" xmlns:p188="http://schemas.microsoft.com/office/powerpoint/2018/8/main">
  <p188:cm id="{A563218D-6C8B-3546-9035-36D1591E0121}" authorId="{72BF1C6A-D2DB-2A34-90B4-5A65D7362516}" created="2022-02-01T16:22:17.229">
    <ac:deMkLst xmlns:ac="http://schemas.microsoft.com/office/drawing/2013/main/command">
      <pc:docMk xmlns:pc="http://schemas.microsoft.com/office/powerpoint/2013/main/command"/>
      <pc:sldMk xmlns:pc="http://schemas.microsoft.com/office/powerpoint/2013/main/command" cId="2464312842" sldId="270"/>
      <ac:spMk id="31" creationId="{BFC3964E-710D-5449-9CCD-B48503B7B056}"/>
    </ac:deMkLst>
    <p188:txBody>
      <a:bodyPr/>
      <a:lstStyle/>
      <a:p>
        <a:r>
          <a:rPr lang="en-US"/>
          <a:t>change frame color</a:t>
        </a:r>
      </a:p>
    </p188:txBody>
  </p188:cm>
</p188:cmLst>
</file>

<file path=ppt/comments/modernComment_1F5_99FB689E.xml><?xml version="1.0" encoding="utf-8"?>
<p188:cmLst xmlns:a="http://schemas.openxmlformats.org/drawingml/2006/main" xmlns:r="http://schemas.openxmlformats.org/officeDocument/2006/relationships" xmlns:p188="http://schemas.microsoft.com/office/powerpoint/2018/8/main">
  <p188:cm id="{51A657A2-A3D0-E546-8C1B-A2583E27EFAD}" authorId="{72BF1C6A-D2DB-2A34-90B4-5A65D7362516}" created="2022-02-01T16:23:04.269">
    <ac:deMkLst xmlns:ac="http://schemas.microsoft.com/office/drawing/2013/main/command">
      <pc:docMk xmlns:pc="http://schemas.microsoft.com/office/powerpoint/2013/main/command"/>
      <pc:sldMk xmlns:pc="http://schemas.microsoft.com/office/powerpoint/2013/main/command" cId="2583390366" sldId="501"/>
      <ac:spMk id="22" creationId="{317C3440-18C9-5A45-91D3-57471DF32F9D}"/>
    </ac:deMkLst>
    <p188:txBody>
      <a:bodyPr/>
      <a:lstStyle/>
      <a:p>
        <a:r>
          <a:rPr lang="en-US"/>
          <a:t>change to reach color</a:t>
        </a:r>
      </a:p>
    </p188:txBody>
  </p188:cm>
</p188:cmLst>
</file>

<file path=ppt/comments/modernComment_255_DD277F3A.xml><?xml version="1.0" encoding="utf-8"?>
<p188:cmLst xmlns:a="http://schemas.openxmlformats.org/drawingml/2006/main" xmlns:r="http://schemas.openxmlformats.org/officeDocument/2006/relationships" xmlns:p188="http://schemas.microsoft.com/office/powerpoint/2018/8/main">
  <p188:cm id="{B55FEFB0-735B-6B4A-941D-4EF3233FDC19}" authorId="{72BF1C6A-D2DB-2A34-90B4-5A65D7362516}" created="2022-02-01T16:24:13.267">
    <ac:deMkLst xmlns:ac="http://schemas.microsoft.com/office/drawing/2013/main/command">
      <pc:docMk xmlns:pc="http://schemas.microsoft.com/office/powerpoint/2013/main/command"/>
      <pc:sldMk xmlns:pc="http://schemas.microsoft.com/office/powerpoint/2013/main/command" cId="3370489201" sldId="504"/>
      <ac:spMk id="16" creationId="{71F8266F-1481-D44C-9033-EB78B854B2C0}"/>
    </ac:deMkLst>
    <p188:txBody>
      <a:bodyPr/>
      <a:lstStyle/>
      <a:p>
        <a:r>
          <a:rPr lang="en-US"/>
          <a:t>change background color 
</a:t>
        </a:r>
      </a:p>
    </p188:txBody>
  </p188:cm>
</p188:cmLst>
</file>

<file path=ppt/comments/modernComment_256_BB76381C.xml><?xml version="1.0" encoding="utf-8"?>
<p188:cmLst xmlns:a="http://schemas.openxmlformats.org/drawingml/2006/main" xmlns:r="http://schemas.openxmlformats.org/officeDocument/2006/relationships" xmlns:p188="http://schemas.microsoft.com/office/powerpoint/2018/8/main">
  <p188:cm id="{B55FEFB0-735B-6B4A-941D-4EF3233FDC19}" authorId="{72BF1C6A-D2DB-2A34-90B4-5A65D7362516}" created="2022-02-01T16:24:13.267">
    <ac:deMkLst xmlns:ac="http://schemas.microsoft.com/office/drawing/2013/main/command">
      <pc:docMk xmlns:pc="http://schemas.microsoft.com/office/powerpoint/2013/main/command"/>
      <pc:sldMk xmlns:pc="http://schemas.microsoft.com/office/powerpoint/2013/main/command" cId="3370489201" sldId="504"/>
      <ac:spMk id="16" creationId="{71F8266F-1481-D44C-9033-EB78B854B2C0}"/>
    </ac:deMkLst>
    <p188:txBody>
      <a:bodyPr/>
      <a:lstStyle/>
      <a:p>
        <a:r>
          <a:rPr lang="en-US"/>
          <a:t>change background color 
</a:t>
        </a:r>
      </a:p>
    </p188:txBody>
  </p188:cm>
</p188:cmLst>
</file>

<file path=ppt/comments/modernComment_257_2F232E52.xml><?xml version="1.0" encoding="utf-8"?>
<p188:cmLst xmlns:a="http://schemas.openxmlformats.org/drawingml/2006/main" xmlns:r="http://schemas.openxmlformats.org/officeDocument/2006/relationships" xmlns:p188="http://schemas.microsoft.com/office/powerpoint/2018/8/main">
  <p188:cm id="{B55FEFB0-735B-6B4A-941D-4EF3233FDC19}" authorId="{72BF1C6A-D2DB-2A34-90B4-5A65D7362516}" created="2022-02-01T16:24:13.267">
    <ac:deMkLst xmlns:ac="http://schemas.microsoft.com/office/drawing/2013/main/command">
      <pc:docMk xmlns:pc="http://schemas.microsoft.com/office/powerpoint/2013/main/command"/>
      <pc:sldMk xmlns:pc="http://schemas.microsoft.com/office/powerpoint/2013/main/command" cId="3370489201" sldId="504"/>
      <ac:spMk id="16" creationId="{71F8266F-1481-D44C-9033-EB78B854B2C0}"/>
    </ac:deMkLst>
    <p188:txBody>
      <a:bodyPr/>
      <a:lstStyle/>
      <a:p>
        <a:r>
          <a:rPr lang="en-US"/>
          <a:t>change background color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2A1808-5EB5-449B-B276-6C117529FA12}" type="datetimeFigureOut">
              <a:rPr lang="en-US" smtClean="0"/>
              <a:t>12/9/2024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2D8D34-1EB1-4541-80E4-741855A7DDDE}" type="slidenum">
              <a:rPr lang="en-US" smtClean="0"/>
              <a:t>‹#›</a:t>
            </a:fld>
            <a:endParaRPr lang="en-US"/>
          </a:p>
        </p:txBody>
      </p:sp>
    </p:spTree>
    <p:extLst>
      <p:ext uri="{BB962C8B-B14F-4D97-AF65-F5344CB8AC3E}">
        <p14:creationId xmlns:p14="http://schemas.microsoft.com/office/powerpoint/2010/main" val="1253628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40B59-D3D1-E24C-B51E-3B52AFFABBF6}"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4D250-69B3-E246-853B-33C306C75F0E}" type="slidenum">
              <a:rPr lang="en-US" smtClean="0"/>
              <a:t>‹#›</a:t>
            </a:fld>
            <a:endParaRPr lang="en-US"/>
          </a:p>
        </p:txBody>
      </p:sp>
    </p:spTree>
    <p:extLst>
      <p:ext uri="{BB962C8B-B14F-4D97-AF65-F5344CB8AC3E}">
        <p14:creationId xmlns:p14="http://schemas.microsoft.com/office/powerpoint/2010/main" val="61152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here</a:t>
            </a:r>
            <a:r>
              <a:rPr lang="en-US" baseline="0" dirty="0"/>
              <a:t> is what we’ll do today…</a:t>
            </a:r>
          </a:p>
          <a:p>
            <a:r>
              <a:rPr lang="en-US" baseline="0" dirty="0"/>
              <a:t>NEXT SLIDE</a:t>
            </a:r>
            <a:endParaRPr lang="en-CA" dirty="0"/>
          </a:p>
        </p:txBody>
      </p:sp>
      <p:sp>
        <p:nvSpPr>
          <p:cNvPr id="4" name="Slide Number Placeholder 3"/>
          <p:cNvSpPr>
            <a:spLocks noGrp="1"/>
          </p:cNvSpPr>
          <p:nvPr>
            <p:ph type="sldNum" sz="quarter" idx="10"/>
          </p:nvPr>
        </p:nvSpPr>
        <p:spPr/>
        <p:txBody>
          <a:bodyPr/>
          <a:lstStyle/>
          <a:p>
            <a:fld id="{00B4D250-69B3-E246-853B-33C306C75F0E}" type="slidenum">
              <a:rPr lang="en-US" smtClean="0"/>
              <a:t>1</a:t>
            </a:fld>
            <a:endParaRPr lang="en-US"/>
          </a:p>
        </p:txBody>
      </p:sp>
    </p:spTree>
    <p:extLst>
      <p:ext uri="{BB962C8B-B14F-4D97-AF65-F5344CB8AC3E}">
        <p14:creationId xmlns:p14="http://schemas.microsoft.com/office/powerpoint/2010/main" val="426645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a:t>
            </a:r>
            <a:r>
              <a:rPr lang="en-CA" baseline="0" dirty="0"/>
              <a:t> start with the IDCQ report – you were asked about 7 specific areas in the questionnaire plus asked if there were additional areas.  The Focus Our Efforts section summarizes the responses.</a:t>
            </a:r>
          </a:p>
          <a:p>
            <a:endParaRPr lang="en-CA" baseline="0" dirty="0"/>
          </a:p>
          <a:p>
            <a:r>
              <a:rPr lang="en-CA" baseline="0" dirty="0"/>
              <a:t>You can also review the status of current clinical care from data presented or your own experience.</a:t>
            </a:r>
          </a:p>
          <a:p>
            <a:endParaRPr lang="en-CA" baseline="0" dirty="0"/>
          </a:p>
          <a:p>
            <a:r>
              <a:rPr lang="en-CA" baseline="0" dirty="0"/>
              <a:t>Plus you can go with your gut and propose a whole new area to focus on.</a:t>
            </a:r>
          </a:p>
          <a:p>
            <a:endParaRPr lang="en-CA" baseline="0" dirty="0"/>
          </a:p>
          <a:p>
            <a:r>
              <a:rPr lang="en-CA" baseline="0" dirty="0"/>
              <a:t>The trick is to document all ideas but pick one or 2 main areas to focus on for the workshop today</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is no right or wrong here</a:t>
            </a:r>
            <a:r>
              <a:rPr lang="en-CA" baseline="0" dirty="0"/>
              <a:t> – its up to you</a:t>
            </a:r>
          </a:p>
          <a:p>
            <a:endParaRPr lang="en-CA" dirty="0"/>
          </a:p>
        </p:txBody>
      </p:sp>
      <p:sp>
        <p:nvSpPr>
          <p:cNvPr id="4" name="Slide Number Placeholder 3"/>
          <p:cNvSpPr>
            <a:spLocks noGrp="1"/>
          </p:cNvSpPr>
          <p:nvPr>
            <p:ph type="sldNum" sz="quarter" idx="5"/>
          </p:nvPr>
        </p:nvSpPr>
        <p:spPr/>
        <p:txBody>
          <a:bodyPr/>
          <a:lstStyle/>
          <a:p>
            <a:fld id="{00B4D250-69B3-E246-853B-33C306C75F0E}" type="slidenum">
              <a:rPr lang="en-US" smtClean="0"/>
              <a:t>11</a:t>
            </a:fld>
            <a:endParaRPr lang="en-US"/>
          </a:p>
        </p:txBody>
      </p:sp>
    </p:spTree>
    <p:extLst>
      <p:ext uri="{BB962C8B-B14F-4D97-AF65-F5344CB8AC3E}">
        <p14:creationId xmlns:p14="http://schemas.microsoft.com/office/powerpoint/2010/main" val="109767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Now</a:t>
            </a:r>
            <a:r>
              <a:rPr lang="en-US" baseline="0" dirty="0"/>
              <a:t> that </a:t>
            </a:r>
            <a:r>
              <a:rPr lang="en-US" dirty="0"/>
              <a:t>you have chosen one or two Areas to Improve - the fun</a:t>
            </a:r>
            <a:r>
              <a:rPr lang="en-US" baseline="0" dirty="0"/>
              <a:t> part starts – thinking of specific ideas that would improve things in that Area.</a:t>
            </a:r>
            <a:endParaRPr lang="en-US" dirty="0"/>
          </a:p>
          <a:p>
            <a:pPr defTabSz="949478">
              <a:defRPr/>
            </a:pPr>
            <a:endParaRPr lang="en-US" dirty="0"/>
          </a:p>
          <a:p>
            <a:pPr marL="0" marR="0" lvl="0" indent="0" algn="l" defTabSz="949478" rtl="0" eaLnBrk="1" fontAlgn="auto" latinLnBrk="0" hangingPunct="1">
              <a:lnSpc>
                <a:spcPct val="100000"/>
              </a:lnSpc>
              <a:spcBef>
                <a:spcPts val="0"/>
              </a:spcBef>
              <a:spcAft>
                <a:spcPts val="0"/>
              </a:spcAft>
              <a:buClrTx/>
              <a:buSzTx/>
              <a:buFontTx/>
              <a:buNone/>
              <a:tabLst/>
              <a:defRPr/>
            </a:pPr>
            <a:r>
              <a:rPr lang="en-US" sz="1200" dirty="0">
                <a:solidFill>
                  <a:srgbClr val="5B2C3C"/>
                </a:solidFill>
                <a:latin typeface="Trebuchet MS" panose="020B0703020202090204" pitchFamily="34" charset="0"/>
              </a:rPr>
              <a:t>An </a:t>
            </a:r>
            <a:r>
              <a:rPr lang="en-US" sz="1200" i="1" dirty="0">
                <a:solidFill>
                  <a:srgbClr val="DD6328"/>
                </a:solidFill>
                <a:latin typeface="Trebuchet MS" panose="020B0703020202090204" pitchFamily="34" charset="0"/>
              </a:rPr>
              <a:t>idea for change </a:t>
            </a:r>
            <a:r>
              <a:rPr lang="en-US" sz="1100" dirty="0">
                <a:solidFill>
                  <a:srgbClr val="5B2C3C"/>
                </a:solidFill>
                <a:latin typeface="Trebuchet MS" panose="020B0703020202090204" pitchFamily="34" charset="0"/>
              </a:rPr>
              <a:t>is an</a:t>
            </a:r>
            <a:r>
              <a:rPr lang="en-US" sz="1100" b="1" dirty="0">
                <a:solidFill>
                  <a:srgbClr val="FF0000"/>
                </a:solidFill>
                <a:latin typeface="Trebuchet MS" panose="020B0703020202090204" pitchFamily="34" charset="0"/>
              </a:rPr>
              <a:t> </a:t>
            </a:r>
            <a:r>
              <a:rPr lang="en-US" sz="1200" b="1" dirty="0">
                <a:solidFill>
                  <a:schemeClr val="accent1">
                    <a:lumMod val="75000"/>
                  </a:schemeClr>
                </a:solidFill>
                <a:latin typeface="Trebuchet MS" panose="020B0703020202090204" pitchFamily="34" charset="0"/>
              </a:rPr>
              <a:t>action/effort</a:t>
            </a:r>
            <a:r>
              <a:rPr lang="en-US" sz="1200" dirty="0">
                <a:solidFill>
                  <a:schemeClr val="accent1">
                    <a:lumMod val="75000"/>
                  </a:schemeClr>
                </a:solidFill>
                <a:latin typeface="Trebuchet MS" panose="020B0703020202090204" pitchFamily="34" charset="0"/>
              </a:rPr>
              <a:t> that may improve the ways things are now</a:t>
            </a:r>
          </a:p>
          <a:p>
            <a:pPr defTabSz="949478">
              <a:defRPr/>
            </a:pPr>
            <a:endParaRPr lang="en-US" dirty="0"/>
          </a:p>
          <a:p>
            <a:pPr defTabSz="949478">
              <a:defRPr/>
            </a:pPr>
            <a:r>
              <a:rPr lang="en-US" dirty="0"/>
              <a:t>specific ideas can come from people’s insights into their work, creative thinking ‘outside the box’, and borrowing from the experience of others. </a:t>
            </a:r>
          </a:p>
          <a:p>
            <a:pPr defTabSz="949478">
              <a:defRPr/>
            </a:pPr>
            <a:endParaRPr lang="en-US" u="sng" dirty="0"/>
          </a:p>
          <a:p>
            <a:pPr defTabSz="949478">
              <a:defRPr/>
            </a:pPr>
            <a:r>
              <a:rPr lang="en-US" dirty="0"/>
              <a:t>You</a:t>
            </a:r>
            <a:r>
              <a:rPr lang="en-US" baseline="0" dirty="0"/>
              <a:t> can easily improve things with a $million but since this is reality think of ideas that would cost very little</a:t>
            </a:r>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12</a:t>
            </a:fld>
            <a:endParaRPr lang="en-US"/>
          </a:p>
        </p:txBody>
      </p:sp>
    </p:spTree>
    <p:extLst>
      <p:ext uri="{BB962C8B-B14F-4D97-AF65-F5344CB8AC3E}">
        <p14:creationId xmlns:p14="http://schemas.microsoft.com/office/powerpoint/2010/main" val="256166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13</a:t>
            </a:fld>
            <a:endParaRPr lang="en-US"/>
          </a:p>
        </p:txBody>
      </p:sp>
    </p:spTree>
    <p:extLst>
      <p:ext uri="{BB962C8B-B14F-4D97-AF65-F5344CB8AC3E}">
        <p14:creationId xmlns:p14="http://schemas.microsoft.com/office/powerpoint/2010/main" val="236452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b="1" dirty="0"/>
              <a:t>[Facilitator] </a:t>
            </a:r>
            <a:r>
              <a:rPr lang="en-US" sz="1200" dirty="0"/>
              <a:t>will lead the discussion</a:t>
            </a:r>
          </a:p>
          <a:p>
            <a:pPr marL="457200" indent="-457200">
              <a:buFont typeface="Arial" panose="020B0604020202020204" pitchFamily="34" charset="0"/>
              <a:buChar char="•"/>
            </a:pPr>
            <a:r>
              <a:rPr lang="en-US" sz="1200" dirty="0"/>
              <a:t>Will need note-taking and time-keeping roles</a:t>
            </a:r>
          </a:p>
          <a:p>
            <a:pPr marL="457200" indent="-457200">
              <a:buFont typeface="Arial" panose="020B0604020202020204" pitchFamily="34" charset="0"/>
              <a:buChar char="•"/>
            </a:pPr>
            <a:r>
              <a:rPr lang="en-US" sz="1200" dirty="0"/>
              <a:t>Important to have input from all team members </a:t>
            </a:r>
          </a:p>
          <a:p>
            <a:pPr marL="457200" indent="-457200">
              <a:buFont typeface="Arial" panose="020B0604020202020204" pitchFamily="34" charset="0"/>
              <a:buChar char="•"/>
            </a:pPr>
            <a:r>
              <a:rPr lang="en-US" sz="1200" dirty="0"/>
              <a:t>Support from REACH program staff</a:t>
            </a:r>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14</a:t>
            </a:fld>
            <a:endParaRPr lang="en-US"/>
          </a:p>
        </p:txBody>
      </p:sp>
    </p:spTree>
    <p:extLst>
      <p:ext uri="{BB962C8B-B14F-4D97-AF65-F5344CB8AC3E}">
        <p14:creationId xmlns:p14="http://schemas.microsoft.com/office/powerpoint/2010/main" val="420138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session will be about an hour - here is your agenda</a:t>
            </a:r>
            <a:r>
              <a:rPr lang="en-CA" baseline="0" dirty="0"/>
              <a:t>. </a:t>
            </a:r>
          </a:p>
          <a:p>
            <a:endParaRPr lang="en-CA" baseline="0" dirty="0"/>
          </a:p>
          <a:p>
            <a:r>
              <a:rPr lang="en-CA" baseline="0" dirty="0"/>
              <a:t>We suggest spending 30 minutes </a:t>
            </a:r>
            <a:r>
              <a:rPr lang="en-US" sz="1200" dirty="0">
                <a:solidFill>
                  <a:srgbClr val="5B2C3C"/>
                </a:solidFill>
                <a:latin typeface="Trebuchet MS" panose="020B0703020202090204" pitchFamily="34" charset="0"/>
              </a:rPr>
              <a:t>generating a list of areas of improvement</a:t>
            </a:r>
          </a:p>
          <a:p>
            <a:pPr marL="0" indent="0">
              <a:spcBef>
                <a:spcPts val="600"/>
              </a:spcBef>
              <a:spcAft>
                <a:spcPts val="600"/>
              </a:spcAft>
              <a:buFont typeface="Wingdings" panose="05000000000000000000" pitchFamily="2" charset="2"/>
              <a:buNone/>
            </a:pPr>
            <a:r>
              <a:rPr lang="en-CA" sz="1200" dirty="0">
                <a:solidFill>
                  <a:srgbClr val="5B2C3C"/>
                </a:solidFill>
                <a:latin typeface="Trebuchet MS" panose="020B0703020202090204" pitchFamily="34" charset="0"/>
              </a:rPr>
              <a:t>The remaining</a:t>
            </a:r>
            <a:r>
              <a:rPr lang="en-CA" sz="1200" baseline="0" dirty="0">
                <a:solidFill>
                  <a:srgbClr val="5B2C3C"/>
                </a:solidFill>
                <a:latin typeface="Trebuchet MS" panose="020B0703020202090204" pitchFamily="34" charset="0"/>
              </a:rPr>
              <a:t> 30 minutes p</a:t>
            </a:r>
            <a:r>
              <a:rPr lang="en-CA" sz="1200" dirty="0">
                <a:solidFill>
                  <a:srgbClr val="5B2C3C"/>
                </a:solidFill>
                <a:latin typeface="Trebuchet MS" panose="020B0703020202090204" pitchFamily="34" charset="0"/>
              </a:rPr>
              <a:t>rioritize 1-2 areas to focus on and</a:t>
            </a:r>
            <a:r>
              <a:rPr lang="en-CA" sz="1200" baseline="0" dirty="0">
                <a:solidFill>
                  <a:srgbClr val="5B2C3C"/>
                </a:solidFill>
                <a:latin typeface="Trebuchet MS" panose="020B0703020202090204" pitchFamily="34" charset="0"/>
              </a:rPr>
              <a:t> b</a:t>
            </a:r>
            <a:r>
              <a:rPr lang="en-CA" sz="1200" dirty="0">
                <a:solidFill>
                  <a:srgbClr val="5B2C3C"/>
                </a:solidFill>
                <a:latin typeface="Trebuchet MS" panose="020B0703020202090204" pitchFamily="34" charset="0"/>
              </a:rPr>
              <a:t>rainstorm </a:t>
            </a:r>
            <a:r>
              <a:rPr lang="en-CA" sz="1200" i="1" dirty="0">
                <a:solidFill>
                  <a:srgbClr val="DD6328"/>
                </a:solidFill>
                <a:latin typeface="Trebuchet MS" panose="020B0703020202090204" pitchFamily="34" charset="0"/>
              </a:rPr>
              <a:t>ideas for change</a:t>
            </a:r>
          </a:p>
          <a:p>
            <a:endParaRPr lang="en-CA" dirty="0"/>
          </a:p>
        </p:txBody>
      </p:sp>
      <p:sp>
        <p:nvSpPr>
          <p:cNvPr id="4" name="Slide Number Placeholder 3"/>
          <p:cNvSpPr>
            <a:spLocks noGrp="1"/>
          </p:cNvSpPr>
          <p:nvPr>
            <p:ph type="sldNum" sz="quarter" idx="5"/>
          </p:nvPr>
        </p:nvSpPr>
        <p:spPr/>
        <p:txBody>
          <a:bodyPr/>
          <a:lstStyle/>
          <a:p>
            <a:fld id="{00B4D250-69B3-E246-853B-33C306C75F0E}" type="slidenum">
              <a:rPr lang="en-US" smtClean="0"/>
              <a:t>15</a:t>
            </a:fld>
            <a:endParaRPr lang="en-US"/>
          </a:p>
        </p:txBody>
      </p:sp>
    </p:spTree>
    <p:extLst>
      <p:ext uri="{BB962C8B-B14F-4D97-AF65-F5344CB8AC3E}">
        <p14:creationId xmlns:p14="http://schemas.microsoft.com/office/powerpoint/2010/main" val="154277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0B4D250-69B3-E246-853B-33C306C75F0E}" type="slidenum">
              <a:rPr lang="en-US" smtClean="0"/>
              <a:t>17</a:t>
            </a:fld>
            <a:endParaRPr lang="en-US"/>
          </a:p>
        </p:txBody>
      </p:sp>
    </p:spTree>
    <p:extLst>
      <p:ext uri="{BB962C8B-B14F-4D97-AF65-F5344CB8AC3E}">
        <p14:creationId xmlns:p14="http://schemas.microsoft.com/office/powerpoint/2010/main" val="87465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a:t>
            </a:r>
            <a:r>
              <a:rPr lang="en-US" baseline="0" dirty="0"/>
              <a:t> time for our 10-15 minute break we’ll start again at XXXXX</a:t>
            </a:r>
            <a:endParaRPr lang="en-US" dirty="0"/>
          </a:p>
          <a:p>
            <a:endParaRPr lang="en-US" dirty="0"/>
          </a:p>
        </p:txBody>
      </p:sp>
      <p:sp>
        <p:nvSpPr>
          <p:cNvPr id="4" name="Slide Number Placeholder 3"/>
          <p:cNvSpPr>
            <a:spLocks noGrp="1"/>
          </p:cNvSpPr>
          <p:nvPr>
            <p:ph type="sldNum" sz="quarter" idx="10"/>
          </p:nvPr>
        </p:nvSpPr>
        <p:spPr/>
        <p:txBody>
          <a:bodyPr/>
          <a:lstStyle/>
          <a:p>
            <a:fld id="{00B4D250-69B3-E246-853B-33C306C75F0E}" type="slidenum">
              <a:rPr lang="en-US" smtClean="0"/>
              <a:t>18</a:t>
            </a:fld>
            <a:endParaRPr lang="en-US"/>
          </a:p>
        </p:txBody>
      </p:sp>
    </p:spTree>
    <p:extLst>
      <p:ext uri="{BB962C8B-B14F-4D97-AF65-F5344CB8AC3E}">
        <p14:creationId xmlns:p14="http://schemas.microsoft.com/office/powerpoint/2010/main" val="104669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You’ve just completed steps 1</a:t>
            </a:r>
            <a:r>
              <a:rPr lang="en-US" b="1" baseline="0" dirty="0"/>
              <a:t> and 2 now we’ll MOVE FROM IDEAS TO ACTION</a:t>
            </a:r>
            <a:endParaRPr lang="en-US" b="1" dirty="0"/>
          </a:p>
        </p:txBody>
      </p:sp>
      <p:sp>
        <p:nvSpPr>
          <p:cNvPr id="4" name="Slide Number Placeholder 3"/>
          <p:cNvSpPr>
            <a:spLocks noGrp="1"/>
          </p:cNvSpPr>
          <p:nvPr>
            <p:ph type="sldNum" sz="quarter" idx="5"/>
          </p:nvPr>
        </p:nvSpPr>
        <p:spPr/>
        <p:txBody>
          <a:bodyPr/>
          <a:lstStyle/>
          <a:p>
            <a:fld id="{00B4D250-69B3-E246-853B-33C306C75F0E}" type="slidenum">
              <a:rPr lang="en-US" smtClean="0"/>
              <a:t>19</a:t>
            </a:fld>
            <a:endParaRPr lang="en-US"/>
          </a:p>
        </p:txBody>
      </p:sp>
    </p:spTree>
    <p:extLst>
      <p:ext uri="{BB962C8B-B14F-4D97-AF65-F5344CB8AC3E}">
        <p14:creationId xmlns:p14="http://schemas.microsoft.com/office/powerpoint/2010/main" val="3351388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How will you</a:t>
            </a:r>
            <a:r>
              <a:rPr lang="en-US" baseline="0" dirty="0"/>
              <a:t> know </a:t>
            </a:r>
            <a:r>
              <a:rPr lang="en-US" dirty="0"/>
              <a:t>which idea or strategy will</a:t>
            </a:r>
            <a:r>
              <a:rPr lang="en-US" baseline="0" dirty="0"/>
              <a:t> </a:t>
            </a:r>
            <a:r>
              <a:rPr lang="en-US" dirty="0"/>
              <a:t>be successful? You have to test them</a:t>
            </a:r>
          </a:p>
          <a:p>
            <a:pPr defTabSz="949478">
              <a:defRPr/>
            </a:pPr>
            <a:endParaRPr lang="en-US" dirty="0"/>
          </a:p>
          <a:p>
            <a:pPr defTabSz="949478">
              <a:defRPr/>
            </a:pPr>
            <a:r>
              <a:rPr lang="en-US" dirty="0"/>
              <a:t>Testing helps the team learn more about how the idea will work in the “real world” before going ahead and spending</a:t>
            </a:r>
            <a:r>
              <a:rPr lang="en-US" baseline="0" dirty="0"/>
              <a:t> time and maybe money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20</a:t>
            </a:fld>
            <a:endParaRPr lang="en-US"/>
          </a:p>
        </p:txBody>
      </p:sp>
    </p:spTree>
    <p:extLst>
      <p:ext uri="{BB962C8B-B14F-4D97-AF65-F5344CB8AC3E}">
        <p14:creationId xmlns:p14="http://schemas.microsoft.com/office/powerpoint/2010/main" val="178967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PDSA Cycle</a:t>
            </a:r>
          </a:p>
          <a:p>
            <a:pPr defTabSz="949478">
              <a:defRPr/>
            </a:pPr>
            <a:endParaRPr lang="en-US" dirty="0"/>
          </a:p>
          <a:p>
            <a:pPr marL="0" marR="0" lvl="0" indent="0" algn="l" defTabSz="949478" rtl="0" eaLnBrk="1" fontAlgn="auto" latinLnBrk="0" hangingPunct="1">
              <a:lnSpc>
                <a:spcPct val="100000"/>
              </a:lnSpc>
              <a:spcBef>
                <a:spcPts val="0"/>
              </a:spcBef>
              <a:spcAft>
                <a:spcPts val="0"/>
              </a:spcAft>
              <a:buClrTx/>
              <a:buSzTx/>
              <a:buFontTx/>
              <a:buNone/>
              <a:tabLst/>
              <a:defRPr/>
            </a:pPr>
            <a:r>
              <a:rPr lang="en-US" dirty="0"/>
              <a:t>P – PLAN – </a:t>
            </a:r>
            <a:r>
              <a:rPr lang="en-US" baseline="0" dirty="0"/>
              <a:t>plan the testing of your idea</a:t>
            </a:r>
          </a:p>
          <a:p>
            <a:pPr marL="0" marR="0" lvl="0" indent="0" algn="l" defTabSz="949478"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49478" rtl="0" eaLnBrk="1" fontAlgn="auto" latinLnBrk="0" hangingPunct="1">
              <a:lnSpc>
                <a:spcPct val="100000"/>
              </a:lnSpc>
              <a:spcBef>
                <a:spcPts val="0"/>
              </a:spcBef>
              <a:spcAft>
                <a:spcPts val="0"/>
              </a:spcAft>
              <a:buClrTx/>
              <a:buSzTx/>
              <a:buFontTx/>
              <a:buNone/>
              <a:tabLst/>
              <a:defRPr/>
            </a:pPr>
            <a:r>
              <a:rPr lang="en-US" baseline="0" dirty="0"/>
              <a:t>D – DO – do the test including observing and measuring</a:t>
            </a:r>
          </a:p>
          <a:p>
            <a:pPr marL="0" marR="0" lvl="0" indent="0" algn="l" defTabSz="949478"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49478" rtl="0" eaLnBrk="1" fontAlgn="auto" latinLnBrk="0" hangingPunct="1">
              <a:lnSpc>
                <a:spcPct val="100000"/>
              </a:lnSpc>
              <a:spcBef>
                <a:spcPts val="0"/>
              </a:spcBef>
              <a:spcAft>
                <a:spcPts val="0"/>
              </a:spcAft>
              <a:buClrTx/>
              <a:buSzTx/>
              <a:buFontTx/>
              <a:buNone/>
              <a:tabLst/>
              <a:defRPr/>
            </a:pPr>
            <a:r>
              <a:rPr lang="en-US" baseline="0" dirty="0"/>
              <a:t>S – STUDY – review what happened; decide whether the idea solved the problem completely or partially</a:t>
            </a:r>
          </a:p>
          <a:p>
            <a:pPr marL="0" marR="0" lvl="0" indent="0" algn="l" defTabSz="949478"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49478" rtl="0" eaLnBrk="1" fontAlgn="auto" latinLnBrk="0" hangingPunct="1">
              <a:lnSpc>
                <a:spcPct val="100000"/>
              </a:lnSpc>
              <a:spcBef>
                <a:spcPts val="0"/>
              </a:spcBef>
              <a:spcAft>
                <a:spcPts val="0"/>
              </a:spcAft>
              <a:buClrTx/>
              <a:buSzTx/>
              <a:buFontTx/>
              <a:buNone/>
              <a:tabLst/>
              <a:defRPr/>
            </a:pPr>
            <a:r>
              <a:rPr lang="en-US" baseline="0" dirty="0"/>
              <a:t>A – ACT -  decide to stop  or continue with testing</a:t>
            </a:r>
            <a:endParaRPr lang="en-US" dirty="0"/>
          </a:p>
          <a:p>
            <a:pPr defTabSz="949478">
              <a:defRPr/>
            </a:pPr>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21</a:t>
            </a:fld>
            <a:endParaRPr lang="en-US"/>
          </a:p>
        </p:txBody>
      </p:sp>
    </p:spTree>
    <p:extLst>
      <p:ext uri="{BB962C8B-B14F-4D97-AF65-F5344CB8AC3E}">
        <p14:creationId xmlns:p14="http://schemas.microsoft.com/office/powerpoint/2010/main" val="204695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This is a 3 hour session – all times</a:t>
            </a:r>
            <a:r>
              <a:rPr lang="en-US" baseline="0" dirty="0"/>
              <a:t> are approximate</a:t>
            </a:r>
            <a:endParaRPr lang="en-US" dirty="0"/>
          </a:p>
          <a:p>
            <a:pPr marL="0" indent="0">
              <a:buNone/>
            </a:pPr>
            <a:r>
              <a:rPr lang="en-US" dirty="0"/>
              <a:t>[ELDER</a:t>
            </a:r>
            <a:r>
              <a:rPr lang="en-US" baseline="0" dirty="0"/>
              <a:t>] will start the meeting</a:t>
            </a:r>
          </a:p>
          <a:p>
            <a:pPr marL="0" indent="0">
              <a:buNone/>
            </a:pPr>
            <a:r>
              <a:rPr lang="en-US" baseline="0" dirty="0"/>
              <a:t>Then we’ll do introductions of the QI team</a:t>
            </a:r>
          </a:p>
          <a:p>
            <a:pPr marL="0" indent="0">
              <a:buNone/>
            </a:pPr>
            <a:r>
              <a:rPr lang="en-US" baseline="0" dirty="0"/>
              <a:t>We will do a very brief overview of REACH</a:t>
            </a:r>
          </a:p>
          <a:p>
            <a:pPr marL="0" indent="0">
              <a:buNone/>
            </a:pPr>
            <a:r>
              <a:rPr lang="en-US" baseline="0" dirty="0"/>
              <a:t>Then you will work together to launch the QI thinking specifically identifying areas to be improved and developing ideas</a:t>
            </a:r>
          </a:p>
          <a:p>
            <a:pPr marL="0" indent="0">
              <a:buNone/>
            </a:pPr>
            <a:r>
              <a:rPr lang="en-US" baseline="0" dirty="0"/>
              <a:t>Then there’ll be a 10-15 min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I’ll do a short review of the PDSAs then at the second Team QI Session you’ll have a chance to plan 1 or 2 PDSAs</a:t>
            </a:r>
          </a:p>
          <a:p>
            <a:pPr marL="0" indent="0">
              <a:buNone/>
            </a:pPr>
            <a:endParaRPr lang="en-US" baseline="0" dirty="0"/>
          </a:p>
          <a:p>
            <a:pPr marL="0" indent="0">
              <a:buNone/>
            </a:pPr>
            <a:r>
              <a:rPr lang="en-US" baseline="0" dirty="0"/>
              <a:t>Then [ELDER] will close</a:t>
            </a:r>
            <a:endParaRPr lang="en-US" dirty="0"/>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a:t>
            </a:fld>
            <a:endParaRPr lang="en-US"/>
          </a:p>
        </p:txBody>
      </p:sp>
    </p:spTree>
    <p:extLst>
      <p:ext uri="{BB962C8B-B14F-4D97-AF65-F5344CB8AC3E}">
        <p14:creationId xmlns:p14="http://schemas.microsoft.com/office/powerpoint/2010/main" val="3156159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a:t>
            </a:r>
            <a:r>
              <a:rPr lang="en-US" baseline="0" dirty="0"/>
              <a:t> PDSA method is great because you do tiny experiments and learn more about the idea that you’re testing as you go.</a:t>
            </a:r>
          </a:p>
          <a:p>
            <a:pPr defTabSz="949478">
              <a:defRPr/>
            </a:pPr>
            <a:endParaRPr lang="en-US" baseline="0" dirty="0"/>
          </a:p>
          <a:p>
            <a:pPr defTabSz="949478">
              <a:defRPr/>
            </a:pPr>
            <a:r>
              <a:rPr lang="en-US" baseline="0" dirty="0"/>
              <a:t>When we say small </a:t>
            </a:r>
            <a:r>
              <a:rPr lang="en-US" dirty="0"/>
              <a:t>scale – we mean</a:t>
            </a:r>
            <a:r>
              <a:rPr lang="en-US" baseline="0" dirty="0"/>
              <a:t> 1 or 2 staff members or 1-5 pa</a:t>
            </a:r>
            <a:r>
              <a:rPr lang="en-US" dirty="0"/>
              <a:t>tients</a:t>
            </a:r>
          </a:p>
          <a:p>
            <a:pPr defTabSz="949478">
              <a:defRPr/>
            </a:pPr>
            <a:endParaRPr lang="en-CA" dirty="0"/>
          </a:p>
          <a:p>
            <a:pPr defTabSz="949478">
              <a:defRPr/>
            </a:pPr>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22</a:t>
            </a:fld>
            <a:endParaRPr lang="en-US"/>
          </a:p>
        </p:txBody>
      </p:sp>
    </p:spTree>
    <p:extLst>
      <p:ext uri="{BB962C8B-B14F-4D97-AF65-F5344CB8AC3E}">
        <p14:creationId xmlns:p14="http://schemas.microsoft.com/office/powerpoint/2010/main" val="998749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a:t>
            </a:r>
            <a:r>
              <a:rPr lang="en-US" baseline="0" dirty="0"/>
              <a:t> a couple of real examples</a:t>
            </a:r>
          </a:p>
          <a:p>
            <a:endParaRPr lang="en-US" baseline="0" dirty="0"/>
          </a:p>
          <a:p>
            <a:r>
              <a:rPr lang="en-US" baseline="0" dirty="0"/>
              <a:t>READ SLIDE</a:t>
            </a:r>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23</a:t>
            </a:fld>
            <a:endParaRPr lang="en-US"/>
          </a:p>
        </p:txBody>
      </p:sp>
    </p:spTree>
    <p:extLst>
      <p:ext uri="{BB962C8B-B14F-4D97-AF65-F5344CB8AC3E}">
        <p14:creationId xmlns:p14="http://schemas.microsoft.com/office/powerpoint/2010/main" val="3675479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Repeating</a:t>
            </a:r>
            <a:r>
              <a:rPr lang="en-US" baseline="0" dirty="0"/>
              <a:t> the PDSA cycle with modest changes can result in improvement</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24</a:t>
            </a:fld>
            <a:endParaRPr lang="en-US"/>
          </a:p>
        </p:txBody>
      </p:sp>
    </p:spTree>
    <p:extLst>
      <p:ext uri="{BB962C8B-B14F-4D97-AF65-F5344CB8AC3E}">
        <p14:creationId xmlns:p14="http://schemas.microsoft.com/office/powerpoint/2010/main" val="391900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more Feedback from FORGE AHEAD participants</a:t>
            </a:r>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25</a:t>
            </a:fld>
            <a:endParaRPr lang="en-US"/>
          </a:p>
        </p:txBody>
      </p:sp>
    </p:spTree>
    <p:extLst>
      <p:ext uri="{BB962C8B-B14F-4D97-AF65-F5344CB8AC3E}">
        <p14:creationId xmlns:p14="http://schemas.microsoft.com/office/powerpoint/2010/main" val="2013488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26</a:t>
            </a:fld>
            <a:endParaRPr lang="en-US"/>
          </a:p>
        </p:txBody>
      </p:sp>
    </p:spTree>
    <p:extLst>
      <p:ext uri="{BB962C8B-B14F-4D97-AF65-F5344CB8AC3E}">
        <p14:creationId xmlns:p14="http://schemas.microsoft.com/office/powerpoint/2010/main" val="2122839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800"/>
              </a:spcAft>
            </a:pPr>
            <a:r>
              <a:rPr lang="en-US" sz="2000" dirty="0"/>
              <a:t>Here are</a:t>
            </a:r>
            <a:r>
              <a:rPr lang="en-US" sz="2000" baseline="0" dirty="0"/>
              <a:t> some quotes acknowledging the importance of planning</a:t>
            </a:r>
          </a:p>
          <a:p>
            <a:pPr>
              <a:spcBef>
                <a:spcPts val="1200"/>
              </a:spcBef>
              <a:spcAft>
                <a:spcPts val="800"/>
              </a:spcAft>
            </a:pPr>
            <a:endParaRPr lang="en-US" sz="1600" baseline="0" dirty="0"/>
          </a:p>
          <a:p>
            <a:pPr>
              <a:spcBef>
                <a:spcPts val="1200"/>
              </a:spcBef>
              <a:spcAft>
                <a:spcPts val="800"/>
              </a:spcAft>
            </a:pPr>
            <a:r>
              <a:rPr lang="en-US" sz="1600" dirty="0"/>
              <a:t>“To achieve great things, two things are needed; a plan, and not quite enough time.” – Leonard Bernstein – </a:t>
            </a:r>
            <a:r>
              <a:rPr lang="en-US" sz="1600" b="1" dirty="0"/>
              <a:t>American composer he did West Side Story</a:t>
            </a:r>
          </a:p>
          <a:p>
            <a:pPr marL="0" marR="0" lvl="0" indent="0" algn="l" defTabSz="914400" rtl="0" eaLnBrk="1" fontAlgn="auto" latinLnBrk="0" hangingPunct="1">
              <a:lnSpc>
                <a:spcPct val="100000"/>
              </a:lnSpc>
              <a:spcBef>
                <a:spcPts val="1200"/>
              </a:spcBef>
              <a:spcAft>
                <a:spcPts val="800"/>
              </a:spcAft>
              <a:buClrTx/>
              <a:buSzTx/>
              <a:buFontTx/>
              <a:buNone/>
              <a:tabLst/>
              <a:defRPr/>
            </a:pPr>
            <a:r>
              <a:rPr lang="en-US" sz="1600" dirty="0"/>
              <a:t>“A good plan today is better than a perfect plan tomorrow” – George S. Patton – </a:t>
            </a:r>
            <a:r>
              <a:rPr lang="en-US" sz="1600" b="1" dirty="0"/>
              <a:t>American general</a:t>
            </a:r>
            <a:r>
              <a:rPr lang="en-US" sz="1600" b="1" baseline="0" dirty="0"/>
              <a:t> in WWII</a:t>
            </a:r>
          </a:p>
          <a:p>
            <a:pPr marL="0" marR="0" lvl="0" indent="0" algn="l" defTabSz="914400" rtl="0" eaLnBrk="1" fontAlgn="auto" latinLnBrk="0" hangingPunct="1">
              <a:lnSpc>
                <a:spcPct val="100000"/>
              </a:lnSpc>
              <a:spcBef>
                <a:spcPts val="1200"/>
              </a:spcBef>
              <a:spcAft>
                <a:spcPts val="800"/>
              </a:spcAft>
              <a:buClrTx/>
              <a:buSzTx/>
              <a:buFontTx/>
              <a:buNone/>
              <a:tabLst/>
              <a:defRPr/>
            </a:pPr>
            <a:endParaRPr lang="en-US" sz="2000" b="1" baseline="0" dirty="0"/>
          </a:p>
          <a:p>
            <a:pPr marL="0" marR="0" lvl="0" indent="0" algn="l" defTabSz="914400" rtl="0" eaLnBrk="1" fontAlgn="auto" latinLnBrk="0" hangingPunct="1">
              <a:lnSpc>
                <a:spcPct val="100000"/>
              </a:lnSpc>
              <a:spcBef>
                <a:spcPts val="1200"/>
              </a:spcBef>
              <a:spcAft>
                <a:spcPts val="800"/>
              </a:spcAft>
              <a:buClrTx/>
              <a:buSzTx/>
              <a:buFontTx/>
              <a:buNone/>
              <a:tabLst/>
              <a:defRPr/>
            </a:pPr>
            <a:r>
              <a:rPr lang="en-US" sz="2000" dirty="0"/>
              <a:t>The</a:t>
            </a:r>
            <a:r>
              <a:rPr lang="en-US" sz="2000" baseline="0" dirty="0"/>
              <a:t> act of preparation and planning is not new - a</a:t>
            </a:r>
            <a:r>
              <a:rPr lang="en-US" sz="2000" dirty="0"/>
              <a:t>re there</a:t>
            </a:r>
            <a:r>
              <a:rPr lang="en-US" sz="2000" baseline="0" dirty="0"/>
              <a:t> any “sayings’ or expressions in your community about the importance of planning?</a:t>
            </a:r>
          </a:p>
        </p:txBody>
      </p:sp>
      <p:sp>
        <p:nvSpPr>
          <p:cNvPr id="4" name="Slide Number Placeholder 3"/>
          <p:cNvSpPr>
            <a:spLocks noGrp="1"/>
          </p:cNvSpPr>
          <p:nvPr>
            <p:ph type="sldNum" sz="quarter" idx="5"/>
          </p:nvPr>
        </p:nvSpPr>
        <p:spPr/>
        <p:txBody>
          <a:bodyPr/>
          <a:lstStyle/>
          <a:p>
            <a:fld id="{00B4D250-69B3-E246-853B-33C306C75F0E}" type="slidenum">
              <a:rPr lang="en-US" smtClean="0"/>
              <a:t>27</a:t>
            </a:fld>
            <a:endParaRPr lang="en-US"/>
          </a:p>
        </p:txBody>
      </p:sp>
    </p:spTree>
    <p:extLst>
      <p:ext uri="{BB962C8B-B14F-4D97-AF65-F5344CB8AC3E}">
        <p14:creationId xmlns:p14="http://schemas.microsoft.com/office/powerpoint/2010/main" val="3291251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Answering</a:t>
            </a:r>
            <a:r>
              <a:rPr lang="en-US" baseline="0" dirty="0"/>
              <a:t> each of these questions develops your plan f</a:t>
            </a:r>
            <a:r>
              <a:rPr lang="en-US" dirty="0"/>
              <a:t>or each idea</a:t>
            </a:r>
          </a:p>
          <a:p>
            <a:pPr defTabSz="931774">
              <a:defRPr/>
            </a:pPr>
            <a:endParaRPr lang="en-US" dirty="0"/>
          </a:p>
          <a:p>
            <a:r>
              <a:rPr lang="en-US" sz="1200" b="1" dirty="0">
                <a:latin typeface="Trebuchet MS" panose="020B0703020202090204" pitchFamily="34" charset="0"/>
              </a:rPr>
              <a:t>What</a:t>
            </a:r>
            <a:r>
              <a:rPr lang="en-US" sz="1200" dirty="0">
                <a:latin typeface="Trebuchet MS" panose="020B0703020202090204" pitchFamily="34" charset="0"/>
              </a:rPr>
              <a:t> is the idea you are going to test?</a:t>
            </a:r>
          </a:p>
          <a:p>
            <a:r>
              <a:rPr lang="en-US" sz="1200" b="1" dirty="0">
                <a:latin typeface="Trebuchet MS" panose="020B0703020202090204" pitchFamily="34" charset="0"/>
              </a:rPr>
              <a:t>Who</a:t>
            </a:r>
            <a:r>
              <a:rPr lang="en-US" sz="1200" dirty="0">
                <a:latin typeface="Trebuchet MS" panose="020B0703020202090204" pitchFamily="34" charset="0"/>
              </a:rPr>
              <a:t> will run the test? </a:t>
            </a:r>
          </a:p>
          <a:p>
            <a:r>
              <a:rPr lang="en-US" sz="1200" b="1" dirty="0">
                <a:latin typeface="Trebuchet MS" panose="020B0703020202090204" pitchFamily="34" charset="0"/>
              </a:rPr>
              <a:t>What</a:t>
            </a:r>
            <a:r>
              <a:rPr lang="en-US" sz="1200" dirty="0">
                <a:latin typeface="Trebuchet MS" panose="020B0703020202090204" pitchFamily="34" charset="0"/>
              </a:rPr>
              <a:t> preparation is required</a:t>
            </a:r>
          </a:p>
          <a:p>
            <a:r>
              <a:rPr lang="en-US" sz="1200" b="1" dirty="0">
                <a:latin typeface="Trebuchet MS" panose="020B0703020202090204" pitchFamily="34" charset="0"/>
              </a:rPr>
              <a:t>Where</a:t>
            </a:r>
            <a:r>
              <a:rPr lang="en-US" sz="1200" dirty="0">
                <a:latin typeface="Trebuchet MS" panose="020B0703020202090204" pitchFamily="34" charset="0"/>
              </a:rPr>
              <a:t> will it take place? </a:t>
            </a:r>
          </a:p>
          <a:p>
            <a:r>
              <a:rPr lang="en-US" sz="1200" b="1" dirty="0">
                <a:latin typeface="Trebuchet MS" panose="020B0703020202090204" pitchFamily="34" charset="0"/>
              </a:rPr>
              <a:t>When</a:t>
            </a:r>
            <a:r>
              <a:rPr lang="en-US" sz="1200" dirty="0">
                <a:latin typeface="Trebuchet MS" panose="020B0703020202090204" pitchFamily="34" charset="0"/>
              </a:rPr>
              <a:t> will it take place?</a:t>
            </a:r>
          </a:p>
          <a:p>
            <a:r>
              <a:rPr lang="en-US" sz="1200" b="1" dirty="0">
                <a:latin typeface="Trebuchet MS" panose="020B0703020202090204" pitchFamily="34" charset="0"/>
              </a:rPr>
              <a:t>How</a:t>
            </a:r>
            <a:r>
              <a:rPr lang="en-US" sz="1200" dirty="0">
                <a:latin typeface="Trebuchet MS" panose="020B0703020202090204" pitchFamily="34" charset="0"/>
              </a:rPr>
              <a:t> are you going to measure and record your success? </a:t>
            </a:r>
          </a:p>
          <a:p>
            <a:r>
              <a:rPr lang="en-US" sz="1200" b="1" dirty="0">
                <a:latin typeface="Trebuchet MS" panose="020B0703020202090204" pitchFamily="34" charset="0"/>
              </a:rPr>
              <a:t>When</a:t>
            </a:r>
            <a:r>
              <a:rPr lang="en-US" sz="1200" dirty="0">
                <a:latin typeface="Trebuchet MS" panose="020B0703020202090204" pitchFamily="34" charset="0"/>
              </a:rPr>
              <a:t> will the team get together to </a:t>
            </a:r>
            <a:r>
              <a:rPr lang="en-US" sz="1200" b="1" dirty="0">
                <a:latin typeface="Trebuchet MS" panose="020B0703020202090204" pitchFamily="34" charset="0"/>
              </a:rPr>
              <a:t>study the findings</a:t>
            </a:r>
            <a:r>
              <a:rPr lang="en-US" sz="1200" dirty="0">
                <a:latin typeface="Trebuchet MS" panose="020B0703020202090204" pitchFamily="34" charset="0"/>
              </a:rPr>
              <a:t> of the test?  </a:t>
            </a:r>
          </a:p>
          <a:p>
            <a:endParaRPr lang="en-US" sz="1200" dirty="0">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PDSA cycle workbook may be helpful</a:t>
            </a:r>
            <a:r>
              <a:rPr lang="en-US" baseline="0" dirty="0"/>
              <a:t> to document your plan and </a:t>
            </a:r>
            <a:r>
              <a:rPr lang="en-US" dirty="0"/>
              <a:t>keep track of your notes and </a:t>
            </a:r>
            <a:r>
              <a:rPr lang="en-US" baseline="0" dirty="0"/>
              <a:t>results during the </a:t>
            </a:r>
            <a:r>
              <a:rPr lang="en-US" b="1" baseline="0" dirty="0"/>
              <a:t>DO</a:t>
            </a:r>
            <a:r>
              <a:rPr lang="en-US" baseline="0" dirty="0"/>
              <a:t> your discussion in the </a:t>
            </a:r>
            <a:r>
              <a:rPr lang="en-US" b="1" baseline="0" dirty="0"/>
              <a:t>STUDY</a:t>
            </a:r>
            <a:r>
              <a:rPr lang="en-US" dirty="0"/>
              <a:t> and your decisions</a:t>
            </a:r>
            <a:r>
              <a:rPr lang="en-US" baseline="0" dirty="0"/>
              <a:t> in the </a:t>
            </a:r>
            <a:r>
              <a:rPr lang="en-US" b="1" baseline="0" dirty="0"/>
              <a:t>ACT</a:t>
            </a:r>
            <a:r>
              <a:rPr lang="en-US" baseline="0" dirty="0"/>
              <a:t> phases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also a way to provide information Jim so he provide support.</a:t>
            </a:r>
          </a:p>
          <a:p>
            <a:endParaRPr lang="en-US" dirty="0"/>
          </a:p>
          <a:p>
            <a:endParaRPr lang="en-US" sz="1200" dirty="0">
              <a:latin typeface="Trebuchet MS" panose="020B0703020202090204" pitchFamily="34" charset="0"/>
            </a:endParaRPr>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28</a:t>
            </a:fld>
            <a:endParaRPr lang="en-US"/>
          </a:p>
        </p:txBody>
      </p:sp>
    </p:spTree>
    <p:extLst>
      <p:ext uri="{BB962C8B-B14F-4D97-AF65-F5344CB8AC3E}">
        <p14:creationId xmlns:p14="http://schemas.microsoft.com/office/powerpoint/2010/main" val="2404373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30</a:t>
            </a:fld>
            <a:endParaRPr lang="en-US"/>
          </a:p>
        </p:txBody>
      </p:sp>
    </p:spTree>
    <p:extLst>
      <p:ext uri="{BB962C8B-B14F-4D97-AF65-F5344CB8AC3E}">
        <p14:creationId xmlns:p14="http://schemas.microsoft.com/office/powerpoint/2010/main" val="168994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r>
              <a:rPr lang="en-US" b="1" baseline="0" dirty="0"/>
              <a:t>WE WILL BE SENDING YOU A VERY BRIEF ANONYMOUS WORKHSHOP EVALUATION SURVEY TO OBTAIN YOUR FEEDBACK</a:t>
            </a:r>
            <a:endParaRPr lang="en-US" b="1" dirty="0"/>
          </a:p>
        </p:txBody>
      </p:sp>
      <p:sp>
        <p:nvSpPr>
          <p:cNvPr id="4" name="Slide Number Placeholder 3"/>
          <p:cNvSpPr>
            <a:spLocks noGrp="1"/>
          </p:cNvSpPr>
          <p:nvPr>
            <p:ph type="sldNum" sz="quarter" idx="5"/>
          </p:nvPr>
        </p:nvSpPr>
        <p:spPr/>
        <p:txBody>
          <a:bodyPr/>
          <a:lstStyle/>
          <a:p>
            <a:fld id="{00B4D250-69B3-E246-853B-33C306C75F0E}" type="slidenum">
              <a:rPr lang="en-US" smtClean="0"/>
              <a:t>31</a:t>
            </a:fld>
            <a:endParaRPr lang="en-US"/>
          </a:p>
        </p:txBody>
      </p:sp>
    </p:spTree>
    <p:extLst>
      <p:ext uri="{BB962C8B-B14F-4D97-AF65-F5344CB8AC3E}">
        <p14:creationId xmlns:p14="http://schemas.microsoft.com/office/powerpoint/2010/main" val="164775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of us have met before but it has been awhile </a:t>
            </a:r>
          </a:p>
          <a:p>
            <a:r>
              <a:rPr lang="en-US" baseline="0" dirty="0"/>
              <a:t>It would be great if everyone introduces themselves and maybe shares/describes their </a:t>
            </a:r>
            <a:r>
              <a:rPr lang="en-US" baseline="0" dirty="0" err="1"/>
              <a:t>favourite</a:t>
            </a:r>
            <a:r>
              <a:rPr lang="en-US" baseline="0" dirty="0"/>
              <a:t> place in the community or a special event unique</a:t>
            </a:r>
          </a:p>
          <a:p>
            <a:r>
              <a:rPr lang="en-US" baseline="0" dirty="0"/>
              <a:t>We’ll start with [FACILIATATOR] ….</a:t>
            </a:r>
          </a:p>
        </p:txBody>
      </p:sp>
      <p:sp>
        <p:nvSpPr>
          <p:cNvPr id="4" name="Slide Number Placeholder 3"/>
          <p:cNvSpPr>
            <a:spLocks noGrp="1"/>
          </p:cNvSpPr>
          <p:nvPr>
            <p:ph type="sldNum" sz="quarter" idx="10"/>
          </p:nvPr>
        </p:nvSpPr>
        <p:spPr/>
        <p:txBody>
          <a:bodyPr/>
          <a:lstStyle/>
          <a:p>
            <a:fld id="{00B4D250-69B3-E246-853B-33C306C75F0E}" type="slidenum">
              <a:rPr lang="en-US" smtClean="0"/>
              <a:t>4</a:t>
            </a:fld>
            <a:endParaRPr lang="en-US"/>
          </a:p>
        </p:txBody>
      </p:sp>
    </p:spTree>
    <p:extLst>
      <p:ext uri="{BB962C8B-B14F-4D97-AF65-F5344CB8AC3E}">
        <p14:creationId xmlns:p14="http://schemas.microsoft.com/office/powerpoint/2010/main" val="375994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 of this first Workshop is to help</a:t>
            </a:r>
            <a:r>
              <a:rPr lang="en-US" baseline="0" dirty="0"/>
              <a:t> you, as you launch into the new process of quality improvement</a:t>
            </a:r>
            <a:r>
              <a:rPr lang="en-US" sz="1200" dirty="0"/>
              <a:t>.</a:t>
            </a:r>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5</a:t>
            </a:fld>
            <a:endParaRPr lang="en-US"/>
          </a:p>
        </p:txBody>
      </p:sp>
    </p:spTree>
    <p:extLst>
      <p:ext uri="{BB962C8B-B14F-4D97-AF65-F5344CB8AC3E}">
        <p14:creationId xmlns:p14="http://schemas.microsoft.com/office/powerpoint/2010/main" val="408706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The core</a:t>
            </a:r>
            <a:r>
              <a:rPr lang="en-US" baseline="0" dirty="0"/>
              <a:t> of REACH is </a:t>
            </a:r>
            <a:r>
              <a:rPr lang="en-US" b="1" baseline="0" dirty="0"/>
              <a:t>YOU</a:t>
            </a:r>
            <a:r>
              <a:rPr lang="en-US" baseline="0" dirty="0"/>
              <a:t> the community QI team.</a:t>
            </a:r>
            <a:r>
              <a:rPr lang="en-US" dirty="0"/>
              <a:t> </a:t>
            </a:r>
            <a:r>
              <a:rPr lang="en-US" baseline="0" dirty="0"/>
              <a:t>The community leading the way </a:t>
            </a:r>
            <a:r>
              <a:rPr lang="en-US" dirty="0"/>
              <a:t>ensures local knowledge, priorities and policies are respected </a:t>
            </a:r>
            <a:r>
              <a:rPr lang="en-US" i="1" dirty="0"/>
              <a:t>[met,</a:t>
            </a:r>
            <a:r>
              <a:rPr lang="en-US" i="1" baseline="0" dirty="0"/>
              <a:t> adhered to, reflected ]</a:t>
            </a:r>
            <a:endParaRPr lang="en-US" dirty="0"/>
          </a:p>
          <a:p>
            <a:pPr defTabSz="931774">
              <a:defRPr/>
            </a:pPr>
            <a:endParaRPr lang="en-US" dirty="0"/>
          </a:p>
          <a:p>
            <a:pPr defTabSz="931774">
              <a:defRPr/>
            </a:pPr>
            <a:r>
              <a:rPr lang="en-US" dirty="0"/>
              <a:t>[COMMUNITY FACILITATOR NAME],</a:t>
            </a:r>
            <a:r>
              <a:rPr lang="en-US" baseline="0" dirty="0"/>
              <a:t> as </a:t>
            </a:r>
            <a:r>
              <a:rPr lang="en-US" dirty="0"/>
              <a:t>the community facilitator, supports the QI team in several</a:t>
            </a:r>
            <a:r>
              <a:rPr lang="en-US" baseline="0" dirty="0"/>
              <a:t> ways: SHE has already worked with us to prepare for the workshop, today </a:t>
            </a:r>
            <a:r>
              <a:rPr lang="en-US" dirty="0"/>
              <a:t>and at future workshops SHE</a:t>
            </a:r>
            <a:r>
              <a:rPr lang="en-US" baseline="0" dirty="0"/>
              <a:t>’LL</a:t>
            </a:r>
            <a:r>
              <a:rPr lang="en-US" dirty="0"/>
              <a:t> facilitate the team QI sessions, and when you’re in the action</a:t>
            </a:r>
            <a:r>
              <a:rPr lang="en-US" baseline="0" dirty="0"/>
              <a:t> periods SHE will facilitate </a:t>
            </a:r>
            <a:r>
              <a:rPr lang="en-US" dirty="0"/>
              <a:t>the team meetings and liaise</a:t>
            </a:r>
            <a:r>
              <a:rPr lang="en-US" baseline="0" dirty="0"/>
              <a:t> with JIM</a:t>
            </a:r>
          </a:p>
          <a:p>
            <a:pPr defTabSz="931774">
              <a:defRPr/>
            </a:pPr>
            <a:endParaRPr lang="en-US" dirty="0"/>
          </a:p>
          <a:p>
            <a:pPr defTabSz="931774">
              <a:defRPr/>
            </a:pPr>
            <a:r>
              <a:rPr lang="en-US" dirty="0"/>
              <a:t>[DATA</a:t>
            </a:r>
            <a:r>
              <a:rPr lang="en-US" baseline="0" dirty="0"/>
              <a:t> KEEPER NAME], as t</a:t>
            </a:r>
            <a:r>
              <a:rPr lang="en-US" dirty="0"/>
              <a:t>he Data Keeper, </a:t>
            </a:r>
            <a:r>
              <a:rPr lang="en-US" baseline="0" dirty="0"/>
              <a:t>will use [CEDAR / NAME EMR] </a:t>
            </a:r>
            <a:r>
              <a:rPr lang="en-US" dirty="0"/>
              <a:t>to provide</a:t>
            </a:r>
            <a:r>
              <a:rPr lang="en-US" baseline="0" dirty="0"/>
              <a:t> clinical data to the team to inform </a:t>
            </a:r>
            <a:r>
              <a:rPr lang="en-US" dirty="0"/>
              <a:t>QI initiatives.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[QI</a:t>
            </a:r>
            <a:r>
              <a:rPr lang="en-US" baseline="0" dirty="0"/>
              <a:t> TEAM MEMBER-1], [QI TEAM MEMBER-2], </a:t>
            </a:r>
            <a:r>
              <a:rPr lang="en-US" dirty="0"/>
              <a:t>[QI</a:t>
            </a:r>
            <a:r>
              <a:rPr lang="en-US" baseline="0" dirty="0"/>
              <a:t> TEAM MEMBER-3], [ETC], as </a:t>
            </a:r>
            <a:r>
              <a:rPr lang="en-US" dirty="0"/>
              <a:t>QI team members, will plan and run the PDSAs</a:t>
            </a:r>
            <a:r>
              <a:rPr lang="en-US" baseline="0" dirty="0"/>
              <a:t>, </a:t>
            </a:r>
            <a:r>
              <a:rPr lang="en-US" dirty="0"/>
              <a:t>attend meetings, and honestly</a:t>
            </a:r>
            <a:r>
              <a:rPr lang="en-US" baseline="0" dirty="0"/>
              <a:t> </a:t>
            </a:r>
            <a:r>
              <a:rPr lang="en-US" dirty="0"/>
              <a:t>share their</a:t>
            </a:r>
            <a:r>
              <a:rPr lang="en-US" baseline="0" dirty="0"/>
              <a:t> opinions and ideas</a:t>
            </a:r>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6</a:t>
            </a:fld>
            <a:endParaRPr lang="en-US"/>
          </a:p>
        </p:txBody>
      </p:sp>
    </p:spTree>
    <p:extLst>
      <p:ext uri="{BB962C8B-B14F-4D97-AF65-F5344CB8AC3E}">
        <p14:creationId xmlns:p14="http://schemas.microsoft.com/office/powerpoint/2010/main" val="40844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COMMENTS = change dates for each community;</a:t>
            </a:r>
            <a:r>
              <a:rPr lang="en-US" b="1" baseline="0" dirty="0">
                <a:solidFill>
                  <a:srgbClr val="FF0000"/>
                </a:solidFill>
              </a:rPr>
              <a:t> make diagram larger</a:t>
            </a:r>
            <a:endParaRPr lang="en-US" b="1" dirty="0">
              <a:solidFill>
                <a:srgbClr val="FF0000"/>
              </a:solidFill>
            </a:endParaRPr>
          </a:p>
          <a:p>
            <a:endParaRPr lang="en-US" dirty="0"/>
          </a:p>
          <a:p>
            <a:r>
              <a:rPr lang="en-US" dirty="0"/>
              <a:t>REACH consists of three workshops when</a:t>
            </a:r>
            <a:r>
              <a:rPr lang="en-US" baseline="0" dirty="0"/>
              <a:t> you will review QI methods and develop detailed plans together</a:t>
            </a:r>
            <a:r>
              <a:rPr lang="en-US" dirty="0"/>
              <a:t>, each followed a QI Action Period when you</a:t>
            </a:r>
            <a:r>
              <a:rPr lang="en-US" baseline="0" dirty="0"/>
              <a:t> will implement the plans and decide how to proceed</a:t>
            </a:r>
            <a:r>
              <a:rPr lang="en-US" dirty="0"/>
              <a:t>.  </a:t>
            </a:r>
          </a:p>
          <a:p>
            <a:endParaRPr lang="en-US" dirty="0"/>
          </a:p>
          <a:p>
            <a:pPr defTabSz="931774">
              <a:defRPr/>
            </a:pPr>
            <a:r>
              <a:rPr lang="en-US" dirty="0"/>
              <a:t>As mentioned before, QI coaching and support will also be provided by JIM through regular communication with [COMMUNITY FACILITATOR] &amp;</a:t>
            </a:r>
            <a:r>
              <a:rPr lang="en-US" baseline="0" dirty="0"/>
              <a:t> [DATA KEEPER]</a:t>
            </a:r>
            <a:r>
              <a:rPr lang="en-US" dirty="0"/>
              <a:t>. </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7</a:t>
            </a:fld>
            <a:endParaRPr lang="en-US"/>
          </a:p>
        </p:txBody>
      </p:sp>
    </p:spTree>
    <p:extLst>
      <p:ext uri="{BB962C8B-B14F-4D97-AF65-F5344CB8AC3E}">
        <p14:creationId xmlns:p14="http://schemas.microsoft.com/office/powerpoint/2010/main" val="270088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QI approach can be seen as progressing through </a:t>
            </a:r>
            <a:r>
              <a:rPr lang="en-US" b="1" dirty="0"/>
              <a:t>three linked phases. </a:t>
            </a:r>
          </a:p>
          <a:p>
            <a:endParaRPr lang="en-US" b="1" dirty="0"/>
          </a:p>
          <a:p>
            <a:r>
              <a:rPr lang="en-US" dirty="0"/>
              <a:t>In this process, teams begin by identifying areas for improvement by thinking about your health care system and available resources and looking at gaps in care processes or outcomes. </a:t>
            </a:r>
          </a:p>
          <a:p>
            <a:r>
              <a:rPr lang="en-US" dirty="0"/>
              <a:t>Through this initial phase the team </a:t>
            </a:r>
            <a:r>
              <a:rPr lang="en-US" b="1" dirty="0"/>
              <a:t>will begin to develop goals and ideas for changes </a:t>
            </a:r>
            <a:r>
              <a:rPr lang="en-US" dirty="0"/>
              <a:t>that can be made to improve diabetes care. </a:t>
            </a:r>
          </a:p>
          <a:p>
            <a:r>
              <a:rPr lang="en-US" dirty="0"/>
              <a:t>The team will then begin to discuss </a:t>
            </a:r>
            <a:r>
              <a:rPr lang="en-US" b="1" dirty="0"/>
              <a:t>how to move these ideas into action and test out their ideas in practice. </a:t>
            </a:r>
          </a:p>
          <a:p>
            <a:endParaRPr lang="en-US" b="1" dirty="0"/>
          </a:p>
          <a:p>
            <a:endParaRPr lang="en-US" b="1" dirty="0"/>
          </a:p>
        </p:txBody>
      </p:sp>
      <p:sp>
        <p:nvSpPr>
          <p:cNvPr id="4" name="Slide Number Placeholder 3"/>
          <p:cNvSpPr>
            <a:spLocks noGrp="1"/>
          </p:cNvSpPr>
          <p:nvPr>
            <p:ph type="sldNum" sz="quarter" idx="5"/>
          </p:nvPr>
        </p:nvSpPr>
        <p:spPr/>
        <p:txBody>
          <a:bodyPr/>
          <a:lstStyle/>
          <a:p>
            <a:fld id="{00B4D250-69B3-E246-853B-33C306C75F0E}" type="slidenum">
              <a:rPr lang="en-US" smtClean="0"/>
              <a:t>8</a:t>
            </a:fld>
            <a:endParaRPr lang="en-US"/>
          </a:p>
        </p:txBody>
      </p:sp>
    </p:spTree>
    <p:extLst>
      <p:ext uri="{BB962C8B-B14F-4D97-AF65-F5344CB8AC3E}">
        <p14:creationId xmlns:p14="http://schemas.microsoft.com/office/powerpoint/2010/main" val="57356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During end-of-program interviews, QI</a:t>
            </a:r>
            <a:r>
              <a:rPr lang="en-US" baseline="0" dirty="0"/>
              <a:t> </a:t>
            </a:r>
            <a:r>
              <a:rPr lang="en-US" dirty="0"/>
              <a:t>team members from FORGE AHEAD had</a:t>
            </a:r>
            <a:r>
              <a:rPr lang="en-US" baseline="0" dirty="0"/>
              <a:t> this to say about QI ……</a:t>
            </a:r>
            <a:endParaRPr lang="en-US" dirty="0"/>
          </a:p>
          <a:p>
            <a:endParaRPr lang="en-US" dirty="0"/>
          </a:p>
        </p:txBody>
      </p:sp>
      <p:sp>
        <p:nvSpPr>
          <p:cNvPr id="4" name="Slide Number Placeholder 3"/>
          <p:cNvSpPr>
            <a:spLocks noGrp="1"/>
          </p:cNvSpPr>
          <p:nvPr>
            <p:ph type="sldNum" sz="quarter" idx="5"/>
          </p:nvPr>
        </p:nvSpPr>
        <p:spPr/>
        <p:txBody>
          <a:bodyPr/>
          <a:lstStyle/>
          <a:p>
            <a:fld id="{00B4D250-69B3-E246-853B-33C306C75F0E}" type="slidenum">
              <a:rPr lang="en-US" smtClean="0"/>
              <a:t>9</a:t>
            </a:fld>
            <a:endParaRPr lang="en-US"/>
          </a:p>
        </p:txBody>
      </p:sp>
    </p:spTree>
    <p:extLst>
      <p:ext uri="{BB962C8B-B14F-4D97-AF65-F5344CB8AC3E}">
        <p14:creationId xmlns:p14="http://schemas.microsoft.com/office/powerpoint/2010/main" val="136313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your</a:t>
            </a:r>
            <a:r>
              <a:rPr lang="en-US" b="1" baseline="0" dirty="0"/>
              <a:t> first session you’ll focus on the first two phases</a:t>
            </a:r>
            <a:endParaRPr lang="en-US" b="1" dirty="0"/>
          </a:p>
          <a:p>
            <a:endParaRPr lang="en-US" b="1" dirty="0"/>
          </a:p>
        </p:txBody>
      </p:sp>
      <p:sp>
        <p:nvSpPr>
          <p:cNvPr id="4" name="Slide Number Placeholder 3"/>
          <p:cNvSpPr>
            <a:spLocks noGrp="1"/>
          </p:cNvSpPr>
          <p:nvPr>
            <p:ph type="sldNum" sz="quarter" idx="5"/>
          </p:nvPr>
        </p:nvSpPr>
        <p:spPr/>
        <p:txBody>
          <a:bodyPr/>
          <a:lstStyle/>
          <a:p>
            <a:fld id="{00B4D250-69B3-E246-853B-33C306C75F0E}" type="slidenum">
              <a:rPr lang="en-US" smtClean="0"/>
              <a:t>10</a:t>
            </a:fld>
            <a:endParaRPr lang="en-US"/>
          </a:p>
        </p:txBody>
      </p:sp>
    </p:spTree>
    <p:extLst>
      <p:ext uri="{BB962C8B-B14F-4D97-AF65-F5344CB8AC3E}">
        <p14:creationId xmlns:p14="http://schemas.microsoft.com/office/powerpoint/2010/main" val="246252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ch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838200" y="3200400"/>
            <a:ext cx="8077200" cy="762000"/>
          </a:xfrm>
          <a:prstGeom prst="rect">
            <a:avLst/>
          </a:prstGeom>
        </p:spPr>
        <p:txBody>
          <a:bodyPr/>
          <a:lstStyle>
            <a:lvl1pPr marL="0" indent="0" algn="ctr">
              <a:buNone/>
              <a:defRPr sz="48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63336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ach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4572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4572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2" name="Content Placeholder 2">
            <a:extLst>
              <a:ext uri="{FF2B5EF4-FFF2-40B4-BE49-F238E27FC236}">
                <a16:creationId xmlns:a16="http://schemas.microsoft.com/office/drawing/2014/main" id="{106DCAB5-0824-264E-81D7-F7BCFEC6E185}"/>
              </a:ext>
            </a:extLst>
          </p:cNvPr>
          <p:cNvSpPr>
            <a:spLocks noGrp="1"/>
          </p:cNvSpPr>
          <p:nvPr>
            <p:ph idx="13" hasCustomPrompt="1"/>
          </p:nvPr>
        </p:nvSpPr>
        <p:spPr>
          <a:xfrm>
            <a:off x="51054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51054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Text Placeholder 6">
            <a:extLst>
              <a:ext uri="{FF2B5EF4-FFF2-40B4-BE49-F238E27FC236}">
                <a16:creationId xmlns:a16="http://schemas.microsoft.com/office/drawing/2014/main" id="{ECE7BC84-CDA1-7640-95F2-A0489F0BFC29}"/>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9414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ach Column with Cap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6A0C5DA-923F-7249-8363-72753909F63B}"/>
              </a:ext>
            </a:extLst>
          </p:cNvPr>
          <p:cNvSpPr>
            <a:spLocks noGrp="1"/>
          </p:cNvSpPr>
          <p:nvPr>
            <p:ph idx="14" hasCustomPrompt="1"/>
          </p:nvPr>
        </p:nvSpPr>
        <p:spPr>
          <a:xfrm>
            <a:off x="5105401" y="5149701"/>
            <a:ext cx="4419600" cy="1174899"/>
          </a:xfrm>
          <a:prstGeom prst="rect">
            <a:avLst/>
          </a:prstGeom>
          <a:solidFill>
            <a:schemeClr val="accent3">
              <a:lumMod val="75000"/>
            </a:schemeClr>
          </a:solidFill>
          <a:ln>
            <a:noFill/>
          </a:ln>
        </p:spPr>
        <p:txBody>
          <a:bodyPr lIns="144000" tIns="144000" rIns="144000" bIns="144000"/>
          <a:lstStyle>
            <a:lvl1pPr marL="0" indent="0">
              <a:buNone/>
              <a:defRPr sz="1400" b="0" i="1">
                <a:solidFill>
                  <a:schemeClr val="bg1"/>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Caption Content</a:t>
            </a:r>
          </a:p>
        </p:txBody>
      </p:sp>
      <p:sp>
        <p:nvSpPr>
          <p:cNvPr id="17" name="Content Placeholder 2">
            <a:extLst>
              <a:ext uri="{FF2B5EF4-FFF2-40B4-BE49-F238E27FC236}">
                <a16:creationId xmlns:a16="http://schemas.microsoft.com/office/drawing/2014/main" id="{34CFC36D-3B88-9C4B-9DEE-EA22C1D51AA7}"/>
              </a:ext>
            </a:extLst>
          </p:cNvPr>
          <p:cNvSpPr>
            <a:spLocks noGrp="1"/>
          </p:cNvSpPr>
          <p:nvPr>
            <p:ph idx="1" hasCustomPrompt="1"/>
          </p:nvPr>
        </p:nvSpPr>
        <p:spPr>
          <a:xfrm>
            <a:off x="457201" y="1759688"/>
            <a:ext cx="4419600" cy="4564912"/>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8" name="Content Placeholder 2">
            <a:extLst>
              <a:ext uri="{FF2B5EF4-FFF2-40B4-BE49-F238E27FC236}">
                <a16:creationId xmlns:a16="http://schemas.microsoft.com/office/drawing/2014/main" id="{0E1638D4-E59D-4E4D-B3CC-85CA42B7A9DC}"/>
              </a:ext>
            </a:extLst>
          </p:cNvPr>
          <p:cNvSpPr>
            <a:spLocks noGrp="1"/>
          </p:cNvSpPr>
          <p:nvPr>
            <p:ph idx="12" hasCustomPrompt="1"/>
          </p:nvPr>
        </p:nvSpPr>
        <p:spPr>
          <a:xfrm>
            <a:off x="457201" y="1295400"/>
            <a:ext cx="4419600" cy="347331"/>
          </a:xfrm>
          <a:prstGeom prst="rect">
            <a:avLst/>
          </a:prstGeom>
        </p:spPr>
        <p:txBody>
          <a:bodyPr/>
          <a:lstStyle>
            <a:lvl1pPr marL="0" indent="0">
              <a:buNone/>
              <a:defRPr sz="1800" b="1" i="0">
                <a:solidFill>
                  <a:schemeClr val="accent4"/>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9" name="Content Placeholder 2">
            <a:extLst>
              <a:ext uri="{FF2B5EF4-FFF2-40B4-BE49-F238E27FC236}">
                <a16:creationId xmlns:a16="http://schemas.microsoft.com/office/drawing/2014/main" id="{C42CA80C-50EF-5345-B08C-03570A5521EE}"/>
              </a:ext>
            </a:extLst>
          </p:cNvPr>
          <p:cNvSpPr>
            <a:spLocks noGrp="1"/>
          </p:cNvSpPr>
          <p:nvPr>
            <p:ph idx="13" hasCustomPrompt="1"/>
          </p:nvPr>
        </p:nvSpPr>
        <p:spPr>
          <a:xfrm>
            <a:off x="5105401" y="1292772"/>
            <a:ext cx="4419600" cy="3856929"/>
          </a:xfrm>
          <a:prstGeom prst="rect">
            <a:avLst/>
          </a:prstGeom>
        </p:spPr>
        <p:txBody>
          <a:bodyPr/>
          <a:lstStyle>
            <a:lvl1pPr marL="0" indent="0">
              <a:buNone/>
              <a:defRPr sz="1600" b="0" i="0">
                <a:solidFill>
                  <a:schemeClr val="tx1"/>
                </a:solidFill>
                <a:latin typeface="Trebuchet MS" panose="020B0703020202090204" pitchFamily="34" charset="0"/>
              </a:defRPr>
            </a:lvl1pPr>
            <a:lvl2pPr marL="800100" indent="-342900">
              <a:buFont typeface="Arial" charset="0"/>
              <a:buChar char="•"/>
              <a:defRPr sz="1400" b="0" i="0" baseline="0">
                <a:solidFill>
                  <a:schemeClr val="accent3"/>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21" name="Text Placeholder 6">
            <a:extLst>
              <a:ext uri="{FF2B5EF4-FFF2-40B4-BE49-F238E27FC236}">
                <a16:creationId xmlns:a16="http://schemas.microsoft.com/office/drawing/2014/main" id="{952DDE51-7629-9E45-B439-DFDED33DE09B}"/>
              </a:ext>
            </a:extLst>
          </p:cNvPr>
          <p:cNvSpPr>
            <a:spLocks noGrp="1"/>
          </p:cNvSpPr>
          <p:nvPr>
            <p:ph type="body" sz="quarter" idx="10" hasCustomPrompt="1"/>
          </p:nvPr>
        </p:nvSpPr>
        <p:spPr>
          <a:xfrm>
            <a:off x="457200" y="381000"/>
            <a:ext cx="9067801" cy="457200"/>
          </a:xfrm>
          <a:prstGeom prst="rect">
            <a:avLst/>
          </a:prstGeom>
        </p:spPr>
        <p:txBody>
          <a:bodyPr/>
          <a:lstStyle>
            <a:lvl1pPr marL="0" indent="0" algn="l">
              <a:buNone/>
              <a:defRPr sz="2500" b="1" i="0">
                <a:solidFill>
                  <a:schemeClr val="accent2"/>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341464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dar Title Slid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09A3FBF-ED1A-D341-ABCE-4064CDFA494A}"/>
              </a:ext>
            </a:extLst>
          </p:cNvPr>
          <p:cNvSpPr>
            <a:spLocks noGrp="1"/>
          </p:cNvSpPr>
          <p:nvPr>
            <p:ph type="body" sz="quarter" idx="10" hasCustomPrompt="1"/>
          </p:nvPr>
        </p:nvSpPr>
        <p:spPr>
          <a:xfrm>
            <a:off x="3657600" y="4876800"/>
            <a:ext cx="7162800" cy="762000"/>
          </a:xfrm>
          <a:prstGeom prst="rect">
            <a:avLst/>
          </a:prstGeom>
        </p:spPr>
        <p:txBody>
          <a:bodyPr/>
          <a:lstStyle>
            <a:lvl1pPr marL="0" indent="0" algn="ctr">
              <a:buNone/>
              <a:defRPr sz="4800" b="1" i="0">
                <a:solidFill>
                  <a:schemeClr val="accent3"/>
                </a:solidFill>
                <a:latin typeface="Montserrat SemiBold" pitchFamily="2" charset="77"/>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428989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dar Sectio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15CF758-0B40-9648-A9D1-431746A63425}"/>
              </a:ext>
            </a:extLst>
          </p:cNvPr>
          <p:cNvSpPr>
            <a:spLocks noGrp="1"/>
          </p:cNvSpPr>
          <p:nvPr>
            <p:ph type="body" sz="quarter" idx="10" hasCustomPrompt="1"/>
          </p:nvPr>
        </p:nvSpPr>
        <p:spPr>
          <a:xfrm>
            <a:off x="3200400" y="3200400"/>
            <a:ext cx="8077200" cy="762000"/>
          </a:xfrm>
          <a:prstGeom prst="rect">
            <a:avLst/>
          </a:prstGeom>
        </p:spPr>
        <p:txBody>
          <a:bodyPr/>
          <a:lstStyle>
            <a:lvl1pPr marL="0" indent="0" algn="ctr">
              <a:buNone/>
              <a:defRPr sz="4800" b="1" i="0">
                <a:solidFill>
                  <a:schemeClr val="accent3"/>
                </a:solidFill>
                <a:latin typeface="Montserrat SemiBold" pitchFamily="2" charset="77"/>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91560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dar 2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ED4F11-EF93-2F4F-972F-FDF65A74ABED}"/>
              </a:ext>
            </a:extLst>
          </p:cNvPr>
          <p:cNvSpPr>
            <a:spLocks noGrp="1"/>
          </p:cNvSpPr>
          <p:nvPr>
            <p:ph idx="1" hasCustomPrompt="1"/>
          </p:nvPr>
        </p:nvSpPr>
        <p:spPr>
          <a:xfrm>
            <a:off x="2590800" y="1759688"/>
            <a:ext cx="4419600" cy="4564912"/>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5" name="Content Placeholder 2">
            <a:extLst>
              <a:ext uri="{FF2B5EF4-FFF2-40B4-BE49-F238E27FC236}">
                <a16:creationId xmlns:a16="http://schemas.microsoft.com/office/drawing/2014/main" id="{04EFFB4C-1BB0-D440-9E57-A20ADC424E03}"/>
              </a:ext>
            </a:extLst>
          </p:cNvPr>
          <p:cNvSpPr>
            <a:spLocks noGrp="1"/>
          </p:cNvSpPr>
          <p:nvPr>
            <p:ph idx="12" hasCustomPrompt="1"/>
          </p:nvPr>
        </p:nvSpPr>
        <p:spPr>
          <a:xfrm>
            <a:off x="2590800" y="1295400"/>
            <a:ext cx="4419600" cy="347331"/>
          </a:xfrm>
          <a:prstGeom prst="rect">
            <a:avLst/>
          </a:prstGeom>
        </p:spPr>
        <p:txBody>
          <a:bodyPr/>
          <a:lstStyle>
            <a:lvl1pPr marL="0" indent="0">
              <a:buNone/>
              <a:defRPr sz="1800" b="1" i="0">
                <a:solidFill>
                  <a:schemeClr val="accent2"/>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8" name="Text Placeholder 6">
            <a:extLst>
              <a:ext uri="{FF2B5EF4-FFF2-40B4-BE49-F238E27FC236}">
                <a16:creationId xmlns:a16="http://schemas.microsoft.com/office/drawing/2014/main" id="{E3571AB5-BC2D-844C-87F9-531A8CF38F7F}"/>
              </a:ext>
            </a:extLst>
          </p:cNvPr>
          <p:cNvSpPr>
            <a:spLocks noGrp="1"/>
          </p:cNvSpPr>
          <p:nvPr>
            <p:ph type="body" sz="quarter" idx="10" hasCustomPrompt="1"/>
          </p:nvPr>
        </p:nvSpPr>
        <p:spPr>
          <a:xfrm>
            <a:off x="2590799" y="381000"/>
            <a:ext cx="9067801" cy="457200"/>
          </a:xfrm>
          <a:prstGeom prst="rect">
            <a:avLst/>
          </a:prstGeom>
        </p:spPr>
        <p:txBody>
          <a:bodyPr/>
          <a:lstStyle>
            <a:lvl1pPr marL="0" indent="0" algn="l">
              <a:buNone/>
              <a:defRPr sz="2500" b="1" i="0">
                <a:solidFill>
                  <a:schemeClr val="accent3"/>
                </a:solidFill>
                <a:latin typeface="Montserrat SemiBold" pitchFamily="2" charset="77"/>
                <a:cs typeface="Arial" panose="020B0604020202020204" pitchFamily="34" charset="0"/>
              </a:defRPr>
            </a:lvl1pPr>
          </a:lstStyle>
          <a:p>
            <a:pPr lvl="0"/>
            <a:r>
              <a:rPr lang="en-US" dirty="0"/>
              <a:t>SECTION TITLE</a:t>
            </a:r>
          </a:p>
        </p:txBody>
      </p:sp>
      <p:sp>
        <p:nvSpPr>
          <p:cNvPr id="13" name="Content Placeholder 2">
            <a:extLst>
              <a:ext uri="{FF2B5EF4-FFF2-40B4-BE49-F238E27FC236}">
                <a16:creationId xmlns:a16="http://schemas.microsoft.com/office/drawing/2014/main" id="{377C7C21-1427-B548-B0B0-8B12AAD81371}"/>
              </a:ext>
            </a:extLst>
          </p:cNvPr>
          <p:cNvSpPr>
            <a:spLocks noGrp="1"/>
          </p:cNvSpPr>
          <p:nvPr>
            <p:ph idx="14" hasCustomPrompt="1"/>
          </p:nvPr>
        </p:nvSpPr>
        <p:spPr>
          <a:xfrm>
            <a:off x="7239000" y="1295400"/>
            <a:ext cx="4419600" cy="347331"/>
          </a:xfrm>
          <a:prstGeom prst="rect">
            <a:avLst/>
          </a:prstGeom>
        </p:spPr>
        <p:txBody>
          <a:bodyPr/>
          <a:lstStyle>
            <a:lvl1pPr marL="0" indent="0">
              <a:buNone/>
              <a:defRPr sz="1800" b="1" i="0">
                <a:solidFill>
                  <a:schemeClr val="accent2"/>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7" name="Content Placeholder 2">
            <a:extLst>
              <a:ext uri="{FF2B5EF4-FFF2-40B4-BE49-F238E27FC236}">
                <a16:creationId xmlns:a16="http://schemas.microsoft.com/office/drawing/2014/main" id="{9ADB06F8-310A-134C-8397-CA339ABEA394}"/>
              </a:ext>
            </a:extLst>
          </p:cNvPr>
          <p:cNvSpPr>
            <a:spLocks noGrp="1"/>
          </p:cNvSpPr>
          <p:nvPr>
            <p:ph idx="15" hasCustomPrompt="1"/>
          </p:nvPr>
        </p:nvSpPr>
        <p:spPr>
          <a:xfrm>
            <a:off x="7239000" y="1759688"/>
            <a:ext cx="4419600" cy="4564912"/>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Tree>
    <p:extLst>
      <p:ext uri="{BB962C8B-B14F-4D97-AF65-F5344CB8AC3E}">
        <p14:creationId xmlns:p14="http://schemas.microsoft.com/office/powerpoint/2010/main" val="222133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dar Column with Cap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6A0C5DA-923F-7249-8363-72753909F63B}"/>
              </a:ext>
            </a:extLst>
          </p:cNvPr>
          <p:cNvSpPr>
            <a:spLocks noGrp="1"/>
          </p:cNvSpPr>
          <p:nvPr>
            <p:ph idx="14" hasCustomPrompt="1"/>
          </p:nvPr>
        </p:nvSpPr>
        <p:spPr>
          <a:xfrm>
            <a:off x="7239001" y="5149701"/>
            <a:ext cx="4419600" cy="1174899"/>
          </a:xfrm>
          <a:prstGeom prst="rect">
            <a:avLst/>
          </a:prstGeom>
          <a:solidFill>
            <a:schemeClr val="accent2">
              <a:lumMod val="75000"/>
            </a:schemeClr>
          </a:solidFill>
          <a:ln>
            <a:noFill/>
          </a:ln>
        </p:spPr>
        <p:txBody>
          <a:bodyPr lIns="144000" tIns="144000" rIns="144000" bIns="144000"/>
          <a:lstStyle>
            <a:lvl1pPr marL="0" indent="0">
              <a:buNone/>
              <a:defRPr sz="1400" b="0" i="1">
                <a:solidFill>
                  <a:schemeClr val="bg1"/>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Caption Content</a:t>
            </a:r>
          </a:p>
        </p:txBody>
      </p:sp>
      <p:sp>
        <p:nvSpPr>
          <p:cNvPr id="9" name="Text Placeholder 6">
            <a:extLst>
              <a:ext uri="{FF2B5EF4-FFF2-40B4-BE49-F238E27FC236}">
                <a16:creationId xmlns:a16="http://schemas.microsoft.com/office/drawing/2014/main" id="{74B5F7C9-7E14-E445-B853-6FCC0A7864F6}"/>
              </a:ext>
            </a:extLst>
          </p:cNvPr>
          <p:cNvSpPr>
            <a:spLocks noGrp="1"/>
          </p:cNvSpPr>
          <p:nvPr>
            <p:ph type="body" sz="quarter" idx="10" hasCustomPrompt="1"/>
          </p:nvPr>
        </p:nvSpPr>
        <p:spPr>
          <a:xfrm>
            <a:off x="2590800" y="381000"/>
            <a:ext cx="9067801" cy="457200"/>
          </a:xfrm>
          <a:prstGeom prst="rect">
            <a:avLst/>
          </a:prstGeom>
        </p:spPr>
        <p:txBody>
          <a:bodyPr/>
          <a:lstStyle>
            <a:lvl1pPr marL="0" indent="0" algn="l">
              <a:buNone/>
              <a:defRPr sz="2500" b="1" i="0">
                <a:solidFill>
                  <a:schemeClr val="accent3"/>
                </a:solidFill>
                <a:latin typeface="Montserrat SemiBold" pitchFamily="2" charset="77"/>
                <a:cs typeface="Arial" panose="020B0604020202020204" pitchFamily="34" charset="0"/>
              </a:defRPr>
            </a:lvl1pPr>
          </a:lstStyle>
          <a:p>
            <a:pPr lvl="0"/>
            <a:r>
              <a:rPr lang="en-US" dirty="0"/>
              <a:t>SECTION TITLE</a:t>
            </a:r>
          </a:p>
        </p:txBody>
      </p:sp>
      <p:sp>
        <p:nvSpPr>
          <p:cNvPr id="10" name="Content Placeholder 2">
            <a:extLst>
              <a:ext uri="{FF2B5EF4-FFF2-40B4-BE49-F238E27FC236}">
                <a16:creationId xmlns:a16="http://schemas.microsoft.com/office/drawing/2014/main" id="{BEFE4087-34B7-144C-BBAE-E63552CA79C7}"/>
              </a:ext>
            </a:extLst>
          </p:cNvPr>
          <p:cNvSpPr>
            <a:spLocks noGrp="1"/>
          </p:cNvSpPr>
          <p:nvPr>
            <p:ph idx="1" hasCustomPrompt="1"/>
          </p:nvPr>
        </p:nvSpPr>
        <p:spPr>
          <a:xfrm>
            <a:off x="2590801" y="1759688"/>
            <a:ext cx="4419600" cy="4564912"/>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
        <p:nvSpPr>
          <p:cNvPr id="12" name="Content Placeholder 2">
            <a:extLst>
              <a:ext uri="{FF2B5EF4-FFF2-40B4-BE49-F238E27FC236}">
                <a16:creationId xmlns:a16="http://schemas.microsoft.com/office/drawing/2014/main" id="{714AA6F9-E897-6247-80E4-D0C2632C8E60}"/>
              </a:ext>
            </a:extLst>
          </p:cNvPr>
          <p:cNvSpPr>
            <a:spLocks noGrp="1"/>
          </p:cNvSpPr>
          <p:nvPr>
            <p:ph idx="12" hasCustomPrompt="1"/>
          </p:nvPr>
        </p:nvSpPr>
        <p:spPr>
          <a:xfrm>
            <a:off x="2590801" y="1295400"/>
            <a:ext cx="4419600" cy="347331"/>
          </a:xfrm>
          <a:prstGeom prst="rect">
            <a:avLst/>
          </a:prstGeom>
        </p:spPr>
        <p:txBody>
          <a:bodyPr/>
          <a:lstStyle>
            <a:lvl1pPr marL="0" indent="0">
              <a:buNone/>
              <a:defRPr sz="1800" b="1" i="0">
                <a:solidFill>
                  <a:schemeClr val="accent2"/>
                </a:solidFill>
                <a:latin typeface="Trebuchet MS" panose="020B0703020202090204" pitchFamily="34" charset="0"/>
              </a:defRPr>
            </a:lvl1pPr>
            <a:lvl2pPr marL="800100" indent="-342900">
              <a:buFont typeface="Arial" charset="0"/>
              <a:buChar char="•"/>
              <a:defRPr sz="1600" baseline="0">
                <a:solidFill>
                  <a:schemeClr val="accent4"/>
                </a:solidFill>
              </a:defRPr>
            </a:lvl2pPr>
            <a:lvl3pPr>
              <a:defRPr sz="1600">
                <a:solidFill>
                  <a:schemeClr val="accent4"/>
                </a:solidFill>
              </a:defRPr>
            </a:lvl3pPr>
            <a:lvl4pPr>
              <a:defRPr sz="1600"/>
            </a:lvl4pPr>
            <a:lvl5pPr>
              <a:defRPr sz="1600"/>
            </a:lvl5pPr>
          </a:lstStyle>
          <a:p>
            <a:pPr lvl="0"/>
            <a:r>
              <a:rPr lang="en-US" dirty="0"/>
              <a:t>Headings</a:t>
            </a:r>
          </a:p>
        </p:txBody>
      </p:sp>
      <p:sp>
        <p:nvSpPr>
          <p:cNvPr id="14" name="Content Placeholder 2">
            <a:extLst>
              <a:ext uri="{FF2B5EF4-FFF2-40B4-BE49-F238E27FC236}">
                <a16:creationId xmlns:a16="http://schemas.microsoft.com/office/drawing/2014/main" id="{F509BFE4-9AD8-AF42-BE6D-3BAD382A12C8}"/>
              </a:ext>
            </a:extLst>
          </p:cNvPr>
          <p:cNvSpPr>
            <a:spLocks noGrp="1"/>
          </p:cNvSpPr>
          <p:nvPr>
            <p:ph idx="16" hasCustomPrompt="1"/>
          </p:nvPr>
        </p:nvSpPr>
        <p:spPr>
          <a:xfrm>
            <a:off x="7239001" y="1295400"/>
            <a:ext cx="4419600" cy="3837534"/>
          </a:xfrm>
          <a:prstGeom prst="rect">
            <a:avLst/>
          </a:prstGeom>
        </p:spPr>
        <p:txBody>
          <a:bodyPr/>
          <a:lstStyle>
            <a:lvl1pPr marL="0" indent="0">
              <a:buNone/>
              <a:defRPr sz="1600" b="0" i="0">
                <a:solidFill>
                  <a:schemeClr val="accent2">
                    <a:lumMod val="50000"/>
                  </a:schemeClr>
                </a:solidFill>
                <a:latin typeface="Trebuchet MS" panose="020B0703020202090204" pitchFamily="34" charset="0"/>
              </a:defRPr>
            </a:lvl1pPr>
            <a:lvl2pPr marL="800100" indent="-342900">
              <a:buFont typeface="Arial" charset="0"/>
              <a:buChar char="•"/>
              <a:defRPr sz="1400" b="0" i="0" baseline="0">
                <a:solidFill>
                  <a:schemeClr val="accent1">
                    <a:lumMod val="75000"/>
                  </a:schemeClr>
                </a:solidFill>
                <a:latin typeface="Trebuchet MS" panose="020B0703020202090204" pitchFamily="34" charset="0"/>
              </a:defRPr>
            </a:lvl2pPr>
            <a:lvl3pPr>
              <a:defRPr sz="1600">
                <a:solidFill>
                  <a:schemeClr val="accent4"/>
                </a:solidFill>
              </a:defRPr>
            </a:lvl3pPr>
            <a:lvl4pPr>
              <a:defRPr sz="1600"/>
            </a:lvl4pPr>
            <a:lvl5pPr>
              <a:defRPr sz="1600"/>
            </a:lvl5pPr>
          </a:lstStyle>
          <a:p>
            <a:pPr lvl="0"/>
            <a:r>
              <a:rPr lang="en-US" dirty="0"/>
              <a:t>Body Copy</a:t>
            </a:r>
          </a:p>
          <a:p>
            <a:pPr lvl="1"/>
            <a:r>
              <a:rPr lang="en-US" dirty="0"/>
              <a:t>Bullets</a:t>
            </a:r>
          </a:p>
        </p:txBody>
      </p:sp>
    </p:spTree>
    <p:extLst>
      <p:ext uri="{BB962C8B-B14F-4D97-AF65-F5344CB8AC3E}">
        <p14:creationId xmlns:p14="http://schemas.microsoft.com/office/powerpoint/2010/main" val="4063773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descr="Reach">
            <a:extLst>
              <a:ext uri="{FF2B5EF4-FFF2-40B4-BE49-F238E27FC236}">
                <a16:creationId xmlns:a16="http://schemas.microsoft.com/office/drawing/2014/main" id="{533B3A43-8743-154C-87AB-C1E39FC0C0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188640"/>
            <a:ext cx="2514600" cy="1348409"/>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F8EB2EF5-E1B5-AC45-866F-EDA0BD98E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8400" y="-223126"/>
            <a:ext cx="2209800" cy="7304251"/>
          </a:xfrm>
          <a:prstGeom prst="rect">
            <a:avLst/>
          </a:prstGeom>
        </p:spPr>
      </p:pic>
    </p:spTree>
    <p:extLst>
      <p:ext uri="{BB962C8B-B14F-4D97-AF65-F5344CB8AC3E}">
        <p14:creationId xmlns:p14="http://schemas.microsoft.com/office/powerpoint/2010/main" val="3908728485"/>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FA7679C9-5948-074E-BF66-D0DBC71F6D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58400" y="-223126"/>
            <a:ext cx="2209800" cy="7304251"/>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DFBBDBE-F23F-3E4B-9619-1745A77864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4200" y="5867400"/>
            <a:ext cx="1219200" cy="653774"/>
          </a:xfrm>
          <a:prstGeom prst="rect">
            <a:avLst/>
          </a:prstGeom>
        </p:spPr>
      </p:pic>
      <p:pic>
        <p:nvPicPr>
          <p:cNvPr id="15" name="Picture 14">
            <a:extLst>
              <a:ext uri="{FF2B5EF4-FFF2-40B4-BE49-F238E27FC236}">
                <a16:creationId xmlns:a16="http://schemas.microsoft.com/office/drawing/2014/main" id="{6B1D6FE4-A893-8C49-81D2-6C99157A289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6916" y="719469"/>
            <a:ext cx="2961142" cy="347331"/>
          </a:xfrm>
          <a:prstGeom prst="rect">
            <a:avLst/>
          </a:prstGeom>
        </p:spPr>
      </p:pic>
    </p:spTree>
    <p:extLst>
      <p:ext uri="{BB962C8B-B14F-4D97-AF65-F5344CB8AC3E}">
        <p14:creationId xmlns:p14="http://schemas.microsoft.com/office/powerpoint/2010/main" val="2302139417"/>
      </p:ext>
    </p:extLst>
  </p:cSld>
  <p:clrMap bg1="lt1" tx1="dk1" bg2="lt2" tx2="dk2" accent1="accent1" accent2="accent2" accent3="accent3" accent4="accent4" accent5="accent5" accent6="accent6" hlink="hlink" folHlink="folHlink"/>
  <p:sldLayoutIdLst>
    <p:sldLayoutId id="2147483651" r:id="rId1"/>
    <p:sldLayoutId id="214748366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edar">
            <a:extLst>
              <a:ext uri="{FF2B5EF4-FFF2-40B4-BE49-F238E27FC236}">
                <a16:creationId xmlns:a16="http://schemas.microsoft.com/office/drawing/2014/main" id="{13BEE2EF-AF0D-0345-9FF3-018CE71930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1269342"/>
            <a:ext cx="7102520" cy="3215948"/>
          </a:xfrm>
          <a:prstGeom prst="rect">
            <a:avLst/>
          </a:prstGeom>
        </p:spPr>
      </p:pic>
      <p:pic>
        <p:nvPicPr>
          <p:cNvPr id="3" name="Picture 2" descr="A close up of a logo&#10;&#10;Description automatically generated">
            <a:extLst>
              <a:ext uri="{FF2B5EF4-FFF2-40B4-BE49-F238E27FC236}">
                <a16:creationId xmlns:a16="http://schemas.microsoft.com/office/drawing/2014/main" id="{D9824C4E-31BD-294D-801D-79A9CF5CC4A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696" y="-179648"/>
            <a:ext cx="2209800" cy="7260773"/>
          </a:xfrm>
          <a:prstGeom prst="rect">
            <a:avLst/>
          </a:prstGeom>
        </p:spPr>
      </p:pic>
    </p:spTree>
    <p:extLst>
      <p:ext uri="{BB962C8B-B14F-4D97-AF65-F5344CB8AC3E}">
        <p14:creationId xmlns:p14="http://schemas.microsoft.com/office/powerpoint/2010/main" val="326840461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edar">
            <a:extLst>
              <a:ext uri="{FF2B5EF4-FFF2-40B4-BE49-F238E27FC236}">
                <a16:creationId xmlns:a16="http://schemas.microsoft.com/office/drawing/2014/main" id="{21460E83-755F-C142-AFF3-080CBDF2AD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5000" y="1676400"/>
            <a:ext cx="2609119" cy="1181382"/>
          </a:xfrm>
          <a:prstGeom prst="rect">
            <a:avLst/>
          </a:prstGeom>
        </p:spPr>
      </p:pic>
      <p:pic>
        <p:nvPicPr>
          <p:cNvPr id="5" name="Picture 4" descr="A close up of a logo&#10;&#10;Description automatically generated">
            <a:extLst>
              <a:ext uri="{FF2B5EF4-FFF2-40B4-BE49-F238E27FC236}">
                <a16:creationId xmlns:a16="http://schemas.microsoft.com/office/drawing/2014/main" id="{E057828C-093A-094E-8CFF-1D902A223A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696" y="-179648"/>
            <a:ext cx="2209800" cy="7260773"/>
          </a:xfrm>
          <a:prstGeom prst="rect">
            <a:avLst/>
          </a:prstGeom>
        </p:spPr>
      </p:pic>
    </p:spTree>
    <p:extLst>
      <p:ext uri="{BB962C8B-B14F-4D97-AF65-F5344CB8AC3E}">
        <p14:creationId xmlns:p14="http://schemas.microsoft.com/office/powerpoint/2010/main" val="4260424160"/>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38C70A7-9880-C64D-8DAC-515CB0D1A0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40" y="-179648"/>
            <a:ext cx="2209800" cy="7260773"/>
          </a:xfrm>
          <a:prstGeom prst="rect">
            <a:avLst/>
          </a:prstGeom>
        </p:spPr>
      </p:pic>
      <p:pic>
        <p:nvPicPr>
          <p:cNvPr id="8" name="Picture 7">
            <a:extLst>
              <a:ext uri="{FF2B5EF4-FFF2-40B4-BE49-F238E27FC236}">
                <a16:creationId xmlns:a16="http://schemas.microsoft.com/office/drawing/2014/main" id="{1A99905E-BB0B-5B44-87F9-18E480512F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72858" y="719469"/>
            <a:ext cx="2961142" cy="347331"/>
          </a:xfrm>
          <a:prstGeom prst="rect">
            <a:avLst/>
          </a:prstGeom>
        </p:spPr>
      </p:pic>
      <p:pic>
        <p:nvPicPr>
          <p:cNvPr id="16" name="Picture 15" descr="Cedar">
            <a:extLst>
              <a:ext uri="{FF2B5EF4-FFF2-40B4-BE49-F238E27FC236}">
                <a16:creationId xmlns:a16="http://schemas.microsoft.com/office/drawing/2014/main" id="{2227747D-11C9-2F4D-8DBB-9FFA1F89E2E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0704" y="5934004"/>
            <a:ext cx="1296784" cy="587170"/>
          </a:xfrm>
          <a:prstGeom prst="rect">
            <a:avLst/>
          </a:prstGeom>
        </p:spPr>
      </p:pic>
    </p:spTree>
    <p:extLst>
      <p:ext uri="{BB962C8B-B14F-4D97-AF65-F5344CB8AC3E}">
        <p14:creationId xmlns:p14="http://schemas.microsoft.com/office/powerpoint/2010/main" val="2841123686"/>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18/10/relationships/comments" Target="../comments/modernComment_256_BB76381C.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18/10/relationships/comments" Target="../comments/modernComment_257_2F232E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F5_99FB689E.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E_92E26E0A.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18/10/relationships/comments" Target="../comments/modernComment_255_DD277F3A.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838200" y="3200400"/>
            <a:ext cx="8354144" cy="762000"/>
          </a:xfrm>
        </p:spPr>
        <p:txBody>
          <a:bodyPr/>
          <a:lstStyle/>
          <a:p>
            <a:r>
              <a:rPr lang="en-US" dirty="0"/>
              <a:t>[</a:t>
            </a:r>
            <a:r>
              <a:rPr lang="en-US" dirty="0" err="1"/>
              <a:t>CommunityLogo</a:t>
            </a:r>
            <a:r>
              <a:rPr lang="en-US" dirty="0"/>
              <a:t>]</a:t>
            </a:r>
          </a:p>
          <a:p>
            <a:r>
              <a:rPr lang="en-US" dirty="0"/>
              <a:t>[Community Name]</a:t>
            </a:r>
          </a:p>
        </p:txBody>
      </p:sp>
    </p:spTree>
    <p:extLst>
      <p:ext uri="{BB962C8B-B14F-4D97-AF65-F5344CB8AC3E}">
        <p14:creationId xmlns:p14="http://schemas.microsoft.com/office/powerpoint/2010/main" val="101714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Team QI Session 1 - Focus</a:t>
            </a:r>
          </a:p>
        </p:txBody>
      </p:sp>
      <p:pic>
        <p:nvPicPr>
          <p:cNvPr id="2" name="Picture 1"/>
          <p:cNvPicPr>
            <a:picLocks noChangeAspect="1"/>
          </p:cNvPicPr>
          <p:nvPr/>
        </p:nvPicPr>
        <p:blipFill rotWithShape="1">
          <a:blip r:embed="rId3"/>
          <a:srcRect b="59032"/>
          <a:stretch/>
        </p:blipFill>
        <p:spPr>
          <a:xfrm>
            <a:off x="767408" y="1772816"/>
            <a:ext cx="8805092" cy="2312377"/>
          </a:xfrm>
          <a:prstGeom prst="rect">
            <a:avLst/>
          </a:prstGeom>
        </p:spPr>
      </p:pic>
      <p:sp>
        <p:nvSpPr>
          <p:cNvPr id="4" name="Right Arrow 3">
            <a:extLst>
              <a:ext uri="{FF2B5EF4-FFF2-40B4-BE49-F238E27FC236}">
                <a16:creationId xmlns:a16="http://schemas.microsoft.com/office/drawing/2014/main" id="{2FA0B1F0-B0F5-8E4C-AE88-95582F13558A}"/>
              </a:ext>
            </a:extLst>
          </p:cNvPr>
          <p:cNvSpPr/>
          <p:nvPr/>
        </p:nvSpPr>
        <p:spPr>
          <a:xfrm rot="16200000">
            <a:off x="1487652" y="4580965"/>
            <a:ext cx="1319348" cy="1175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2FA0B1F0-B0F5-8E4C-AE88-95582F13558A}"/>
              </a:ext>
            </a:extLst>
          </p:cNvPr>
          <p:cNvSpPr/>
          <p:nvPr/>
        </p:nvSpPr>
        <p:spPr>
          <a:xfrm rot="16200000">
            <a:off x="4367971" y="4580966"/>
            <a:ext cx="1319348" cy="1175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087004"/>
      </p:ext>
    </p:extLst>
  </p:cSld>
  <p:clrMapOvr>
    <a:masterClrMapping/>
  </p:clrMapOvr>
  <p:extLst>
    <p:ext uri="{6950BFC3-D8DA-4A85-94F7-54DA5524770B}">
      <p188:commentRel xmlns:p188="http://schemas.microsoft.com/office/powerpoint/2018/8/main" xmlns=""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Identifying Areas for Improvement</a:t>
            </a:r>
          </a:p>
        </p:txBody>
      </p:sp>
      <p:sp>
        <p:nvSpPr>
          <p:cNvPr id="22" name="Text Placeholder 2">
            <a:extLst>
              <a:ext uri="{FF2B5EF4-FFF2-40B4-BE49-F238E27FC236}">
                <a16:creationId xmlns:a16="http://schemas.microsoft.com/office/drawing/2014/main" id="{7B3F0A7D-A14A-7D40-B538-D03774CC7DC2}"/>
              </a:ext>
            </a:extLst>
          </p:cNvPr>
          <p:cNvSpPr txBox="1">
            <a:spLocks/>
          </p:cNvSpPr>
          <p:nvPr/>
        </p:nvSpPr>
        <p:spPr>
          <a:xfrm>
            <a:off x="551384" y="1124744"/>
            <a:ext cx="8913629" cy="52565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800"/>
              </a:spcAft>
            </a:pPr>
            <a:r>
              <a:rPr lang="en-US" sz="2800" dirty="0">
                <a:latin typeface="Trebuchet MS" panose="020B0703020202090204" pitchFamily="34" charset="0"/>
              </a:rPr>
              <a:t>An </a:t>
            </a:r>
            <a:r>
              <a:rPr lang="en-US" sz="2800" dirty="0">
                <a:solidFill>
                  <a:srgbClr val="DD6328"/>
                </a:solidFill>
                <a:latin typeface="Trebuchet MS" panose="020B0703020202090204" pitchFamily="34" charset="0"/>
              </a:rPr>
              <a:t>area for improvement </a:t>
            </a:r>
            <a:r>
              <a:rPr lang="en-US" sz="2800" dirty="0">
                <a:latin typeface="Trebuchet MS" panose="020B0703020202090204" pitchFamily="34" charset="0"/>
              </a:rPr>
              <a:t>is a </a:t>
            </a:r>
            <a:r>
              <a:rPr lang="en-US" sz="2800" dirty="0">
                <a:solidFill>
                  <a:schemeClr val="accent1">
                    <a:lumMod val="75000"/>
                  </a:schemeClr>
                </a:solidFill>
                <a:latin typeface="Trebuchet MS" panose="020B0703020202090204" pitchFamily="34" charset="0"/>
              </a:rPr>
              <a:t>gap in care, a need or processes that need upgrading</a:t>
            </a:r>
          </a:p>
          <a:p>
            <a:pPr>
              <a:spcAft>
                <a:spcPts val="800"/>
              </a:spcAft>
            </a:pPr>
            <a:r>
              <a:rPr lang="en-US" sz="2800" dirty="0">
                <a:latin typeface="Trebuchet MS" panose="020B0703020202090204" pitchFamily="34" charset="0"/>
              </a:rPr>
              <a:t>How to identify areas for improvement for your community?</a:t>
            </a:r>
          </a:p>
          <a:p>
            <a:pPr lvl="1">
              <a:spcAft>
                <a:spcPts val="800"/>
              </a:spcAft>
            </a:pPr>
            <a:r>
              <a:rPr lang="en-US" sz="2400" dirty="0">
                <a:latin typeface="Trebuchet MS" panose="020B0703020202090204" pitchFamily="34" charset="0"/>
              </a:rPr>
              <a:t>Consult existing strategic/planning documents i.e. Community Health Plan</a:t>
            </a:r>
          </a:p>
          <a:p>
            <a:pPr lvl="1">
              <a:spcAft>
                <a:spcPts val="800"/>
              </a:spcAft>
            </a:pPr>
            <a:r>
              <a:rPr lang="en-US" sz="2400" dirty="0">
                <a:latin typeface="Trebuchet MS" panose="020B0703020202090204" pitchFamily="34" charset="0"/>
              </a:rPr>
              <a:t>Review the REACH IDCQ report – Focus Our Efforts section</a:t>
            </a:r>
            <a:endParaRPr lang="en-CA" sz="1600" dirty="0">
              <a:latin typeface="Trebuchet MS" panose="020B0703020202090204" pitchFamily="34" charset="0"/>
            </a:endParaRPr>
          </a:p>
          <a:p>
            <a:pPr lvl="1">
              <a:spcAft>
                <a:spcPts val="800"/>
              </a:spcAft>
            </a:pPr>
            <a:r>
              <a:rPr lang="en-US" sz="2400" dirty="0">
                <a:latin typeface="Trebuchet MS" panose="020B0703020202090204" pitchFamily="34" charset="0"/>
              </a:rPr>
              <a:t>Reflect on status of clinical care</a:t>
            </a:r>
            <a:endParaRPr lang="en-US" dirty="0">
              <a:latin typeface="Trebuchet MS" panose="020B0703020202090204" pitchFamily="34" charset="0"/>
            </a:endParaRPr>
          </a:p>
          <a:p>
            <a:pPr lvl="1">
              <a:spcAft>
                <a:spcPts val="800"/>
              </a:spcAft>
            </a:pPr>
            <a:r>
              <a:rPr lang="en-US" sz="2400" dirty="0">
                <a:latin typeface="Trebuchet MS" panose="020B0703020202090204" pitchFamily="34" charset="0"/>
              </a:rPr>
              <a:t>Are there any other areas to improve?</a:t>
            </a:r>
          </a:p>
        </p:txBody>
      </p:sp>
    </p:spTree>
    <p:extLst>
      <p:ext uri="{BB962C8B-B14F-4D97-AF65-F5344CB8AC3E}">
        <p14:creationId xmlns:p14="http://schemas.microsoft.com/office/powerpoint/2010/main" val="289787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C3B8BC-C93E-3148-B586-AEF7DD711485}"/>
              </a:ext>
            </a:extLst>
          </p:cNvPr>
          <p:cNvPicPr>
            <a:picLocks noChangeAspect="1"/>
          </p:cNvPicPr>
          <p:nvPr/>
        </p:nvPicPr>
        <p:blipFill rotWithShape="1">
          <a:blip r:embed="rId3">
            <a:extLst>
              <a:ext uri="{28A0092B-C50C-407E-A947-70E740481C1C}">
                <a14:useLocalDpi xmlns:a14="http://schemas.microsoft.com/office/drawing/2010/main" val="0"/>
              </a:ext>
            </a:extLst>
          </a:blip>
          <a:srcRect r="12219"/>
          <a:stretch/>
        </p:blipFill>
        <p:spPr>
          <a:xfrm>
            <a:off x="7682429" y="3933056"/>
            <a:ext cx="2471925" cy="2816000"/>
          </a:xfrm>
          <a:prstGeom prst="rect">
            <a:avLst/>
          </a:prstGeom>
          <a:solidFill>
            <a:srgbClr val="FF9900"/>
          </a:solidFill>
        </p:spPr>
      </p:pic>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Developing Ideas for Change</a:t>
            </a:r>
          </a:p>
        </p:txBody>
      </p:sp>
      <p:sp>
        <p:nvSpPr>
          <p:cNvPr id="6" name="Content Placeholder 2">
            <a:extLst>
              <a:ext uri="{FF2B5EF4-FFF2-40B4-BE49-F238E27FC236}">
                <a16:creationId xmlns:a16="http://schemas.microsoft.com/office/drawing/2014/main" id="{DEEFDBE1-BB1C-6848-93CF-52B3904612E9}"/>
              </a:ext>
            </a:extLst>
          </p:cNvPr>
          <p:cNvSpPr txBox="1">
            <a:spLocks/>
          </p:cNvSpPr>
          <p:nvPr/>
        </p:nvSpPr>
        <p:spPr>
          <a:xfrm>
            <a:off x="457200" y="1340768"/>
            <a:ext cx="8916433" cy="4607661"/>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800"/>
              </a:spcBef>
              <a:spcAft>
                <a:spcPts val="800"/>
              </a:spcAft>
            </a:pPr>
            <a:r>
              <a:rPr lang="en-US" sz="7400" dirty="0">
                <a:solidFill>
                  <a:srgbClr val="5B2C3C"/>
                </a:solidFill>
                <a:latin typeface="Trebuchet MS" panose="020B0703020202090204" pitchFamily="34" charset="0"/>
              </a:rPr>
              <a:t>An </a:t>
            </a:r>
            <a:r>
              <a:rPr lang="en-US" sz="7400" i="1" dirty="0">
                <a:solidFill>
                  <a:srgbClr val="DD6328"/>
                </a:solidFill>
                <a:latin typeface="Trebuchet MS" panose="020B0703020202090204" pitchFamily="34" charset="0"/>
              </a:rPr>
              <a:t>idea for change </a:t>
            </a:r>
            <a:r>
              <a:rPr lang="en-US" sz="7100" dirty="0">
                <a:solidFill>
                  <a:srgbClr val="5B2C3C"/>
                </a:solidFill>
                <a:latin typeface="Trebuchet MS" panose="020B0703020202090204" pitchFamily="34" charset="0"/>
              </a:rPr>
              <a:t>is an</a:t>
            </a:r>
            <a:r>
              <a:rPr lang="en-US" sz="7100" b="1" dirty="0">
                <a:solidFill>
                  <a:srgbClr val="FF0000"/>
                </a:solidFill>
                <a:latin typeface="Trebuchet MS" panose="020B0703020202090204" pitchFamily="34" charset="0"/>
              </a:rPr>
              <a:t> </a:t>
            </a:r>
            <a:r>
              <a:rPr lang="en-US" sz="7400" b="1" dirty="0">
                <a:solidFill>
                  <a:schemeClr val="accent1">
                    <a:lumMod val="75000"/>
                  </a:schemeClr>
                </a:solidFill>
                <a:latin typeface="Trebuchet MS" panose="020B0703020202090204" pitchFamily="34" charset="0"/>
              </a:rPr>
              <a:t>action/effort</a:t>
            </a:r>
            <a:r>
              <a:rPr lang="en-US" sz="7400" dirty="0">
                <a:solidFill>
                  <a:schemeClr val="accent1">
                    <a:lumMod val="75000"/>
                  </a:schemeClr>
                </a:solidFill>
                <a:latin typeface="Trebuchet MS" panose="020B0703020202090204" pitchFamily="34" charset="0"/>
              </a:rPr>
              <a:t> that may improve the ways things are now</a:t>
            </a:r>
          </a:p>
          <a:p>
            <a:pPr lvl="1">
              <a:lnSpc>
                <a:spcPct val="120000"/>
              </a:lnSpc>
              <a:spcBef>
                <a:spcPts val="800"/>
              </a:spcBef>
              <a:spcAft>
                <a:spcPts val="800"/>
              </a:spcAft>
            </a:pPr>
            <a:r>
              <a:rPr lang="en-US" sz="7000" dirty="0">
                <a:solidFill>
                  <a:srgbClr val="5B2C3C"/>
                </a:solidFill>
                <a:latin typeface="Trebuchet MS" panose="020B0703020202090204" pitchFamily="34" charset="0"/>
              </a:rPr>
              <a:t>does not have to be something completely new or extensive</a:t>
            </a:r>
          </a:p>
          <a:p>
            <a:pPr lvl="1">
              <a:lnSpc>
                <a:spcPct val="120000"/>
              </a:lnSpc>
              <a:spcBef>
                <a:spcPts val="800"/>
              </a:spcBef>
              <a:spcAft>
                <a:spcPts val="800"/>
              </a:spcAft>
            </a:pPr>
            <a:r>
              <a:rPr lang="en-US" sz="7000" dirty="0">
                <a:solidFill>
                  <a:srgbClr val="5B2C3C"/>
                </a:solidFill>
                <a:latin typeface="Trebuchet MS" panose="020B0703020202090204" pitchFamily="34" charset="0"/>
              </a:rPr>
              <a:t>consider small changes to existing programs or services</a:t>
            </a:r>
          </a:p>
          <a:p>
            <a:pPr>
              <a:lnSpc>
                <a:spcPct val="120000"/>
              </a:lnSpc>
              <a:spcBef>
                <a:spcPts val="800"/>
              </a:spcBef>
              <a:spcAft>
                <a:spcPts val="800"/>
              </a:spcAft>
            </a:pPr>
            <a:r>
              <a:rPr lang="en-US" sz="7400" dirty="0">
                <a:solidFill>
                  <a:srgbClr val="5B2C3C"/>
                </a:solidFill>
                <a:latin typeface="Trebuchet MS" panose="020B0703020202090204" pitchFamily="34" charset="0"/>
              </a:rPr>
              <a:t>Focus on using existing resources</a:t>
            </a:r>
          </a:p>
          <a:p>
            <a:pPr>
              <a:lnSpc>
                <a:spcPct val="120000"/>
              </a:lnSpc>
              <a:spcBef>
                <a:spcPts val="800"/>
              </a:spcBef>
              <a:spcAft>
                <a:spcPts val="800"/>
              </a:spcAft>
            </a:pPr>
            <a:r>
              <a:rPr lang="en-US" sz="7400" dirty="0">
                <a:solidFill>
                  <a:srgbClr val="5B2C3C"/>
                </a:solidFill>
                <a:latin typeface="Trebuchet MS" panose="020B0703020202090204" pitchFamily="34" charset="0"/>
              </a:rPr>
              <a:t>Obtain ideas from those who work in the area</a:t>
            </a:r>
          </a:p>
          <a:p>
            <a:pPr>
              <a:lnSpc>
                <a:spcPct val="120000"/>
              </a:lnSpc>
              <a:spcBef>
                <a:spcPts val="800"/>
              </a:spcBef>
              <a:spcAft>
                <a:spcPts val="800"/>
              </a:spcAft>
            </a:pPr>
            <a:r>
              <a:rPr lang="en-US" sz="7500" dirty="0">
                <a:solidFill>
                  <a:srgbClr val="5B2C3C"/>
                </a:solidFill>
                <a:latin typeface="Trebuchet MS" panose="020B0703020202090204" pitchFamily="34" charset="0"/>
              </a:rPr>
              <a:t>Use experience of others who have successfully made improvements</a:t>
            </a:r>
            <a:r>
              <a:rPr lang="en-US" sz="4300" dirty="0">
                <a:solidFill>
                  <a:srgbClr val="5B2C3C"/>
                </a:solidFill>
                <a:latin typeface="Trebuchet MS" panose="020B0703020202090204" pitchFamily="34" charset="0"/>
              </a:rPr>
              <a:t>.</a:t>
            </a:r>
            <a:endParaRPr lang="en-US" dirty="0">
              <a:solidFill>
                <a:srgbClr val="5B2C3C"/>
              </a:solidFill>
              <a:latin typeface="Trebuchet MS" panose="020B0703020202090204" pitchFamily="34" charset="0"/>
            </a:endParaRPr>
          </a:p>
          <a:p>
            <a:pPr marL="0" indent="0">
              <a:buFont typeface="Arial" pitchFamily="34" charset="0"/>
              <a:buNone/>
            </a:pPr>
            <a:endParaRPr lang="en-US" dirty="0">
              <a:solidFill>
                <a:srgbClr val="5B2C3C"/>
              </a:solidFill>
              <a:latin typeface="Trebuchet MS" panose="020B0703020202090204" pitchFamily="34" charset="0"/>
            </a:endParaRPr>
          </a:p>
        </p:txBody>
      </p:sp>
    </p:spTree>
    <p:extLst>
      <p:ext uri="{BB962C8B-B14F-4D97-AF65-F5344CB8AC3E}">
        <p14:creationId xmlns:p14="http://schemas.microsoft.com/office/powerpoint/2010/main" val="276374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5922619"/>
              </p:ext>
            </p:extLst>
          </p:nvPr>
        </p:nvGraphicFramePr>
        <p:xfrm>
          <a:off x="457200" y="1484784"/>
          <a:ext cx="9455224" cy="3627120"/>
        </p:xfrm>
        <a:graphic>
          <a:graphicData uri="http://schemas.openxmlformats.org/drawingml/2006/table">
            <a:tbl>
              <a:tblPr firstRow="1" bandRow="1">
                <a:tableStyleId>{5C22544A-7EE6-4342-B048-85BDC9FD1C3A}</a:tableStyleId>
              </a:tblPr>
              <a:tblGrid>
                <a:gridCol w="4126632">
                  <a:extLst>
                    <a:ext uri="{9D8B030D-6E8A-4147-A177-3AD203B41FA5}">
                      <a16:colId xmlns:a16="http://schemas.microsoft.com/office/drawing/2014/main" val="958115287"/>
                    </a:ext>
                  </a:extLst>
                </a:gridCol>
                <a:gridCol w="5328592">
                  <a:extLst>
                    <a:ext uri="{9D8B030D-6E8A-4147-A177-3AD203B41FA5}">
                      <a16:colId xmlns:a16="http://schemas.microsoft.com/office/drawing/2014/main" val="4240547548"/>
                    </a:ext>
                  </a:extLst>
                </a:gridCol>
              </a:tblGrid>
              <a:tr h="432048">
                <a:tc>
                  <a:txBody>
                    <a:bodyPr/>
                    <a:lstStyle/>
                    <a:p>
                      <a:pPr algn="ctr"/>
                      <a:r>
                        <a:rPr lang="en-US" sz="2800" b="1" kern="1200" dirty="0">
                          <a:solidFill>
                            <a:schemeClr val="dk1"/>
                          </a:solidFill>
                          <a:latin typeface="Trebuchet MS"/>
                          <a:ea typeface="+mn-ea"/>
                          <a:cs typeface="+mn-cs"/>
                        </a:rPr>
                        <a:t>Areas for Improvement</a:t>
                      </a:r>
                      <a:endParaRPr lang="en-CA" sz="2800" b="1" kern="1200" dirty="0">
                        <a:solidFill>
                          <a:schemeClr val="dk1"/>
                        </a:solidFill>
                        <a:latin typeface="Trebuchet MS"/>
                        <a:ea typeface="+mn-ea"/>
                        <a:cs typeface="+mn-cs"/>
                      </a:endParaRPr>
                    </a:p>
                  </a:txBody>
                  <a:tcPr/>
                </a:tc>
                <a:tc>
                  <a:txBody>
                    <a:bodyPr/>
                    <a:lstStyle/>
                    <a:p>
                      <a:pPr algn="ctr"/>
                      <a:r>
                        <a:rPr lang="en-US" sz="2800" b="1" kern="1200" dirty="0">
                          <a:solidFill>
                            <a:schemeClr val="dk1"/>
                          </a:solidFill>
                          <a:latin typeface="Trebuchet MS"/>
                          <a:ea typeface="+mn-ea"/>
                          <a:cs typeface="+mn-cs"/>
                        </a:rPr>
                        <a:t>Ideas for Change</a:t>
                      </a:r>
                      <a:endParaRPr lang="en-CA" sz="2800" b="1" kern="1200" dirty="0">
                        <a:solidFill>
                          <a:schemeClr val="dk1"/>
                        </a:solidFill>
                        <a:latin typeface="Trebuchet MS"/>
                        <a:ea typeface="+mn-ea"/>
                        <a:cs typeface="+mn-cs"/>
                      </a:endParaRPr>
                    </a:p>
                  </a:txBody>
                  <a:tcPr/>
                </a:tc>
                <a:extLst>
                  <a:ext uri="{0D108BD9-81ED-4DB2-BD59-A6C34878D82A}">
                    <a16:rowId xmlns:a16="http://schemas.microsoft.com/office/drawing/2014/main" val="1810960546"/>
                  </a:ext>
                </a:extLst>
              </a:tr>
              <a:tr h="432048">
                <a:tc rowSpan="3">
                  <a:txBody>
                    <a:bodyPr/>
                    <a:lstStyle/>
                    <a:p>
                      <a:r>
                        <a:rPr lang="en-US" sz="2400" dirty="0">
                          <a:latin typeface="Trebuchet MS" panose="020B0703020202090204" pitchFamily="34" charset="0"/>
                        </a:rPr>
                        <a:t>Increase</a:t>
                      </a:r>
                      <a:r>
                        <a:rPr lang="en-US" sz="2400" baseline="0" dirty="0">
                          <a:latin typeface="Trebuchet MS" panose="020B0703020202090204" pitchFamily="34" charset="0"/>
                        </a:rPr>
                        <a:t> foot exams for people who have appointments</a:t>
                      </a:r>
                      <a:endParaRPr lang="en-CA" sz="2400" dirty="0">
                        <a:latin typeface="Trebuchet MS" panose="020B0703020202090204" pitchFamily="34" charset="0"/>
                      </a:endParaRPr>
                    </a:p>
                  </a:txBody>
                  <a:tcPr anchor="ctr">
                    <a:lnB w="38100" cap="flat" cmpd="sng" algn="ctr">
                      <a:solidFill>
                        <a:schemeClr val="tx1"/>
                      </a:solidFill>
                      <a:prstDash val="solid"/>
                      <a:round/>
                      <a:headEnd type="none" w="med" len="med"/>
                      <a:tailEnd type="none" w="med" len="med"/>
                    </a:lnB>
                  </a:tcPr>
                </a:tc>
                <a:tc>
                  <a:txBody>
                    <a:bodyPr/>
                    <a:lstStyle/>
                    <a:p>
                      <a:r>
                        <a:rPr lang="en-US" sz="2400" dirty="0">
                          <a:latin typeface="Trebuchet MS" panose="020B0703020202090204" pitchFamily="34" charset="0"/>
                        </a:rPr>
                        <a:t>Flagging a chart</a:t>
                      </a:r>
                      <a:endParaRPr lang="en-CA" sz="2400" dirty="0">
                        <a:latin typeface="Trebuchet MS" panose="020B0703020202090204" pitchFamily="34" charset="0"/>
                      </a:endParaRPr>
                    </a:p>
                  </a:txBody>
                  <a:tcPr/>
                </a:tc>
                <a:extLst>
                  <a:ext uri="{0D108BD9-81ED-4DB2-BD59-A6C34878D82A}">
                    <a16:rowId xmlns:a16="http://schemas.microsoft.com/office/drawing/2014/main" val="3656824687"/>
                  </a:ext>
                </a:extLst>
              </a:tr>
              <a:tr h="432048">
                <a:tc vMerge="1">
                  <a:txBody>
                    <a:bodyPr/>
                    <a:lstStyle/>
                    <a:p>
                      <a:endParaRPr lang="en-CA" dirty="0">
                        <a:latin typeface="Trebuchet MS" panose="020B0703020202090204" pitchFamily="34" charset="0"/>
                      </a:endParaRPr>
                    </a:p>
                  </a:txBody>
                  <a:tcPr/>
                </a:tc>
                <a:tc>
                  <a:txBody>
                    <a:bodyPr/>
                    <a:lstStyle/>
                    <a:p>
                      <a:r>
                        <a:rPr lang="en-US" sz="2400" dirty="0">
                          <a:latin typeface="Trebuchet MS" panose="020B0703020202090204" pitchFamily="34" charset="0"/>
                        </a:rPr>
                        <a:t>Removing shoes</a:t>
                      </a:r>
                      <a:r>
                        <a:rPr lang="en-US" sz="2400" baseline="0" dirty="0">
                          <a:latin typeface="Trebuchet MS" panose="020B0703020202090204" pitchFamily="34" charset="0"/>
                        </a:rPr>
                        <a:t> and socks</a:t>
                      </a:r>
                      <a:endParaRPr lang="en-CA" sz="2400" dirty="0">
                        <a:latin typeface="Trebuchet MS" panose="020B0703020202090204" pitchFamily="34" charset="0"/>
                      </a:endParaRPr>
                    </a:p>
                  </a:txBody>
                  <a:tcPr/>
                </a:tc>
                <a:extLst>
                  <a:ext uri="{0D108BD9-81ED-4DB2-BD59-A6C34878D82A}">
                    <a16:rowId xmlns:a16="http://schemas.microsoft.com/office/drawing/2014/main" val="2297044059"/>
                  </a:ext>
                </a:extLst>
              </a:tr>
              <a:tr h="432048">
                <a:tc vMerge="1">
                  <a:txBody>
                    <a:bodyPr/>
                    <a:lstStyle/>
                    <a:p>
                      <a:endParaRPr lang="en-CA" dirty="0">
                        <a:latin typeface="Trebuchet MS" panose="020B0703020202090204" pitchFamily="34" charset="0"/>
                      </a:endParaRPr>
                    </a:p>
                  </a:txBody>
                  <a:tcPr/>
                </a:tc>
                <a:tc>
                  <a:txBody>
                    <a:bodyPr/>
                    <a:lstStyle/>
                    <a:p>
                      <a:r>
                        <a:rPr lang="en-US" sz="2400" dirty="0">
                          <a:latin typeface="Trebuchet MS" panose="020B0703020202090204" pitchFamily="34" charset="0"/>
                        </a:rPr>
                        <a:t>Reminder poster on the wall for staff</a:t>
                      </a:r>
                      <a:endParaRPr lang="en-CA" sz="2400" dirty="0">
                        <a:latin typeface="Trebuchet MS" panose="020B0703020202090204" pitchFamily="34" charset="0"/>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330704"/>
                  </a:ext>
                </a:extLst>
              </a:tr>
              <a:tr h="432048">
                <a:tc rowSpan="3">
                  <a:txBody>
                    <a:bodyPr/>
                    <a:lstStyle/>
                    <a:p>
                      <a:pPr marL="0" indent="0">
                        <a:buFont typeface="Arial" panose="020B0604020202020204" pitchFamily="34" charset="0"/>
                        <a:buNone/>
                      </a:pPr>
                      <a:r>
                        <a:rPr lang="en-US" sz="2400" dirty="0">
                          <a:latin typeface="Trebuchet MS" panose="020B0703020202090204" pitchFamily="34" charset="0"/>
                        </a:rPr>
                        <a:t>Increase foot exams for people</a:t>
                      </a:r>
                      <a:r>
                        <a:rPr lang="en-US" sz="2400" baseline="0" dirty="0">
                          <a:latin typeface="Trebuchet MS" panose="020B0703020202090204" pitchFamily="34" charset="0"/>
                        </a:rPr>
                        <a:t> with diabetes</a:t>
                      </a:r>
                      <a:endParaRPr lang="en-CA" sz="2400" dirty="0">
                        <a:latin typeface="Trebuchet MS" panose="020B0703020202090204" pitchFamily="34" charset="0"/>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a:latin typeface="Trebuchet MS" panose="020B0703020202090204" pitchFamily="34" charset="0"/>
                        </a:rPr>
                        <a:t>Advertise to come to clinic on</a:t>
                      </a:r>
                      <a:r>
                        <a:rPr lang="en-US" sz="2400" baseline="0" dirty="0">
                          <a:latin typeface="Trebuchet MS" panose="020B0703020202090204" pitchFamily="34" charset="0"/>
                        </a:rPr>
                        <a:t> “foot exam day”</a:t>
                      </a:r>
                      <a:endParaRPr lang="en-CA" sz="2400" dirty="0">
                        <a:latin typeface="Trebuchet MS" panose="020B0703020202090204" pitchFamily="34" charset="0"/>
                      </a:endParaRPr>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690935"/>
                  </a:ext>
                </a:extLst>
              </a:tr>
              <a:tr h="432048">
                <a:tc vMerge="1">
                  <a:txBody>
                    <a:bodyPr/>
                    <a:lstStyle/>
                    <a:p>
                      <a:endParaRPr lang="en-CA" dirty="0">
                        <a:latin typeface="Trebuchet MS" panose="020B0703020202090204" pitchFamily="34" charset="0"/>
                      </a:endParaRPr>
                    </a:p>
                  </a:txBody>
                  <a:tcPr/>
                </a:tc>
                <a:tc>
                  <a:txBody>
                    <a:bodyPr/>
                    <a:lstStyle/>
                    <a:p>
                      <a:r>
                        <a:rPr lang="en-US" sz="2400" dirty="0">
                          <a:latin typeface="Trebuchet MS" panose="020B0703020202090204" pitchFamily="34" charset="0"/>
                        </a:rPr>
                        <a:t>Do home visits</a:t>
                      </a:r>
                      <a:r>
                        <a:rPr lang="en-US" sz="2400" baseline="0" dirty="0">
                          <a:latin typeface="Trebuchet MS" panose="020B0703020202090204" pitchFamily="34" charset="0"/>
                        </a:rPr>
                        <a:t> for foot exam</a:t>
                      </a:r>
                      <a:endParaRPr lang="en-CA" sz="2400" dirty="0">
                        <a:latin typeface="Trebuchet MS" panose="020B0703020202090204" pitchFamily="34" charset="0"/>
                      </a:endParaRPr>
                    </a:p>
                  </a:txBody>
                  <a:tcPr anchor="ctr"/>
                </a:tc>
                <a:extLst>
                  <a:ext uri="{0D108BD9-81ED-4DB2-BD59-A6C34878D82A}">
                    <a16:rowId xmlns:a16="http://schemas.microsoft.com/office/drawing/2014/main" val="2563531365"/>
                  </a:ext>
                </a:extLst>
              </a:tr>
              <a:tr h="432048">
                <a:tc vMerge="1">
                  <a:txBody>
                    <a:bodyPr/>
                    <a:lstStyle/>
                    <a:p>
                      <a:endParaRPr lang="en-CA" dirty="0">
                        <a:latin typeface="Trebuchet MS" panose="020B0703020202090204" pitchFamily="34" charset="0"/>
                      </a:endParaRPr>
                    </a:p>
                  </a:txBody>
                  <a:tcPr/>
                </a:tc>
                <a:tc>
                  <a:txBody>
                    <a:bodyPr/>
                    <a:lstStyle/>
                    <a:p>
                      <a:r>
                        <a:rPr lang="en-US" sz="2400" dirty="0">
                          <a:latin typeface="Trebuchet MS" panose="020B0703020202090204" pitchFamily="34" charset="0"/>
                        </a:rPr>
                        <a:t>Mobile clinic – go to elder</a:t>
                      </a:r>
                      <a:r>
                        <a:rPr lang="en-US" sz="2400" baseline="0" dirty="0">
                          <a:latin typeface="Trebuchet MS" panose="020B0703020202090204" pitchFamily="34" charset="0"/>
                        </a:rPr>
                        <a:t> socials</a:t>
                      </a:r>
                      <a:endParaRPr lang="en-CA" sz="2400" dirty="0">
                        <a:latin typeface="Trebuchet MS" panose="020B0703020202090204" pitchFamily="34" charset="0"/>
                      </a:endParaRPr>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459449"/>
                  </a:ext>
                </a:extLst>
              </a:tr>
            </a:tbl>
          </a:graphicData>
        </a:graphic>
      </p:graphicFrame>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Areas for Improvement &amp; Ideas for Change</a:t>
            </a:r>
          </a:p>
        </p:txBody>
      </p:sp>
    </p:spTree>
    <p:extLst>
      <p:ext uri="{BB962C8B-B14F-4D97-AF65-F5344CB8AC3E}">
        <p14:creationId xmlns:p14="http://schemas.microsoft.com/office/powerpoint/2010/main" val="1994971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739613-8F0A-F148-81A7-577BF23D9EDA}"/>
              </a:ext>
            </a:extLst>
          </p:cNvPr>
          <p:cNvSpPr>
            <a:spLocks noGrp="1"/>
          </p:cNvSpPr>
          <p:nvPr>
            <p:ph idx="1"/>
          </p:nvPr>
        </p:nvSpPr>
        <p:spPr>
          <a:xfrm>
            <a:off x="456494" y="1268760"/>
            <a:ext cx="8735850" cy="4564912"/>
          </a:xfrm>
        </p:spPr>
        <p:txBody>
          <a:bodyPr/>
          <a:lstStyle/>
          <a:p>
            <a:pPr marL="457200" indent="-457200">
              <a:buFont typeface="Arial" panose="020B0604020202020204" pitchFamily="34" charset="0"/>
              <a:buChar char="•"/>
            </a:pPr>
            <a:r>
              <a:rPr lang="en-US" sz="2800" b="1" dirty="0"/>
              <a:t>[Facilitator] </a:t>
            </a:r>
            <a:r>
              <a:rPr lang="en-US" sz="2800" dirty="0"/>
              <a:t>will lead the discussion</a:t>
            </a:r>
          </a:p>
          <a:p>
            <a:pPr marL="457200" indent="-457200">
              <a:buFont typeface="Arial" panose="020B0604020202020204" pitchFamily="34" charset="0"/>
              <a:buChar char="•"/>
            </a:pPr>
            <a:r>
              <a:rPr lang="en-US" sz="2800" dirty="0"/>
              <a:t>Will need note-taking and time-keeping roles</a:t>
            </a:r>
          </a:p>
          <a:p>
            <a:pPr marL="457200" indent="-457200">
              <a:buFont typeface="Arial" panose="020B0604020202020204" pitchFamily="34" charset="0"/>
              <a:buChar char="•"/>
            </a:pPr>
            <a:r>
              <a:rPr lang="en-US" sz="2800" dirty="0"/>
              <a:t>Important to have input from all team members </a:t>
            </a:r>
          </a:p>
          <a:p>
            <a:pPr marL="457200" indent="-457200">
              <a:buFont typeface="Arial" panose="020B0604020202020204" pitchFamily="34" charset="0"/>
              <a:buChar char="•"/>
            </a:pPr>
            <a:r>
              <a:rPr lang="en-US" sz="2800" dirty="0"/>
              <a:t>Support from REACH program staff</a:t>
            </a:r>
          </a:p>
        </p:txBody>
      </p:sp>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Team QI Sessions - What to Expect</a:t>
            </a:r>
          </a:p>
        </p:txBody>
      </p:sp>
    </p:spTree>
    <p:extLst>
      <p:ext uri="{BB962C8B-B14F-4D97-AF65-F5344CB8AC3E}">
        <p14:creationId xmlns:p14="http://schemas.microsoft.com/office/powerpoint/2010/main" val="328670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Team QI Session 1</a:t>
            </a:r>
          </a:p>
        </p:txBody>
      </p:sp>
      <p:sp>
        <p:nvSpPr>
          <p:cNvPr id="2" name="Rectangle 1">
            <a:extLst>
              <a:ext uri="{FF2B5EF4-FFF2-40B4-BE49-F238E27FC236}">
                <a16:creationId xmlns:a16="http://schemas.microsoft.com/office/drawing/2014/main" id="{EE5C8B82-849A-1C4B-9EF7-D6354665F616}"/>
              </a:ext>
            </a:extLst>
          </p:cNvPr>
          <p:cNvSpPr/>
          <p:nvPr/>
        </p:nvSpPr>
        <p:spPr>
          <a:xfrm>
            <a:off x="457200" y="1239888"/>
            <a:ext cx="3766592" cy="5139869"/>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q"/>
            </a:pPr>
            <a:r>
              <a:rPr lang="en-US" sz="2800" dirty="0">
                <a:solidFill>
                  <a:srgbClr val="5B2C3C"/>
                </a:solidFill>
                <a:latin typeface="Trebuchet MS" panose="020B0703020202090204" pitchFamily="34" charset="0"/>
              </a:rPr>
              <a:t>Brainstorm and generate a list of areas of improvement</a:t>
            </a:r>
          </a:p>
          <a:p>
            <a:pPr marL="457200" indent="-457200">
              <a:spcBef>
                <a:spcPts val="600"/>
              </a:spcBef>
              <a:spcAft>
                <a:spcPts val="600"/>
              </a:spcAft>
              <a:buFont typeface="Wingdings" panose="05000000000000000000" pitchFamily="2" charset="2"/>
              <a:buChar char="q"/>
            </a:pPr>
            <a:r>
              <a:rPr lang="en-CA" sz="2800" dirty="0">
                <a:solidFill>
                  <a:srgbClr val="5B2C3C"/>
                </a:solidFill>
                <a:latin typeface="Trebuchet MS" panose="020B0703020202090204" pitchFamily="34" charset="0"/>
              </a:rPr>
              <a:t>Prioritize 1-2 areas to focus on to develop ideas for change</a:t>
            </a:r>
          </a:p>
          <a:p>
            <a:pPr marL="457200" indent="-457200">
              <a:spcBef>
                <a:spcPts val="600"/>
              </a:spcBef>
              <a:spcAft>
                <a:spcPts val="600"/>
              </a:spcAft>
              <a:buFont typeface="Wingdings" panose="05000000000000000000" pitchFamily="2" charset="2"/>
              <a:buChar char="q"/>
            </a:pPr>
            <a:r>
              <a:rPr lang="en-CA" sz="2800" dirty="0">
                <a:solidFill>
                  <a:srgbClr val="5B2C3C"/>
                </a:solidFill>
                <a:latin typeface="Trebuchet MS" panose="020B0703020202090204" pitchFamily="34" charset="0"/>
              </a:rPr>
              <a:t>Complete the </a:t>
            </a:r>
            <a:r>
              <a:rPr lang="en-CA" sz="2800" b="1" dirty="0">
                <a:solidFill>
                  <a:schemeClr val="accent2">
                    <a:lumMod val="50000"/>
                  </a:schemeClr>
                </a:solidFill>
                <a:latin typeface="Trebuchet MS" panose="020B0703020202090204" pitchFamily="34" charset="0"/>
              </a:rPr>
              <a:t>AREA-IDEA WORKSHEET</a:t>
            </a:r>
            <a:endParaRPr lang="en-CA" sz="2800" b="1" i="1" dirty="0">
              <a:solidFill>
                <a:schemeClr val="accent2">
                  <a:lumMod val="50000"/>
                </a:schemeClr>
              </a:solidFill>
              <a:latin typeface="Trebuchet MS" panose="020B0703020202090204" pitchFamily="34" charset="0"/>
            </a:endParaRPr>
          </a:p>
        </p:txBody>
      </p:sp>
      <p:pic>
        <p:nvPicPr>
          <p:cNvPr id="3" name="Picture 2"/>
          <p:cNvPicPr>
            <a:picLocks noChangeAspect="1"/>
          </p:cNvPicPr>
          <p:nvPr/>
        </p:nvPicPr>
        <p:blipFill>
          <a:blip r:embed="rId3"/>
          <a:stretch>
            <a:fillRect/>
          </a:stretch>
        </p:blipFill>
        <p:spPr>
          <a:xfrm>
            <a:off x="4074613" y="838200"/>
            <a:ext cx="6053835" cy="5111080"/>
          </a:xfrm>
          <a:prstGeom prst="rect">
            <a:avLst/>
          </a:prstGeom>
        </p:spPr>
      </p:pic>
      <p:pic>
        <p:nvPicPr>
          <p:cNvPr id="4" name="Picture 2"/>
          <p:cNvPicPr>
            <a:picLocks noChangeAspect="1"/>
          </p:cNvPicPr>
          <p:nvPr/>
        </p:nvPicPr>
        <p:blipFill>
          <a:blip r:embed="rId3"/>
          <a:stretch>
            <a:fillRect/>
          </a:stretch>
        </p:blipFill>
        <p:spPr>
          <a:xfrm>
            <a:off x="4074613" y="838200"/>
            <a:ext cx="6053835" cy="5111080"/>
          </a:xfrm>
          <a:prstGeom prst="rect">
            <a:avLst/>
          </a:prstGeom>
        </p:spPr>
      </p:pic>
    </p:spTree>
    <p:extLst>
      <p:ext uri="{BB962C8B-B14F-4D97-AF65-F5344CB8AC3E}">
        <p14:creationId xmlns:p14="http://schemas.microsoft.com/office/powerpoint/2010/main" val="283099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478001" y="2492896"/>
            <a:ext cx="9073008" cy="3600400"/>
          </a:xfrm>
        </p:spPr>
        <p:txBody>
          <a:bodyPr/>
          <a:lstStyle/>
          <a:p>
            <a:r>
              <a:rPr lang="en-US" dirty="0"/>
              <a:t>[insert community photo]</a:t>
            </a:r>
          </a:p>
          <a:p>
            <a:endParaRPr lang="en-US" sz="6000" dirty="0"/>
          </a:p>
          <a:p>
            <a:endParaRPr lang="en-US" sz="6000" dirty="0"/>
          </a:p>
          <a:p>
            <a:r>
              <a:rPr lang="en-US" sz="6000" dirty="0"/>
              <a:t>Team QI Session 1</a:t>
            </a:r>
          </a:p>
        </p:txBody>
      </p:sp>
      <p:sp>
        <p:nvSpPr>
          <p:cNvPr id="4" name="Text Placeholder 1">
            <a:extLst>
              <a:ext uri="{FF2B5EF4-FFF2-40B4-BE49-F238E27FC236}">
                <a16:creationId xmlns:a16="http://schemas.microsoft.com/office/drawing/2014/main" id="{BEB1CBD8-E8A9-EF4B-A86D-0F1051C40224}"/>
              </a:ext>
            </a:extLst>
          </p:cNvPr>
          <p:cNvSpPr txBox="1">
            <a:spLocks/>
          </p:cNvSpPr>
          <p:nvPr/>
        </p:nvSpPr>
        <p:spPr>
          <a:xfrm>
            <a:off x="975905" y="4761330"/>
            <a:ext cx="8077200" cy="792088"/>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320816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188640"/>
            <a:ext cx="9671248" cy="649560"/>
          </a:xfrm>
          <a:solidFill>
            <a:schemeClr val="bg1"/>
          </a:solidFill>
        </p:spPr>
        <p:txBody>
          <a:bodyPr anchor="ctr"/>
          <a:lstStyle/>
          <a:p>
            <a:r>
              <a:rPr lang="en-US" sz="2800" dirty="0"/>
              <a:t>Team QI Session 1</a:t>
            </a:r>
          </a:p>
        </p:txBody>
      </p:sp>
      <p:pic>
        <p:nvPicPr>
          <p:cNvPr id="3" name="Picture 2"/>
          <p:cNvPicPr>
            <a:picLocks noChangeAspect="1"/>
          </p:cNvPicPr>
          <p:nvPr/>
        </p:nvPicPr>
        <p:blipFill>
          <a:blip r:embed="rId3"/>
          <a:stretch>
            <a:fillRect/>
          </a:stretch>
        </p:blipFill>
        <p:spPr>
          <a:xfrm>
            <a:off x="4074613" y="838200"/>
            <a:ext cx="6053835" cy="5111080"/>
          </a:xfrm>
          <a:prstGeom prst="rect">
            <a:avLst/>
          </a:prstGeom>
        </p:spPr>
      </p:pic>
      <p:sp>
        <p:nvSpPr>
          <p:cNvPr id="2" name="Rectangle 1">
            <a:extLst>
              <a:ext uri="{FF2B5EF4-FFF2-40B4-BE49-F238E27FC236}">
                <a16:creationId xmlns:a16="http://schemas.microsoft.com/office/drawing/2014/main" id="{EE5C8B82-849A-1C4B-9EF7-D6354665F616}"/>
              </a:ext>
            </a:extLst>
          </p:cNvPr>
          <p:cNvSpPr/>
          <p:nvPr/>
        </p:nvSpPr>
        <p:spPr>
          <a:xfrm>
            <a:off x="263352" y="1623192"/>
            <a:ext cx="4032448" cy="3924151"/>
          </a:xfrm>
          <a:prstGeom prst="rect">
            <a:avLst/>
          </a:prstGeom>
        </p:spPr>
        <p:txBody>
          <a:bodyPr wrap="square">
            <a:spAutoFit/>
          </a:bodyPr>
          <a:lstStyle/>
          <a:p>
            <a:pPr marL="457200" indent="-457200">
              <a:buFont typeface="Wingdings" panose="05000000000000000000" pitchFamily="2" charset="2"/>
              <a:buChar char="q"/>
            </a:pPr>
            <a:r>
              <a:rPr lang="en-CA" sz="2600" dirty="0"/>
              <a:t>30 minutes </a:t>
            </a:r>
            <a:r>
              <a:rPr lang="en-US" sz="2600" dirty="0">
                <a:solidFill>
                  <a:srgbClr val="5B2C3C"/>
                </a:solidFill>
                <a:latin typeface="Trebuchet MS" panose="020B0703020202090204" pitchFamily="34" charset="0"/>
              </a:rPr>
              <a:t>generating a list of </a:t>
            </a:r>
            <a:r>
              <a:rPr lang="en-US" sz="2600" i="1" dirty="0">
                <a:solidFill>
                  <a:srgbClr val="DD6328"/>
                </a:solidFill>
                <a:latin typeface="Trebuchet MS" panose="020B0703020202090204" pitchFamily="34" charset="0"/>
              </a:rPr>
              <a:t>areas of improvement</a:t>
            </a:r>
          </a:p>
          <a:p>
            <a:pPr marL="457200" indent="-457200">
              <a:spcBef>
                <a:spcPts val="600"/>
              </a:spcBef>
              <a:spcAft>
                <a:spcPts val="600"/>
              </a:spcAft>
              <a:buFont typeface="Wingdings" panose="05000000000000000000" pitchFamily="2" charset="2"/>
              <a:buChar char="q"/>
            </a:pPr>
            <a:r>
              <a:rPr lang="en-CA" sz="2600" dirty="0">
                <a:solidFill>
                  <a:srgbClr val="5B2C3C"/>
                </a:solidFill>
                <a:latin typeface="Trebuchet MS" panose="020B0703020202090204" pitchFamily="34" charset="0"/>
              </a:rPr>
              <a:t>30 minutes prioritize 1-2 areas to focus on and brainstorm </a:t>
            </a:r>
            <a:r>
              <a:rPr lang="en-CA" sz="2600" i="1" dirty="0">
                <a:solidFill>
                  <a:srgbClr val="DD6328"/>
                </a:solidFill>
                <a:latin typeface="Trebuchet MS" panose="020B0703020202090204" pitchFamily="34" charset="0"/>
              </a:rPr>
              <a:t>ideas for change</a:t>
            </a:r>
          </a:p>
          <a:p>
            <a:pPr marL="457200" indent="-457200">
              <a:spcBef>
                <a:spcPts val="600"/>
              </a:spcBef>
              <a:spcAft>
                <a:spcPts val="600"/>
              </a:spcAft>
              <a:buFont typeface="Wingdings" panose="05000000000000000000" pitchFamily="2" charset="2"/>
              <a:buChar char="q"/>
            </a:pPr>
            <a:r>
              <a:rPr lang="en-CA" sz="2600" dirty="0">
                <a:solidFill>
                  <a:srgbClr val="5B2C3C"/>
                </a:solidFill>
                <a:latin typeface="Trebuchet MS" panose="020B0703020202090204" pitchFamily="34" charset="0"/>
              </a:rPr>
              <a:t>Complete the </a:t>
            </a:r>
            <a:r>
              <a:rPr lang="en-CA" sz="2600" b="1" dirty="0">
                <a:solidFill>
                  <a:schemeClr val="accent2">
                    <a:lumMod val="50000"/>
                  </a:schemeClr>
                </a:solidFill>
                <a:latin typeface="Trebuchet MS" panose="020B0703020202090204" pitchFamily="34" charset="0"/>
              </a:rPr>
              <a:t>AREA-IDEA WORKSHEET</a:t>
            </a:r>
            <a:endParaRPr lang="en-CA" sz="2600" b="1" i="1" dirty="0">
              <a:solidFill>
                <a:schemeClr val="accent2">
                  <a:lumMod val="50000"/>
                </a:schemeClr>
              </a:solidFill>
              <a:latin typeface="Trebuchet MS" panose="020B0703020202090204" pitchFamily="34" charset="0"/>
            </a:endParaRPr>
          </a:p>
        </p:txBody>
      </p:sp>
    </p:spTree>
    <p:extLst>
      <p:ext uri="{BB962C8B-B14F-4D97-AF65-F5344CB8AC3E}">
        <p14:creationId xmlns:p14="http://schemas.microsoft.com/office/powerpoint/2010/main" val="369146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478001" y="2132856"/>
            <a:ext cx="9073008" cy="4464496"/>
          </a:xfrm>
        </p:spPr>
        <p:txBody>
          <a:bodyPr/>
          <a:lstStyle/>
          <a:p>
            <a:r>
              <a:rPr lang="en-US" dirty="0"/>
              <a:t>[insert community photo]</a:t>
            </a:r>
          </a:p>
          <a:p>
            <a:endParaRPr lang="en-US" sz="6000" dirty="0"/>
          </a:p>
          <a:p>
            <a:endParaRPr lang="en-US" sz="6000" dirty="0"/>
          </a:p>
          <a:p>
            <a:r>
              <a:rPr lang="en-US" sz="6000" dirty="0"/>
              <a:t>BREAK</a:t>
            </a:r>
          </a:p>
        </p:txBody>
      </p:sp>
      <p:sp>
        <p:nvSpPr>
          <p:cNvPr id="4" name="Text Placeholder 1">
            <a:extLst>
              <a:ext uri="{FF2B5EF4-FFF2-40B4-BE49-F238E27FC236}">
                <a16:creationId xmlns:a16="http://schemas.microsoft.com/office/drawing/2014/main" id="{BEB1CBD8-E8A9-EF4B-A86D-0F1051C40224}"/>
              </a:ext>
            </a:extLst>
          </p:cNvPr>
          <p:cNvSpPr txBox="1">
            <a:spLocks/>
          </p:cNvSpPr>
          <p:nvPr/>
        </p:nvSpPr>
        <p:spPr>
          <a:xfrm>
            <a:off x="975905" y="4761330"/>
            <a:ext cx="8077200" cy="792088"/>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1960036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Team QI Session 2 - Focus</a:t>
            </a:r>
          </a:p>
        </p:txBody>
      </p:sp>
      <p:pic>
        <p:nvPicPr>
          <p:cNvPr id="2" name="Picture 1"/>
          <p:cNvPicPr>
            <a:picLocks noChangeAspect="1"/>
          </p:cNvPicPr>
          <p:nvPr/>
        </p:nvPicPr>
        <p:blipFill rotWithShape="1">
          <a:blip r:embed="rId3"/>
          <a:srcRect b="59032"/>
          <a:stretch/>
        </p:blipFill>
        <p:spPr>
          <a:xfrm>
            <a:off x="767408" y="1772816"/>
            <a:ext cx="8805092" cy="2312377"/>
          </a:xfrm>
          <a:prstGeom prst="rect">
            <a:avLst/>
          </a:prstGeom>
        </p:spPr>
      </p:pic>
      <p:sp>
        <p:nvSpPr>
          <p:cNvPr id="5" name="Right Arrow 4">
            <a:extLst>
              <a:ext uri="{FF2B5EF4-FFF2-40B4-BE49-F238E27FC236}">
                <a16:creationId xmlns:a16="http://schemas.microsoft.com/office/drawing/2014/main" id="{2FA0B1F0-B0F5-8E4C-AE88-95582F13558A}"/>
              </a:ext>
            </a:extLst>
          </p:cNvPr>
          <p:cNvSpPr/>
          <p:nvPr/>
        </p:nvSpPr>
        <p:spPr>
          <a:xfrm rot="16200000">
            <a:off x="7320299" y="4652973"/>
            <a:ext cx="1319348" cy="1175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834770"/>
      </p:ext>
    </p:extLst>
  </p:cSld>
  <p:clrMapOvr>
    <a:masterClrMapping/>
  </p:clrMapOvr>
  <p:extLst>
    <p:ext uri="{6950BFC3-D8DA-4A85-94F7-54DA5524770B}">
      <p188:commentRel xmlns:p188="http://schemas.microsoft.com/office/powerpoint/2018/8/main" xmlns=""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3007010"/>
              </p:ext>
            </p:extLst>
          </p:nvPr>
        </p:nvGraphicFramePr>
        <p:xfrm>
          <a:off x="457200" y="1844824"/>
          <a:ext cx="9239199" cy="4424680"/>
        </p:xfrm>
        <a:graphic>
          <a:graphicData uri="http://schemas.openxmlformats.org/drawingml/2006/table">
            <a:tbl>
              <a:tblPr firstRow="1" bandRow="1">
                <a:tableStyleId>{5C22544A-7EE6-4342-B048-85BDC9FD1C3A}</a:tableStyleId>
              </a:tblPr>
              <a:tblGrid>
                <a:gridCol w="1156461">
                  <a:extLst>
                    <a:ext uri="{9D8B030D-6E8A-4147-A177-3AD203B41FA5}">
                      <a16:colId xmlns:a16="http://schemas.microsoft.com/office/drawing/2014/main" val="4150509435"/>
                    </a:ext>
                  </a:extLst>
                </a:gridCol>
                <a:gridCol w="6207304">
                  <a:extLst>
                    <a:ext uri="{9D8B030D-6E8A-4147-A177-3AD203B41FA5}">
                      <a16:colId xmlns:a16="http://schemas.microsoft.com/office/drawing/2014/main" val="958115287"/>
                    </a:ext>
                  </a:extLst>
                </a:gridCol>
                <a:gridCol w="1875434">
                  <a:extLst>
                    <a:ext uri="{9D8B030D-6E8A-4147-A177-3AD203B41FA5}">
                      <a16:colId xmlns:a16="http://schemas.microsoft.com/office/drawing/2014/main" val="4240547548"/>
                    </a:ext>
                  </a:extLst>
                </a:gridCol>
              </a:tblGrid>
              <a:tr h="370840">
                <a:tc>
                  <a:txBody>
                    <a:bodyPr/>
                    <a:lstStyle/>
                    <a:p>
                      <a:r>
                        <a:rPr lang="en-US" sz="1800" b="0" kern="1200" dirty="0">
                          <a:solidFill>
                            <a:schemeClr val="dk1"/>
                          </a:solidFill>
                          <a:latin typeface="Trebuchet MS"/>
                          <a:ea typeface="+mn-ea"/>
                          <a:cs typeface="+mn-cs"/>
                        </a:rPr>
                        <a:t>Time</a:t>
                      </a:r>
                      <a:endParaRPr lang="en-CA" sz="1800" b="0" kern="1200" dirty="0">
                        <a:solidFill>
                          <a:schemeClr val="dk1"/>
                        </a:solidFill>
                        <a:latin typeface="Trebuchet MS"/>
                        <a:ea typeface="+mn-ea"/>
                        <a:cs typeface="+mn-cs"/>
                      </a:endParaRPr>
                    </a:p>
                  </a:txBody>
                  <a:tcPr/>
                </a:tc>
                <a:tc>
                  <a:txBody>
                    <a:bodyPr/>
                    <a:lstStyle/>
                    <a:p>
                      <a:r>
                        <a:rPr lang="en-US" sz="1800" b="0" kern="1200" dirty="0">
                          <a:solidFill>
                            <a:schemeClr val="dk1"/>
                          </a:solidFill>
                          <a:latin typeface="Trebuchet MS"/>
                          <a:ea typeface="+mn-ea"/>
                          <a:cs typeface="+mn-cs"/>
                        </a:rPr>
                        <a:t>Topic</a:t>
                      </a:r>
                      <a:endParaRPr lang="en-CA" sz="1800" b="0" kern="1200">
                        <a:solidFill>
                          <a:schemeClr val="dk1"/>
                        </a:solidFill>
                        <a:latin typeface="Trebuchet MS"/>
                        <a:ea typeface="+mn-ea"/>
                        <a:cs typeface="+mn-cs"/>
                      </a:endParaRPr>
                    </a:p>
                  </a:txBody>
                  <a:tcPr/>
                </a:tc>
                <a:tc>
                  <a:txBody>
                    <a:bodyPr/>
                    <a:lstStyle/>
                    <a:p>
                      <a:r>
                        <a:rPr lang="en-US" sz="1800" b="0" kern="1200" dirty="0">
                          <a:solidFill>
                            <a:schemeClr val="dk1"/>
                          </a:solidFill>
                          <a:latin typeface="Trebuchet MS"/>
                          <a:ea typeface="+mn-ea"/>
                          <a:cs typeface="+mn-cs"/>
                        </a:rPr>
                        <a:t>Who</a:t>
                      </a:r>
                      <a:endParaRPr lang="en-CA" sz="1800" b="0" kern="1200">
                        <a:solidFill>
                          <a:schemeClr val="dk1"/>
                        </a:solidFill>
                        <a:latin typeface="Trebuchet MS"/>
                        <a:ea typeface="+mn-ea"/>
                        <a:cs typeface="+mn-cs"/>
                      </a:endParaRPr>
                    </a:p>
                  </a:txBody>
                  <a:tcPr/>
                </a:tc>
                <a:extLst>
                  <a:ext uri="{0D108BD9-81ED-4DB2-BD59-A6C34878D82A}">
                    <a16:rowId xmlns:a16="http://schemas.microsoft.com/office/drawing/2014/main" val="1810960546"/>
                  </a:ext>
                </a:extLst>
              </a:tr>
              <a:tr h="370840">
                <a:tc>
                  <a:txBody>
                    <a:bodyPr/>
                    <a:lstStyle/>
                    <a:p>
                      <a:r>
                        <a:rPr lang="en-US" dirty="0">
                          <a:latin typeface="Trebuchet MS" panose="020B0703020202090204" pitchFamily="34" charset="0"/>
                        </a:rPr>
                        <a:t>9:00</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Opening</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Elder</a:t>
                      </a:r>
                      <a:endParaRPr lang="en-CA" dirty="0">
                        <a:latin typeface="Trebuchet MS" panose="020B0703020202090204" pitchFamily="34" charset="0"/>
                      </a:endParaRPr>
                    </a:p>
                  </a:txBody>
                  <a:tcPr/>
                </a:tc>
                <a:extLst>
                  <a:ext uri="{0D108BD9-81ED-4DB2-BD59-A6C34878D82A}">
                    <a16:rowId xmlns:a16="http://schemas.microsoft.com/office/drawing/2014/main" val="3656824687"/>
                  </a:ext>
                </a:extLst>
              </a:tr>
              <a:tr h="370840">
                <a:tc>
                  <a:txBody>
                    <a:bodyPr/>
                    <a:lstStyle/>
                    <a:p>
                      <a:r>
                        <a:rPr lang="en-US" dirty="0">
                          <a:latin typeface="Trebuchet MS" panose="020B0703020202090204" pitchFamily="34" charset="0"/>
                        </a:rPr>
                        <a:t>9:15</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Welcome</a:t>
                      </a:r>
                      <a:r>
                        <a:rPr lang="en-US" baseline="0" dirty="0">
                          <a:latin typeface="Trebuchet MS" panose="020B0703020202090204" pitchFamily="34" charset="0"/>
                        </a:rPr>
                        <a:t> Introductions</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Western</a:t>
                      </a:r>
                      <a:endParaRPr lang="en-CA" dirty="0">
                        <a:latin typeface="Trebuchet MS" panose="020B0703020202090204" pitchFamily="34" charset="0"/>
                      </a:endParaRPr>
                    </a:p>
                  </a:txBody>
                  <a:tcPr/>
                </a:tc>
                <a:extLst>
                  <a:ext uri="{0D108BD9-81ED-4DB2-BD59-A6C34878D82A}">
                    <a16:rowId xmlns:a16="http://schemas.microsoft.com/office/drawing/2014/main" val="2297044059"/>
                  </a:ext>
                </a:extLst>
              </a:tr>
              <a:tr h="370840">
                <a:tc>
                  <a:txBody>
                    <a:bodyPr/>
                    <a:lstStyle/>
                    <a:p>
                      <a:r>
                        <a:rPr lang="en-US" dirty="0">
                          <a:latin typeface="Trebuchet MS" panose="020B0703020202090204" pitchFamily="34" charset="0"/>
                        </a:rPr>
                        <a:t>9:30</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REACH Overview</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Western</a:t>
                      </a:r>
                      <a:endParaRPr lang="en-CA" dirty="0">
                        <a:latin typeface="Trebuchet MS" panose="020B0703020202090204" pitchFamily="34" charset="0"/>
                      </a:endParaRPr>
                    </a:p>
                  </a:txBody>
                  <a:tcPr anchor="ctr"/>
                </a:tc>
                <a:extLst>
                  <a:ext uri="{0D108BD9-81ED-4DB2-BD59-A6C34878D82A}">
                    <a16:rowId xmlns:a16="http://schemas.microsoft.com/office/drawing/2014/main" val="2734330704"/>
                  </a:ext>
                </a:extLst>
              </a:tr>
              <a:tr h="370840">
                <a:tc>
                  <a:txBody>
                    <a:bodyPr/>
                    <a:lstStyle/>
                    <a:p>
                      <a:r>
                        <a:rPr lang="en-US" dirty="0">
                          <a:latin typeface="Trebuchet MS" panose="020B0703020202090204" pitchFamily="34" charset="0"/>
                        </a:rPr>
                        <a:t>9:45</a:t>
                      </a:r>
                      <a:endParaRPr lang="en-CA" dirty="0">
                        <a:latin typeface="Trebuchet MS" panose="020B0703020202090204" pitchFamily="34" charset="0"/>
                      </a:endParaRPr>
                    </a:p>
                  </a:txBody>
                  <a:tcPr/>
                </a:tc>
                <a:tc>
                  <a:txBody>
                    <a:bodyPr/>
                    <a:lstStyle/>
                    <a:p>
                      <a:pPr marL="0" indent="0">
                        <a:buFont typeface="Arial" panose="020B0604020202020204" pitchFamily="34" charset="0"/>
                        <a:buNone/>
                      </a:pPr>
                      <a:r>
                        <a:rPr lang="en-US" dirty="0">
                          <a:latin typeface="Trebuchet MS" panose="020B0703020202090204" pitchFamily="34" charset="0"/>
                        </a:rPr>
                        <a:t>Team QI Session 1</a:t>
                      </a:r>
                    </a:p>
                    <a:p>
                      <a:pPr marL="285750" indent="-285750">
                        <a:buFont typeface="Arial" panose="020B0604020202020204" pitchFamily="34" charset="0"/>
                        <a:buChar char="•"/>
                      </a:pPr>
                      <a:r>
                        <a:rPr lang="en-US" dirty="0">
                          <a:latin typeface="Trebuchet MS" panose="020B0703020202090204" pitchFamily="34" charset="0"/>
                        </a:rPr>
                        <a:t>Identify priority</a:t>
                      </a:r>
                      <a:r>
                        <a:rPr lang="en-US" baseline="0" dirty="0">
                          <a:latin typeface="Trebuchet MS" panose="020B0703020202090204" pitchFamily="34" charset="0"/>
                        </a:rPr>
                        <a:t> areas for improvement </a:t>
                      </a:r>
                    </a:p>
                    <a:p>
                      <a:pPr marL="285750" indent="-285750">
                        <a:buFont typeface="Arial" panose="020B0604020202020204" pitchFamily="34" charset="0"/>
                        <a:buChar char="•"/>
                      </a:pPr>
                      <a:r>
                        <a:rPr lang="en-US" baseline="0" dirty="0">
                          <a:latin typeface="Trebuchet MS" panose="020B0703020202090204" pitchFamily="34" charset="0"/>
                        </a:rPr>
                        <a:t>Develop ideas for change</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QI Team</a:t>
                      </a:r>
                      <a:endParaRPr lang="en-CA" dirty="0">
                        <a:latin typeface="Trebuchet MS" panose="020B0703020202090204" pitchFamily="34" charset="0"/>
                      </a:endParaRPr>
                    </a:p>
                  </a:txBody>
                  <a:tcPr anchor="ctr"/>
                </a:tc>
                <a:extLst>
                  <a:ext uri="{0D108BD9-81ED-4DB2-BD59-A6C34878D82A}">
                    <a16:rowId xmlns:a16="http://schemas.microsoft.com/office/drawing/2014/main" val="27690935"/>
                  </a:ext>
                </a:extLst>
              </a:tr>
              <a:tr h="370840">
                <a:tc>
                  <a:txBody>
                    <a:bodyPr/>
                    <a:lstStyle/>
                    <a:p>
                      <a:r>
                        <a:rPr lang="en-US" dirty="0">
                          <a:latin typeface="Trebuchet MS" panose="020B0703020202090204" pitchFamily="34" charset="0"/>
                        </a:rPr>
                        <a:t>10:30</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BREAK</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All</a:t>
                      </a:r>
                      <a:endParaRPr lang="en-CA" dirty="0">
                        <a:latin typeface="Trebuchet MS" panose="020B0703020202090204" pitchFamily="34" charset="0"/>
                      </a:endParaRPr>
                    </a:p>
                  </a:txBody>
                  <a:tcPr anchor="ctr"/>
                </a:tc>
                <a:extLst>
                  <a:ext uri="{0D108BD9-81ED-4DB2-BD59-A6C34878D82A}">
                    <a16:rowId xmlns:a16="http://schemas.microsoft.com/office/drawing/2014/main" val="2563531365"/>
                  </a:ext>
                </a:extLst>
              </a:tr>
              <a:tr h="370840">
                <a:tc>
                  <a:txBody>
                    <a:bodyPr/>
                    <a:lstStyle/>
                    <a:p>
                      <a:r>
                        <a:rPr lang="en-US" dirty="0">
                          <a:latin typeface="Trebuchet MS" panose="020B0703020202090204" pitchFamily="34" charset="0"/>
                        </a:rPr>
                        <a:t>10:45</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PDSA</a:t>
                      </a:r>
                      <a:r>
                        <a:rPr lang="en-US" baseline="0" dirty="0">
                          <a:latin typeface="Trebuchet MS" panose="020B0703020202090204" pitchFamily="34" charset="0"/>
                        </a:rPr>
                        <a:t> Cycles</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Western</a:t>
                      </a:r>
                      <a:endParaRPr lang="en-CA" dirty="0">
                        <a:latin typeface="Trebuchet MS" panose="020B0703020202090204" pitchFamily="34" charset="0"/>
                      </a:endParaRPr>
                    </a:p>
                  </a:txBody>
                  <a:tcPr anchor="ctr"/>
                </a:tc>
                <a:extLst>
                  <a:ext uri="{0D108BD9-81ED-4DB2-BD59-A6C34878D82A}">
                    <a16:rowId xmlns:a16="http://schemas.microsoft.com/office/drawing/2014/main" val="872459449"/>
                  </a:ext>
                </a:extLst>
              </a:tr>
              <a:tr h="370840">
                <a:tc>
                  <a:txBody>
                    <a:bodyPr/>
                    <a:lstStyle/>
                    <a:p>
                      <a:r>
                        <a:rPr lang="en-US" dirty="0">
                          <a:latin typeface="Trebuchet MS" panose="020B0703020202090204" pitchFamily="34" charset="0"/>
                        </a:rPr>
                        <a:t>11:00</a:t>
                      </a:r>
                      <a:endParaRPr lang="en-CA" dirty="0">
                        <a:latin typeface="Trebuchet MS" panose="020B0703020202090204" pitchFamily="34" charset="0"/>
                      </a:endParaRPr>
                    </a:p>
                  </a:txBody>
                  <a:tcPr/>
                </a:tc>
                <a:tc>
                  <a:txBody>
                    <a:bodyPr/>
                    <a:lstStyle/>
                    <a:p>
                      <a:pPr marL="0" indent="0">
                        <a:buFont typeface="Arial" panose="020B0604020202020204" pitchFamily="34" charset="0"/>
                        <a:buNone/>
                      </a:pPr>
                      <a:r>
                        <a:rPr lang="en-US" dirty="0">
                          <a:latin typeface="Trebuchet MS" panose="020B0703020202090204" pitchFamily="34" charset="0"/>
                        </a:rPr>
                        <a:t>Team QI Session 2</a:t>
                      </a:r>
                    </a:p>
                    <a:p>
                      <a:pPr marL="285750" indent="-285750">
                        <a:buFont typeface="Arial" panose="020B0604020202020204" pitchFamily="34" charset="0"/>
                        <a:buChar char="•"/>
                      </a:pPr>
                      <a:r>
                        <a:rPr lang="en-US" dirty="0">
                          <a:latin typeface="Trebuchet MS" panose="020B0703020202090204" pitchFamily="34" charset="0"/>
                        </a:rPr>
                        <a:t>PDSA planning</a:t>
                      </a:r>
                      <a:endParaRPr lang="en-US" baseline="0" dirty="0">
                        <a:latin typeface="Trebuchet MS" panose="020B0703020202090204" pitchFamily="34" charset="0"/>
                      </a:endParaRPr>
                    </a:p>
                    <a:p>
                      <a:pPr marL="285750" indent="-285750">
                        <a:buFont typeface="Arial" panose="020B0604020202020204" pitchFamily="34" charset="0"/>
                        <a:buChar char="•"/>
                      </a:pPr>
                      <a:r>
                        <a:rPr lang="en-US" baseline="0" dirty="0">
                          <a:latin typeface="Trebuchet MS" panose="020B0703020202090204" pitchFamily="34" charset="0"/>
                        </a:rPr>
                        <a:t>Planning for Action Periods</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QI Team</a:t>
                      </a:r>
                      <a:endParaRPr lang="en-CA" dirty="0">
                        <a:latin typeface="Trebuchet MS" panose="020B0703020202090204" pitchFamily="34" charset="0"/>
                      </a:endParaRPr>
                    </a:p>
                  </a:txBody>
                  <a:tcPr anchor="ctr"/>
                </a:tc>
                <a:extLst>
                  <a:ext uri="{0D108BD9-81ED-4DB2-BD59-A6C34878D82A}">
                    <a16:rowId xmlns:a16="http://schemas.microsoft.com/office/drawing/2014/main" val="2115183285"/>
                  </a:ext>
                </a:extLst>
              </a:tr>
              <a:tr h="370840">
                <a:tc>
                  <a:txBody>
                    <a:bodyPr/>
                    <a:lstStyle/>
                    <a:p>
                      <a:r>
                        <a:rPr lang="en-US" dirty="0">
                          <a:latin typeface="Trebuchet MS" panose="020B0703020202090204" pitchFamily="34" charset="0"/>
                        </a:rPr>
                        <a:t>11:45</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Closing </a:t>
                      </a:r>
                      <a:endParaRPr lang="en-CA" dirty="0">
                        <a:latin typeface="Trebuchet MS" panose="020B0703020202090204" pitchFamily="34" charset="0"/>
                      </a:endParaRPr>
                    </a:p>
                  </a:txBody>
                  <a:tcPr/>
                </a:tc>
                <a:tc>
                  <a:txBody>
                    <a:bodyPr/>
                    <a:lstStyle/>
                    <a:p>
                      <a:r>
                        <a:rPr lang="en-US" dirty="0">
                          <a:latin typeface="Trebuchet MS" panose="020B0703020202090204" pitchFamily="34" charset="0"/>
                        </a:rPr>
                        <a:t>Elder</a:t>
                      </a:r>
                      <a:endParaRPr lang="en-CA" dirty="0">
                        <a:latin typeface="Trebuchet MS" panose="020B0703020202090204" pitchFamily="34" charset="0"/>
                      </a:endParaRPr>
                    </a:p>
                  </a:txBody>
                  <a:tcPr/>
                </a:tc>
                <a:extLst>
                  <a:ext uri="{0D108BD9-81ED-4DB2-BD59-A6C34878D82A}">
                    <a16:rowId xmlns:a16="http://schemas.microsoft.com/office/drawing/2014/main" val="4123758666"/>
                  </a:ext>
                </a:extLst>
              </a:tr>
            </a:tbl>
          </a:graphicData>
        </a:graphic>
      </p:graphicFrame>
      <p:sp>
        <p:nvSpPr>
          <p:cNvPr id="11" name="Content Placeholder 10">
            <a:extLst>
              <a:ext uri="{FF2B5EF4-FFF2-40B4-BE49-F238E27FC236}">
                <a16:creationId xmlns:a16="http://schemas.microsoft.com/office/drawing/2014/main" id="{263DCCB6-E9C4-EC45-A847-D02F43C57A1A}"/>
              </a:ext>
            </a:extLst>
          </p:cNvPr>
          <p:cNvSpPr>
            <a:spLocks noGrp="1"/>
          </p:cNvSpPr>
          <p:nvPr>
            <p:ph idx="12"/>
          </p:nvPr>
        </p:nvSpPr>
        <p:spPr/>
        <p:txBody>
          <a:bodyPr/>
          <a:lstStyle/>
          <a:p>
            <a:endParaRPr lang="en-US" dirty="0"/>
          </a:p>
        </p:txBody>
      </p:sp>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AGENDA</a:t>
            </a:r>
          </a:p>
        </p:txBody>
      </p:sp>
    </p:spTree>
    <p:extLst>
      <p:ext uri="{BB962C8B-B14F-4D97-AF65-F5344CB8AC3E}">
        <p14:creationId xmlns:p14="http://schemas.microsoft.com/office/powerpoint/2010/main" val="122884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Move from Ideas to Action</a:t>
            </a:r>
          </a:p>
        </p:txBody>
      </p:sp>
      <p:sp>
        <p:nvSpPr>
          <p:cNvPr id="9" name="Content Placeholder 2">
            <a:extLst>
              <a:ext uri="{FF2B5EF4-FFF2-40B4-BE49-F238E27FC236}">
                <a16:creationId xmlns:a16="http://schemas.microsoft.com/office/drawing/2014/main" id="{7071B02B-680C-674E-AF03-232FFF949874}"/>
              </a:ext>
            </a:extLst>
          </p:cNvPr>
          <p:cNvSpPr txBox="1">
            <a:spLocks/>
          </p:cNvSpPr>
          <p:nvPr/>
        </p:nvSpPr>
        <p:spPr>
          <a:xfrm>
            <a:off x="191345" y="1727994"/>
            <a:ext cx="5256584" cy="34020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latin typeface="Trebuchet MS" panose="020B0703020202090204" pitchFamily="34" charset="0"/>
              </a:rPr>
              <a:t>How will the team know which idea will work and be successful? </a:t>
            </a:r>
          </a:p>
          <a:p>
            <a:r>
              <a:rPr lang="en-US" sz="3600" b="1" dirty="0">
                <a:solidFill>
                  <a:schemeClr val="accent3"/>
                </a:solidFill>
                <a:latin typeface="Trebuchet MS" panose="020B0703020202090204" pitchFamily="34" charset="0"/>
              </a:rPr>
              <a:t>Test using PDSAs!</a:t>
            </a:r>
          </a:p>
        </p:txBody>
      </p:sp>
      <p:pic>
        <p:nvPicPr>
          <p:cNvPr id="5" name="Picture 4"/>
          <p:cNvPicPr>
            <a:picLocks noChangeAspect="1"/>
          </p:cNvPicPr>
          <p:nvPr/>
        </p:nvPicPr>
        <p:blipFill>
          <a:blip r:embed="rId3"/>
          <a:stretch>
            <a:fillRect/>
          </a:stretch>
        </p:blipFill>
        <p:spPr>
          <a:xfrm>
            <a:off x="5389958" y="1706584"/>
            <a:ext cx="4738490" cy="4032448"/>
          </a:xfrm>
          <a:prstGeom prst="rect">
            <a:avLst/>
          </a:prstGeom>
        </p:spPr>
      </p:pic>
    </p:spTree>
    <p:extLst>
      <p:ext uri="{BB962C8B-B14F-4D97-AF65-F5344CB8AC3E}">
        <p14:creationId xmlns:p14="http://schemas.microsoft.com/office/powerpoint/2010/main" val="40424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The PDSA Cycle</a:t>
            </a:r>
          </a:p>
        </p:txBody>
      </p:sp>
      <p:sp>
        <p:nvSpPr>
          <p:cNvPr id="4" name="Rectangle 3">
            <a:extLst>
              <a:ext uri="{FF2B5EF4-FFF2-40B4-BE49-F238E27FC236}">
                <a16:creationId xmlns:a16="http://schemas.microsoft.com/office/drawing/2014/main" id="{26304F7A-D5A3-FD47-B009-16069889F236}"/>
              </a:ext>
            </a:extLst>
          </p:cNvPr>
          <p:cNvSpPr/>
          <p:nvPr/>
        </p:nvSpPr>
        <p:spPr>
          <a:xfrm>
            <a:off x="839416" y="2072575"/>
            <a:ext cx="7157471" cy="2712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5" name="Picture 4"/>
          <p:cNvPicPr>
            <a:picLocks noChangeAspect="1"/>
          </p:cNvPicPr>
          <p:nvPr/>
        </p:nvPicPr>
        <p:blipFill>
          <a:blip r:embed="rId3"/>
          <a:stretch>
            <a:fillRect/>
          </a:stretch>
        </p:blipFill>
        <p:spPr>
          <a:xfrm>
            <a:off x="1775520" y="980728"/>
            <a:ext cx="6600040" cy="5616624"/>
          </a:xfrm>
          <a:prstGeom prst="rect">
            <a:avLst/>
          </a:prstGeom>
        </p:spPr>
      </p:pic>
    </p:spTree>
    <p:extLst>
      <p:ext uri="{BB962C8B-B14F-4D97-AF65-F5344CB8AC3E}">
        <p14:creationId xmlns:p14="http://schemas.microsoft.com/office/powerpoint/2010/main" val="2243566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The PDSA Cycle</a:t>
            </a:r>
          </a:p>
        </p:txBody>
      </p:sp>
      <p:sp>
        <p:nvSpPr>
          <p:cNvPr id="4" name="Rectangle 3">
            <a:extLst>
              <a:ext uri="{FF2B5EF4-FFF2-40B4-BE49-F238E27FC236}">
                <a16:creationId xmlns:a16="http://schemas.microsoft.com/office/drawing/2014/main" id="{26304F7A-D5A3-FD47-B009-16069889F236}"/>
              </a:ext>
            </a:extLst>
          </p:cNvPr>
          <p:cNvSpPr/>
          <p:nvPr/>
        </p:nvSpPr>
        <p:spPr>
          <a:xfrm>
            <a:off x="839416" y="2072575"/>
            <a:ext cx="7157471" cy="2712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9" name="Content Placeholder 2">
            <a:extLst>
              <a:ext uri="{FF2B5EF4-FFF2-40B4-BE49-F238E27FC236}">
                <a16:creationId xmlns:a16="http://schemas.microsoft.com/office/drawing/2014/main" id="{FE45D848-F380-0A42-9ED3-8E38C28ECA24}"/>
              </a:ext>
            </a:extLst>
          </p:cNvPr>
          <p:cNvSpPr txBox="1">
            <a:spLocks/>
          </p:cNvSpPr>
          <p:nvPr/>
        </p:nvSpPr>
        <p:spPr>
          <a:xfrm>
            <a:off x="263353" y="1412776"/>
            <a:ext cx="5256583"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lvl="1" indent="0">
              <a:buNone/>
            </a:pPr>
            <a:r>
              <a:rPr lang="en-US" sz="3600" b="1" dirty="0">
                <a:latin typeface="Trebuchet MS" panose="020B0703020202090204" pitchFamily="34" charset="0"/>
              </a:rPr>
              <a:t>Testing ideas quickly and on a </a:t>
            </a:r>
            <a:r>
              <a:rPr lang="en-US" sz="3600" b="1" dirty="0">
                <a:solidFill>
                  <a:schemeClr val="accent3"/>
                </a:solidFill>
                <a:latin typeface="Trebuchet MS" panose="020B0703020202090204" pitchFamily="34" charset="0"/>
              </a:rPr>
              <a:t>small</a:t>
            </a:r>
            <a:r>
              <a:rPr lang="en-US" sz="3600" b="1" dirty="0">
                <a:latin typeface="Trebuchet MS" panose="020B0703020202090204" pitchFamily="34" charset="0"/>
              </a:rPr>
              <a:t> number of people </a:t>
            </a:r>
            <a:endParaRPr lang="en-US" b="1" dirty="0">
              <a:latin typeface="Trebuchet MS" panose="020B0703020202090204" pitchFamily="34" charset="0"/>
            </a:endParaRPr>
          </a:p>
          <a:p>
            <a:pPr marL="396875" lvl="2">
              <a:spcBef>
                <a:spcPts val="600"/>
              </a:spcBef>
              <a:spcAft>
                <a:spcPts val="600"/>
              </a:spcAft>
            </a:pPr>
            <a:r>
              <a:rPr lang="en-US" dirty="0">
                <a:latin typeface="Trebuchet MS" panose="020B0703020202090204" pitchFamily="34" charset="0"/>
              </a:rPr>
              <a:t>Allows for momentum and increasing belief it will result in improvement</a:t>
            </a:r>
          </a:p>
          <a:p>
            <a:pPr marL="396875" lvl="2">
              <a:spcBef>
                <a:spcPts val="600"/>
              </a:spcBef>
              <a:spcAft>
                <a:spcPts val="600"/>
              </a:spcAft>
            </a:pPr>
            <a:r>
              <a:rPr lang="en-US" dirty="0">
                <a:latin typeface="Trebuchet MS" panose="020B0703020202090204" pitchFamily="34" charset="0"/>
              </a:rPr>
              <a:t>Builds confidence change will result in improvement</a:t>
            </a:r>
          </a:p>
          <a:p>
            <a:pPr marL="396875" lvl="2">
              <a:spcBef>
                <a:spcPts val="600"/>
              </a:spcBef>
              <a:spcAft>
                <a:spcPts val="600"/>
              </a:spcAft>
            </a:pPr>
            <a:r>
              <a:rPr lang="en-US" dirty="0">
                <a:latin typeface="Trebuchet MS" panose="020B0703020202090204" pitchFamily="34" charset="0"/>
              </a:rPr>
              <a:t>Acting on learning before fully implementing in practice</a:t>
            </a:r>
          </a:p>
        </p:txBody>
      </p:sp>
      <p:pic>
        <p:nvPicPr>
          <p:cNvPr id="6" name="Picture 5"/>
          <p:cNvPicPr>
            <a:picLocks noChangeAspect="1"/>
          </p:cNvPicPr>
          <p:nvPr/>
        </p:nvPicPr>
        <p:blipFill>
          <a:blip r:embed="rId3"/>
          <a:stretch>
            <a:fillRect/>
          </a:stretch>
        </p:blipFill>
        <p:spPr>
          <a:xfrm>
            <a:off x="5493533" y="1844824"/>
            <a:ext cx="4596908" cy="3911962"/>
          </a:xfrm>
          <a:prstGeom prst="rect">
            <a:avLst/>
          </a:prstGeom>
        </p:spPr>
      </p:pic>
    </p:spTree>
    <p:extLst>
      <p:ext uri="{BB962C8B-B14F-4D97-AF65-F5344CB8AC3E}">
        <p14:creationId xmlns:p14="http://schemas.microsoft.com/office/powerpoint/2010/main" val="200413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Example PDSA</a:t>
            </a:r>
          </a:p>
        </p:txBody>
      </p:sp>
      <p:pic>
        <p:nvPicPr>
          <p:cNvPr id="5" name="Picture 4" descr="Icon&#10;&#10;Description automatically generated">
            <a:extLst>
              <a:ext uri="{FF2B5EF4-FFF2-40B4-BE49-F238E27FC236}">
                <a16:creationId xmlns:a16="http://schemas.microsoft.com/office/drawing/2014/main" id="{64E313E5-0115-A245-8ADD-BCF8DBB81A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5744" y="1446676"/>
            <a:ext cx="1030288" cy="1084994"/>
          </a:xfrm>
          <a:prstGeom prst="rect">
            <a:avLst/>
          </a:prstGeom>
        </p:spPr>
      </p:pic>
      <p:pic>
        <p:nvPicPr>
          <p:cNvPr id="7" name="Picture 6" descr="Icon&#10;&#10;Description automatically generated">
            <a:extLst>
              <a:ext uri="{FF2B5EF4-FFF2-40B4-BE49-F238E27FC236}">
                <a16:creationId xmlns:a16="http://schemas.microsoft.com/office/drawing/2014/main" id="{E4983525-5B8E-8A48-834B-F27836A7CFC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55744" y="2737190"/>
            <a:ext cx="1030288" cy="1083600"/>
          </a:xfrm>
          <a:prstGeom prst="rect">
            <a:avLst/>
          </a:prstGeom>
        </p:spPr>
      </p:pic>
      <p:pic>
        <p:nvPicPr>
          <p:cNvPr id="9" name="Picture 8" descr="Icon&#10;&#10;Description automatically generated">
            <a:extLst>
              <a:ext uri="{FF2B5EF4-FFF2-40B4-BE49-F238E27FC236}">
                <a16:creationId xmlns:a16="http://schemas.microsoft.com/office/drawing/2014/main" id="{4513D771-BA0F-954C-86AC-C164A998FC2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55744" y="4028531"/>
            <a:ext cx="1033200" cy="1083600"/>
          </a:xfrm>
          <a:prstGeom prst="rect">
            <a:avLst/>
          </a:prstGeom>
        </p:spPr>
      </p:pic>
      <p:pic>
        <p:nvPicPr>
          <p:cNvPr id="12" name="Picture 11" descr="Icon&#10;&#10;Description automatically generated">
            <a:extLst>
              <a:ext uri="{FF2B5EF4-FFF2-40B4-BE49-F238E27FC236}">
                <a16:creationId xmlns:a16="http://schemas.microsoft.com/office/drawing/2014/main" id="{C59042F3-BF8E-944F-A13C-AD9305A0D8A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55744" y="5381940"/>
            <a:ext cx="1033200" cy="1083600"/>
          </a:xfrm>
          <a:prstGeom prst="rect">
            <a:avLst/>
          </a:prstGeom>
        </p:spPr>
      </p:pic>
      <p:sp>
        <p:nvSpPr>
          <p:cNvPr id="13" name="TextBox 12">
            <a:extLst>
              <a:ext uri="{FF2B5EF4-FFF2-40B4-BE49-F238E27FC236}">
                <a16:creationId xmlns:a16="http://schemas.microsoft.com/office/drawing/2014/main" id="{4F0836D6-AC81-F34C-8C80-C8709FD612CA}"/>
              </a:ext>
            </a:extLst>
          </p:cNvPr>
          <p:cNvSpPr txBox="1"/>
          <p:nvPr/>
        </p:nvSpPr>
        <p:spPr>
          <a:xfrm>
            <a:off x="1775520" y="1602503"/>
            <a:ext cx="2088232" cy="984885"/>
          </a:xfrm>
          <a:prstGeom prst="rect">
            <a:avLst/>
          </a:prstGeom>
          <a:noFill/>
        </p:spPr>
        <p:txBody>
          <a:bodyPr wrap="square" rtlCol="0">
            <a:spAutoFit/>
          </a:bodyPr>
          <a:lstStyle/>
          <a:p>
            <a:r>
              <a:rPr lang="en-US" b="1" dirty="0">
                <a:solidFill>
                  <a:schemeClr val="accent5"/>
                </a:solidFill>
                <a:latin typeface="Montserrat" pitchFamily="2" charset="77"/>
              </a:rPr>
              <a:t>PLAN</a:t>
            </a:r>
          </a:p>
          <a:p>
            <a:r>
              <a:rPr lang="en-US" sz="1000" dirty="0">
                <a:solidFill>
                  <a:srgbClr val="000000"/>
                </a:solidFill>
                <a:latin typeface="Trebuchet MS" panose="020B0703020202090204" pitchFamily="34" charset="0"/>
              </a:rPr>
              <a:t>Objective questions and predictions (why) plan to carry out the cycle (who, what, when, where)</a:t>
            </a:r>
          </a:p>
        </p:txBody>
      </p:sp>
      <p:sp>
        <p:nvSpPr>
          <p:cNvPr id="14" name="TextBox 13">
            <a:extLst>
              <a:ext uri="{FF2B5EF4-FFF2-40B4-BE49-F238E27FC236}">
                <a16:creationId xmlns:a16="http://schemas.microsoft.com/office/drawing/2014/main" id="{5B145A37-D0E3-0A40-B873-E88C759E0764}"/>
              </a:ext>
            </a:extLst>
          </p:cNvPr>
          <p:cNvSpPr txBox="1"/>
          <p:nvPr/>
        </p:nvSpPr>
        <p:spPr>
          <a:xfrm>
            <a:off x="1746648" y="2786547"/>
            <a:ext cx="2088232" cy="830997"/>
          </a:xfrm>
          <a:prstGeom prst="rect">
            <a:avLst/>
          </a:prstGeom>
          <a:noFill/>
        </p:spPr>
        <p:txBody>
          <a:bodyPr wrap="square" rtlCol="0">
            <a:spAutoFit/>
          </a:bodyPr>
          <a:lstStyle/>
          <a:p>
            <a:r>
              <a:rPr lang="en-US" b="1" dirty="0">
                <a:solidFill>
                  <a:schemeClr val="accent5"/>
                </a:solidFill>
                <a:latin typeface="Montserrat" pitchFamily="2" charset="77"/>
              </a:rPr>
              <a:t>DO</a:t>
            </a:r>
          </a:p>
          <a:p>
            <a:r>
              <a:rPr lang="en-US" sz="1000" dirty="0">
                <a:solidFill>
                  <a:srgbClr val="000000"/>
                </a:solidFill>
                <a:latin typeface="Trebuchet MS" panose="020B0703020202090204" pitchFamily="34" charset="0"/>
              </a:rPr>
              <a:t>Carry out the plan, document problems and unexpected observations, begin data analysis</a:t>
            </a:r>
          </a:p>
        </p:txBody>
      </p:sp>
      <p:sp>
        <p:nvSpPr>
          <p:cNvPr id="15" name="TextBox 14">
            <a:extLst>
              <a:ext uri="{FF2B5EF4-FFF2-40B4-BE49-F238E27FC236}">
                <a16:creationId xmlns:a16="http://schemas.microsoft.com/office/drawing/2014/main" id="{73454D6B-A060-2945-850A-794B8F23E30A}"/>
              </a:ext>
            </a:extLst>
          </p:cNvPr>
          <p:cNvSpPr txBox="1"/>
          <p:nvPr/>
        </p:nvSpPr>
        <p:spPr>
          <a:xfrm>
            <a:off x="1735121" y="4077888"/>
            <a:ext cx="2088232" cy="984885"/>
          </a:xfrm>
          <a:prstGeom prst="rect">
            <a:avLst/>
          </a:prstGeom>
          <a:noFill/>
        </p:spPr>
        <p:txBody>
          <a:bodyPr wrap="square" rtlCol="0">
            <a:spAutoFit/>
          </a:bodyPr>
          <a:lstStyle/>
          <a:p>
            <a:r>
              <a:rPr lang="en-US" b="1" dirty="0">
                <a:solidFill>
                  <a:schemeClr val="accent5"/>
                </a:solidFill>
                <a:latin typeface="Montserrat" pitchFamily="2" charset="77"/>
              </a:rPr>
              <a:t>STUDY</a:t>
            </a:r>
          </a:p>
          <a:p>
            <a:r>
              <a:rPr lang="en-US" sz="1000" dirty="0">
                <a:solidFill>
                  <a:srgbClr val="000000"/>
                </a:solidFill>
                <a:latin typeface="Trebuchet MS" panose="020B0703020202090204" pitchFamily="34" charset="0"/>
              </a:rPr>
              <a:t>Complete the analysis of the data, compare data to predictions, summarize what was learned</a:t>
            </a:r>
          </a:p>
        </p:txBody>
      </p:sp>
      <p:sp>
        <p:nvSpPr>
          <p:cNvPr id="16" name="TextBox 15">
            <a:extLst>
              <a:ext uri="{FF2B5EF4-FFF2-40B4-BE49-F238E27FC236}">
                <a16:creationId xmlns:a16="http://schemas.microsoft.com/office/drawing/2014/main" id="{EED48064-849B-8C42-9231-BC52EEC71744}"/>
              </a:ext>
            </a:extLst>
          </p:cNvPr>
          <p:cNvSpPr txBox="1"/>
          <p:nvPr/>
        </p:nvSpPr>
        <p:spPr>
          <a:xfrm>
            <a:off x="1735121" y="5431297"/>
            <a:ext cx="2088232" cy="677108"/>
          </a:xfrm>
          <a:prstGeom prst="rect">
            <a:avLst/>
          </a:prstGeom>
          <a:noFill/>
        </p:spPr>
        <p:txBody>
          <a:bodyPr wrap="square" rtlCol="0">
            <a:spAutoFit/>
          </a:bodyPr>
          <a:lstStyle/>
          <a:p>
            <a:r>
              <a:rPr lang="en-US" b="1" dirty="0">
                <a:solidFill>
                  <a:schemeClr val="accent5"/>
                </a:solidFill>
                <a:latin typeface="Montserrat" pitchFamily="2" charset="77"/>
              </a:rPr>
              <a:t>ACT</a:t>
            </a:r>
          </a:p>
          <a:p>
            <a:r>
              <a:rPr lang="en-US" sz="1000" dirty="0">
                <a:solidFill>
                  <a:srgbClr val="000000"/>
                </a:solidFill>
                <a:latin typeface="Trebuchet MS" panose="020B0703020202090204" pitchFamily="34" charset="0"/>
              </a:rPr>
              <a:t>What changes are to be made? Next cycle?</a:t>
            </a:r>
          </a:p>
        </p:txBody>
      </p:sp>
      <p:sp>
        <p:nvSpPr>
          <p:cNvPr id="18" name="TextBox 17">
            <a:extLst>
              <a:ext uri="{FF2B5EF4-FFF2-40B4-BE49-F238E27FC236}">
                <a16:creationId xmlns:a16="http://schemas.microsoft.com/office/drawing/2014/main" id="{49E3FDBB-2078-6843-9627-128A538EDD91}"/>
              </a:ext>
            </a:extLst>
          </p:cNvPr>
          <p:cNvSpPr txBox="1"/>
          <p:nvPr/>
        </p:nvSpPr>
        <p:spPr>
          <a:xfrm>
            <a:off x="4117065" y="1484784"/>
            <a:ext cx="5400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latin typeface="Trebuchet MS" panose="020B0703020202090204" pitchFamily="34" charset="0"/>
              </a:rPr>
              <a:t>Develop a Diabetes Welcome Kit</a:t>
            </a:r>
          </a:p>
          <a:p>
            <a:pPr marL="285750" indent="-285750">
              <a:buFont typeface="Arial" panose="020B0604020202020204" pitchFamily="34" charset="0"/>
              <a:buChar char="•"/>
            </a:pPr>
            <a:r>
              <a:rPr lang="en-US" dirty="0">
                <a:solidFill>
                  <a:srgbClr val="000000"/>
                </a:solidFill>
                <a:latin typeface="Trebuchet MS" panose="020B0703020202090204" pitchFamily="34" charset="0"/>
              </a:rPr>
              <a:t>Amy to develop first draft of the kit</a:t>
            </a:r>
          </a:p>
          <a:p>
            <a:pPr marL="285750" indent="-285750">
              <a:buFont typeface="Arial" panose="020B0604020202020204" pitchFamily="34" charset="0"/>
              <a:buChar char="•"/>
            </a:pPr>
            <a:r>
              <a:rPr lang="en-US" dirty="0">
                <a:solidFill>
                  <a:srgbClr val="000000"/>
                </a:solidFill>
                <a:latin typeface="Trebuchet MS" panose="020B0703020202090204" pitchFamily="34" charset="0"/>
              </a:rPr>
              <a:t>Sarah to test the draft with healthcare professionals and patients</a:t>
            </a:r>
          </a:p>
        </p:txBody>
      </p:sp>
      <p:sp>
        <p:nvSpPr>
          <p:cNvPr id="19" name="TextBox 18">
            <a:extLst>
              <a:ext uri="{FF2B5EF4-FFF2-40B4-BE49-F238E27FC236}">
                <a16:creationId xmlns:a16="http://schemas.microsoft.com/office/drawing/2014/main" id="{0056CD3D-EB49-DF4D-B24E-82D1DE19D2FF}"/>
              </a:ext>
            </a:extLst>
          </p:cNvPr>
          <p:cNvSpPr txBox="1"/>
          <p:nvPr/>
        </p:nvSpPr>
        <p:spPr>
          <a:xfrm>
            <a:off x="4117065" y="5445224"/>
            <a:ext cx="5400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latin typeface="Trebuchet MS" panose="020B0703020202090204" pitchFamily="34" charset="0"/>
              </a:rPr>
              <a:t>Amy develops a new draft</a:t>
            </a:r>
          </a:p>
          <a:p>
            <a:pPr marL="285750" indent="-285750">
              <a:buFont typeface="Arial" panose="020B0604020202020204" pitchFamily="34" charset="0"/>
              <a:buChar char="•"/>
            </a:pPr>
            <a:r>
              <a:rPr lang="en-US" dirty="0">
                <a:solidFill>
                  <a:srgbClr val="000000"/>
                </a:solidFill>
                <a:latin typeface="Trebuchet MS" panose="020B0703020202090204" pitchFamily="34" charset="0"/>
              </a:rPr>
              <a:t>QI team decides to test this new draft with another PDSA cycle </a:t>
            </a:r>
          </a:p>
        </p:txBody>
      </p:sp>
      <p:sp>
        <p:nvSpPr>
          <p:cNvPr id="20" name="TextBox 19">
            <a:extLst>
              <a:ext uri="{FF2B5EF4-FFF2-40B4-BE49-F238E27FC236}">
                <a16:creationId xmlns:a16="http://schemas.microsoft.com/office/drawing/2014/main" id="{EE44C538-2E0E-E746-A711-2782CFD465A9}"/>
              </a:ext>
            </a:extLst>
          </p:cNvPr>
          <p:cNvSpPr txBox="1"/>
          <p:nvPr/>
        </p:nvSpPr>
        <p:spPr>
          <a:xfrm>
            <a:off x="4140997" y="4256740"/>
            <a:ext cx="5400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latin typeface="Trebuchet MS" panose="020B0703020202090204" pitchFamily="34" charset="0"/>
              </a:rPr>
              <a:t>Patients provide recommendations to make the content more culturally appropriate</a:t>
            </a:r>
          </a:p>
        </p:txBody>
      </p:sp>
      <p:sp>
        <p:nvSpPr>
          <p:cNvPr id="21" name="TextBox 20">
            <a:extLst>
              <a:ext uri="{FF2B5EF4-FFF2-40B4-BE49-F238E27FC236}">
                <a16:creationId xmlns:a16="http://schemas.microsoft.com/office/drawing/2014/main" id="{BCAF89A6-B52E-EC49-B124-B2694E565E9A}"/>
              </a:ext>
            </a:extLst>
          </p:cNvPr>
          <p:cNvSpPr txBox="1"/>
          <p:nvPr/>
        </p:nvSpPr>
        <p:spPr>
          <a:xfrm>
            <a:off x="4117065" y="2955824"/>
            <a:ext cx="5400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latin typeface="Trebuchet MS" panose="020B0703020202090204" pitchFamily="34" charset="0"/>
              </a:rPr>
              <a:t>Amy develops the first draft</a:t>
            </a:r>
          </a:p>
          <a:p>
            <a:pPr marL="285750" indent="-285750">
              <a:buFont typeface="Arial" panose="020B0604020202020204" pitchFamily="34" charset="0"/>
              <a:buChar char="•"/>
            </a:pPr>
            <a:r>
              <a:rPr lang="en-US" dirty="0">
                <a:solidFill>
                  <a:srgbClr val="000000"/>
                </a:solidFill>
                <a:latin typeface="Trebuchet MS" panose="020B0703020202090204" pitchFamily="34" charset="0"/>
              </a:rPr>
              <a:t>Sarah tests the first draft with 5 patients</a:t>
            </a:r>
          </a:p>
        </p:txBody>
      </p:sp>
    </p:spTree>
    <p:extLst>
      <p:ext uri="{BB962C8B-B14F-4D97-AF65-F5344CB8AC3E}">
        <p14:creationId xmlns:p14="http://schemas.microsoft.com/office/powerpoint/2010/main" val="242185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PDSA cycles can build towards solutions</a:t>
            </a:r>
          </a:p>
        </p:txBody>
      </p:sp>
      <p:pic>
        <p:nvPicPr>
          <p:cNvPr id="2" name="Picture 1"/>
          <p:cNvPicPr>
            <a:picLocks noChangeAspect="1"/>
          </p:cNvPicPr>
          <p:nvPr/>
        </p:nvPicPr>
        <p:blipFill rotWithShape="1">
          <a:blip r:embed="rId3"/>
          <a:srcRect r="74870"/>
          <a:stretch/>
        </p:blipFill>
        <p:spPr>
          <a:xfrm>
            <a:off x="671138" y="1020108"/>
            <a:ext cx="1296144" cy="5777724"/>
          </a:xfrm>
          <a:prstGeom prst="rect">
            <a:avLst/>
          </a:prstGeom>
        </p:spPr>
      </p:pic>
      <p:sp>
        <p:nvSpPr>
          <p:cNvPr id="6" name="TextBox 5">
            <a:extLst>
              <a:ext uri="{FF2B5EF4-FFF2-40B4-BE49-F238E27FC236}">
                <a16:creationId xmlns:a16="http://schemas.microsoft.com/office/drawing/2014/main" id="{7A9602F7-46F8-ED4A-8C9C-99CF841352B9}"/>
              </a:ext>
            </a:extLst>
          </p:cNvPr>
          <p:cNvSpPr txBox="1"/>
          <p:nvPr/>
        </p:nvSpPr>
        <p:spPr>
          <a:xfrm>
            <a:off x="1703512" y="1375094"/>
            <a:ext cx="1800200" cy="369332"/>
          </a:xfrm>
          <a:prstGeom prst="rect">
            <a:avLst/>
          </a:prstGeom>
          <a:noFill/>
        </p:spPr>
        <p:txBody>
          <a:bodyPr wrap="square" rtlCol="0">
            <a:spAutoFit/>
          </a:bodyPr>
          <a:lstStyle/>
          <a:p>
            <a:pPr algn="ctr"/>
            <a:r>
              <a:rPr lang="en-US" b="1" dirty="0">
                <a:solidFill>
                  <a:srgbClr val="5B2C3C"/>
                </a:solidFill>
                <a:latin typeface="Montserrat" pitchFamily="2" charset="77"/>
              </a:rPr>
              <a:t>CYCLE 1</a:t>
            </a:r>
          </a:p>
        </p:txBody>
      </p:sp>
      <p:sp>
        <p:nvSpPr>
          <p:cNvPr id="12" name="TextBox 11">
            <a:extLst>
              <a:ext uri="{FF2B5EF4-FFF2-40B4-BE49-F238E27FC236}">
                <a16:creationId xmlns:a16="http://schemas.microsoft.com/office/drawing/2014/main" id="{2388613F-9859-864A-A172-500271AE9767}"/>
              </a:ext>
            </a:extLst>
          </p:cNvPr>
          <p:cNvSpPr txBox="1"/>
          <p:nvPr/>
        </p:nvSpPr>
        <p:spPr>
          <a:xfrm>
            <a:off x="1703512" y="2523251"/>
            <a:ext cx="1800200" cy="369332"/>
          </a:xfrm>
          <a:prstGeom prst="rect">
            <a:avLst/>
          </a:prstGeom>
          <a:noFill/>
        </p:spPr>
        <p:txBody>
          <a:bodyPr wrap="square" rtlCol="0">
            <a:spAutoFit/>
          </a:bodyPr>
          <a:lstStyle/>
          <a:p>
            <a:pPr algn="ctr"/>
            <a:r>
              <a:rPr lang="en-US" b="1" dirty="0">
                <a:solidFill>
                  <a:srgbClr val="5B2C3C"/>
                </a:solidFill>
                <a:latin typeface="Montserrat" pitchFamily="2" charset="77"/>
              </a:rPr>
              <a:t>CYCLE 2</a:t>
            </a:r>
          </a:p>
        </p:txBody>
      </p:sp>
      <p:sp>
        <p:nvSpPr>
          <p:cNvPr id="13" name="TextBox 12">
            <a:extLst>
              <a:ext uri="{FF2B5EF4-FFF2-40B4-BE49-F238E27FC236}">
                <a16:creationId xmlns:a16="http://schemas.microsoft.com/office/drawing/2014/main" id="{60BBA76F-39C4-B44E-AD8B-711BF9E03559}"/>
              </a:ext>
            </a:extLst>
          </p:cNvPr>
          <p:cNvSpPr txBox="1"/>
          <p:nvPr/>
        </p:nvSpPr>
        <p:spPr>
          <a:xfrm>
            <a:off x="1703512" y="3724304"/>
            <a:ext cx="1800200" cy="369332"/>
          </a:xfrm>
          <a:prstGeom prst="rect">
            <a:avLst/>
          </a:prstGeom>
          <a:noFill/>
        </p:spPr>
        <p:txBody>
          <a:bodyPr wrap="square" rtlCol="0">
            <a:spAutoFit/>
          </a:bodyPr>
          <a:lstStyle/>
          <a:p>
            <a:pPr algn="ctr"/>
            <a:r>
              <a:rPr lang="en-US" b="1" dirty="0">
                <a:solidFill>
                  <a:srgbClr val="5B2C3C"/>
                </a:solidFill>
                <a:latin typeface="Montserrat" pitchFamily="2" charset="77"/>
              </a:rPr>
              <a:t>CYCLE 3</a:t>
            </a:r>
          </a:p>
        </p:txBody>
      </p:sp>
      <p:sp>
        <p:nvSpPr>
          <p:cNvPr id="14" name="TextBox 13">
            <a:extLst>
              <a:ext uri="{FF2B5EF4-FFF2-40B4-BE49-F238E27FC236}">
                <a16:creationId xmlns:a16="http://schemas.microsoft.com/office/drawing/2014/main" id="{A762EDAD-1410-184B-9B9B-E3A7670EEAD5}"/>
              </a:ext>
            </a:extLst>
          </p:cNvPr>
          <p:cNvSpPr txBox="1"/>
          <p:nvPr/>
        </p:nvSpPr>
        <p:spPr>
          <a:xfrm>
            <a:off x="1703512" y="4876031"/>
            <a:ext cx="1800200" cy="369332"/>
          </a:xfrm>
          <a:prstGeom prst="rect">
            <a:avLst/>
          </a:prstGeom>
          <a:noFill/>
        </p:spPr>
        <p:txBody>
          <a:bodyPr wrap="square" rtlCol="0">
            <a:spAutoFit/>
          </a:bodyPr>
          <a:lstStyle/>
          <a:p>
            <a:pPr algn="ctr"/>
            <a:r>
              <a:rPr lang="en-US" b="1" dirty="0">
                <a:solidFill>
                  <a:srgbClr val="5B2C3C"/>
                </a:solidFill>
                <a:latin typeface="Montserrat" pitchFamily="2" charset="77"/>
              </a:rPr>
              <a:t>CYCLE 4</a:t>
            </a:r>
          </a:p>
        </p:txBody>
      </p:sp>
      <p:sp>
        <p:nvSpPr>
          <p:cNvPr id="15" name="TextBox 14">
            <a:extLst>
              <a:ext uri="{FF2B5EF4-FFF2-40B4-BE49-F238E27FC236}">
                <a16:creationId xmlns:a16="http://schemas.microsoft.com/office/drawing/2014/main" id="{9378E456-A6B7-404C-871B-6B44B58FEBC3}"/>
              </a:ext>
            </a:extLst>
          </p:cNvPr>
          <p:cNvSpPr txBox="1"/>
          <p:nvPr/>
        </p:nvSpPr>
        <p:spPr>
          <a:xfrm>
            <a:off x="1703512" y="6027758"/>
            <a:ext cx="1800200" cy="369332"/>
          </a:xfrm>
          <a:prstGeom prst="rect">
            <a:avLst/>
          </a:prstGeom>
          <a:noFill/>
        </p:spPr>
        <p:txBody>
          <a:bodyPr wrap="square" rtlCol="0">
            <a:spAutoFit/>
          </a:bodyPr>
          <a:lstStyle/>
          <a:p>
            <a:pPr algn="ctr"/>
            <a:r>
              <a:rPr lang="en-US" b="1" dirty="0">
                <a:solidFill>
                  <a:srgbClr val="5B2C3C"/>
                </a:solidFill>
                <a:latin typeface="Montserrat" pitchFamily="2" charset="77"/>
              </a:rPr>
              <a:t>CYCLE 5</a:t>
            </a:r>
          </a:p>
        </p:txBody>
      </p:sp>
      <p:sp>
        <p:nvSpPr>
          <p:cNvPr id="19" name="TextBox 18">
            <a:extLst>
              <a:ext uri="{FF2B5EF4-FFF2-40B4-BE49-F238E27FC236}">
                <a16:creationId xmlns:a16="http://schemas.microsoft.com/office/drawing/2014/main" id="{481FE898-2307-3946-8E56-E76DBD98F3AF}"/>
              </a:ext>
            </a:extLst>
          </p:cNvPr>
          <p:cNvSpPr txBox="1"/>
          <p:nvPr/>
        </p:nvSpPr>
        <p:spPr>
          <a:xfrm>
            <a:off x="3768608" y="1124744"/>
            <a:ext cx="6359840" cy="923330"/>
          </a:xfrm>
          <a:prstGeom prst="rect">
            <a:avLst/>
          </a:prstGeom>
          <a:noFill/>
        </p:spPr>
        <p:txBody>
          <a:bodyPr wrap="square" rtlCol="0">
            <a:spAutoFit/>
          </a:bodyPr>
          <a:lstStyle/>
          <a:p>
            <a:r>
              <a:rPr lang="en-US" dirty="0">
                <a:latin typeface="Trebuchet MS" panose="020B0703020202090204" pitchFamily="34" charset="0"/>
              </a:rPr>
              <a:t>Monofilament placed on exam table to prompt provider. Test with 5 patients on one day. No exams done. Provider ran out of time.</a:t>
            </a:r>
          </a:p>
        </p:txBody>
      </p:sp>
      <p:sp>
        <p:nvSpPr>
          <p:cNvPr id="20" name="TextBox 19">
            <a:extLst>
              <a:ext uri="{FF2B5EF4-FFF2-40B4-BE49-F238E27FC236}">
                <a16:creationId xmlns:a16="http://schemas.microsoft.com/office/drawing/2014/main" id="{7B10D21C-C384-6B4C-A030-DA53272C802B}"/>
              </a:ext>
            </a:extLst>
          </p:cNvPr>
          <p:cNvSpPr txBox="1"/>
          <p:nvPr/>
        </p:nvSpPr>
        <p:spPr>
          <a:xfrm>
            <a:off x="3773239" y="2204864"/>
            <a:ext cx="6359840" cy="923330"/>
          </a:xfrm>
          <a:prstGeom prst="rect">
            <a:avLst/>
          </a:prstGeom>
          <a:noFill/>
        </p:spPr>
        <p:txBody>
          <a:bodyPr wrap="square" rtlCol="0">
            <a:spAutoFit/>
          </a:bodyPr>
          <a:lstStyle/>
          <a:p>
            <a:r>
              <a:rPr lang="en-US" dirty="0">
                <a:latin typeface="Trebuchet MS" panose="020B0703020202090204" pitchFamily="34" charset="0"/>
              </a:rPr>
              <a:t>Post sign to prompt patients to remove shoes and socks. Test with 5 patients next day. Most patients did not understand.</a:t>
            </a:r>
          </a:p>
        </p:txBody>
      </p:sp>
      <p:sp>
        <p:nvSpPr>
          <p:cNvPr id="21" name="TextBox 20">
            <a:extLst>
              <a:ext uri="{FF2B5EF4-FFF2-40B4-BE49-F238E27FC236}">
                <a16:creationId xmlns:a16="http://schemas.microsoft.com/office/drawing/2014/main" id="{ED72C250-5530-354F-BC5C-A930CB92A8B7}"/>
              </a:ext>
            </a:extLst>
          </p:cNvPr>
          <p:cNvSpPr txBox="1"/>
          <p:nvPr/>
        </p:nvSpPr>
        <p:spPr>
          <a:xfrm>
            <a:off x="3768608" y="4726885"/>
            <a:ext cx="6359840" cy="646331"/>
          </a:xfrm>
          <a:prstGeom prst="rect">
            <a:avLst/>
          </a:prstGeom>
          <a:noFill/>
        </p:spPr>
        <p:txBody>
          <a:bodyPr wrap="square" rtlCol="0">
            <a:spAutoFit/>
          </a:bodyPr>
          <a:lstStyle/>
          <a:p>
            <a:r>
              <a:rPr lang="en-US" dirty="0">
                <a:latin typeface="Trebuchet MS" panose="020B0703020202090204" pitchFamily="34" charset="0"/>
              </a:rPr>
              <a:t>Put foot care stamp in EMR or flag paper chart to prompt RPN. All patients received foot exam. </a:t>
            </a:r>
          </a:p>
        </p:txBody>
      </p:sp>
      <p:sp>
        <p:nvSpPr>
          <p:cNvPr id="22" name="TextBox 21">
            <a:extLst>
              <a:ext uri="{FF2B5EF4-FFF2-40B4-BE49-F238E27FC236}">
                <a16:creationId xmlns:a16="http://schemas.microsoft.com/office/drawing/2014/main" id="{6B85A37F-ACF1-7649-B80E-B5E33CDC0353}"/>
              </a:ext>
            </a:extLst>
          </p:cNvPr>
          <p:cNvSpPr txBox="1"/>
          <p:nvPr/>
        </p:nvSpPr>
        <p:spPr>
          <a:xfrm>
            <a:off x="3765351" y="6011996"/>
            <a:ext cx="6359840" cy="369332"/>
          </a:xfrm>
          <a:prstGeom prst="rect">
            <a:avLst/>
          </a:prstGeom>
          <a:noFill/>
        </p:spPr>
        <p:txBody>
          <a:bodyPr wrap="square" rtlCol="0">
            <a:spAutoFit/>
          </a:bodyPr>
          <a:lstStyle/>
          <a:p>
            <a:r>
              <a:rPr lang="en-US" dirty="0">
                <a:latin typeface="Trebuchet MS" panose="020B0703020202090204" pitchFamily="34" charset="0"/>
              </a:rPr>
              <a:t>Implement process for all patients as a clinic protocol. </a:t>
            </a:r>
          </a:p>
        </p:txBody>
      </p:sp>
      <p:sp>
        <p:nvSpPr>
          <p:cNvPr id="23" name="TextBox 22">
            <a:extLst>
              <a:ext uri="{FF2B5EF4-FFF2-40B4-BE49-F238E27FC236}">
                <a16:creationId xmlns:a16="http://schemas.microsoft.com/office/drawing/2014/main" id="{802CACCC-7AAD-4649-840F-ABBD18C7EE57}"/>
              </a:ext>
            </a:extLst>
          </p:cNvPr>
          <p:cNvSpPr txBox="1"/>
          <p:nvPr/>
        </p:nvSpPr>
        <p:spPr>
          <a:xfrm>
            <a:off x="3768608" y="3447305"/>
            <a:ext cx="6359840" cy="923330"/>
          </a:xfrm>
          <a:prstGeom prst="rect">
            <a:avLst/>
          </a:prstGeom>
          <a:noFill/>
        </p:spPr>
        <p:txBody>
          <a:bodyPr wrap="square" rtlCol="0">
            <a:spAutoFit/>
          </a:bodyPr>
          <a:lstStyle/>
          <a:p>
            <a:r>
              <a:rPr lang="en-US" dirty="0">
                <a:latin typeface="Trebuchet MS" panose="020B0703020202090204" pitchFamily="34" charset="0"/>
              </a:rPr>
              <a:t>RPN rooming patient removes shoes and socks. Test with 5 patients next day. 4 of 5 feet examined. RPN forgot to remove shoes with one patient.</a:t>
            </a:r>
          </a:p>
        </p:txBody>
      </p:sp>
    </p:spTree>
    <p:extLst>
      <p:ext uri="{BB962C8B-B14F-4D97-AF65-F5344CB8AC3E}">
        <p14:creationId xmlns:p14="http://schemas.microsoft.com/office/powerpoint/2010/main" val="128668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739613-8F0A-F148-81A7-577BF23D9EDA}"/>
              </a:ext>
            </a:extLst>
          </p:cNvPr>
          <p:cNvSpPr>
            <a:spLocks noGrp="1"/>
          </p:cNvSpPr>
          <p:nvPr>
            <p:ph idx="1"/>
          </p:nvPr>
        </p:nvSpPr>
        <p:spPr>
          <a:xfrm>
            <a:off x="456494" y="1268760"/>
            <a:ext cx="8735850" cy="4564912"/>
          </a:xfrm>
        </p:spPr>
        <p:txBody>
          <a:bodyPr/>
          <a:lstStyle/>
          <a:p>
            <a:r>
              <a:rPr lang="en-US" sz="2800" i="1" dirty="0"/>
              <a:t>“I think the PDSAs for - our team kind of started to kind of joke about them, so everything we do now, we say, oh, that’s a PDSA, so any kind of little thing that might be a change, or that might kind of result in a different outcome. Oh, we should do a PDSA for this… we’re definitely always thinking of how we can improve, whether it’s our attendance to programs, or the way that we’re delivering things, or the way that we’re communicating, things like that.”</a:t>
            </a:r>
          </a:p>
        </p:txBody>
      </p:sp>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Comments on PDSAs</a:t>
            </a:r>
          </a:p>
        </p:txBody>
      </p:sp>
    </p:spTree>
    <p:extLst>
      <p:ext uri="{BB962C8B-B14F-4D97-AF65-F5344CB8AC3E}">
        <p14:creationId xmlns:p14="http://schemas.microsoft.com/office/powerpoint/2010/main" val="1765856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Team QI Session 2</a:t>
            </a:r>
          </a:p>
        </p:txBody>
      </p:sp>
      <p:sp>
        <p:nvSpPr>
          <p:cNvPr id="23" name="Text Placeholder 2">
            <a:extLst>
              <a:ext uri="{FF2B5EF4-FFF2-40B4-BE49-F238E27FC236}">
                <a16:creationId xmlns:a16="http://schemas.microsoft.com/office/drawing/2014/main" id="{D2B0F3CC-C5F3-4649-959E-D9225C35C1E8}"/>
              </a:ext>
            </a:extLst>
          </p:cNvPr>
          <p:cNvSpPr txBox="1">
            <a:spLocks/>
          </p:cNvSpPr>
          <p:nvPr/>
        </p:nvSpPr>
        <p:spPr>
          <a:xfrm>
            <a:off x="911424" y="1268760"/>
            <a:ext cx="8352928" cy="5208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800" b="1" dirty="0">
                <a:latin typeface="Trebuchet MS" panose="020B0703020202090204" pitchFamily="34" charset="0"/>
              </a:rPr>
              <a:t>Develop PDSAs</a:t>
            </a:r>
          </a:p>
          <a:p>
            <a:pPr lvl="1">
              <a:buFont typeface="Wingdings" panose="05000000000000000000" pitchFamily="2" charset="2"/>
              <a:buChar char="q"/>
            </a:pPr>
            <a:r>
              <a:rPr lang="en-US" sz="2400" dirty="0">
                <a:latin typeface="Trebuchet MS" panose="020B0703020202090204" pitchFamily="34" charset="0"/>
              </a:rPr>
              <a:t>Choose one idea from your list of ideas for change</a:t>
            </a:r>
          </a:p>
          <a:p>
            <a:pPr lvl="1">
              <a:buFont typeface="Wingdings" panose="05000000000000000000" pitchFamily="2" charset="2"/>
              <a:buChar char="q"/>
            </a:pPr>
            <a:r>
              <a:rPr lang="en-US" sz="2400" dirty="0">
                <a:latin typeface="Trebuchet MS" panose="020B0703020202090204" pitchFamily="34" charset="0"/>
              </a:rPr>
              <a:t>Develop a detailed plan to try your idea – the P of the PDSA</a:t>
            </a:r>
          </a:p>
          <a:p>
            <a:pPr>
              <a:buFont typeface="Wingdings" panose="05000000000000000000" pitchFamily="2" charset="2"/>
              <a:buChar char="q"/>
            </a:pPr>
            <a:r>
              <a:rPr lang="en-US" sz="2800" b="1" dirty="0">
                <a:latin typeface="Trebuchet MS" panose="020B0703020202090204" pitchFamily="34" charset="0"/>
              </a:rPr>
              <a:t>Prepare for Action Period</a:t>
            </a:r>
            <a:endParaRPr lang="en-US" sz="2800" dirty="0">
              <a:latin typeface="Trebuchet MS" panose="020B0703020202090204" pitchFamily="34" charset="0"/>
            </a:endParaRPr>
          </a:p>
          <a:p>
            <a:pPr lvl="1">
              <a:buFont typeface="Wingdings" panose="05000000000000000000" pitchFamily="2" charset="2"/>
              <a:buChar char="q"/>
            </a:pPr>
            <a:r>
              <a:rPr lang="en-US" sz="2400" dirty="0">
                <a:latin typeface="Trebuchet MS" panose="020B0703020202090204" pitchFamily="34" charset="0"/>
              </a:rPr>
              <a:t>Discuss how you will continue to meet as a team – huddles, email updates, team meetings</a:t>
            </a:r>
          </a:p>
          <a:p>
            <a:pPr lvl="1">
              <a:buFont typeface="Wingdings" panose="05000000000000000000" pitchFamily="2" charset="2"/>
              <a:buChar char="q"/>
            </a:pPr>
            <a:r>
              <a:rPr lang="en-US" sz="2400" dirty="0">
                <a:latin typeface="Trebuchet MS" panose="020B0703020202090204" pitchFamily="34" charset="0"/>
              </a:rPr>
              <a:t>Decide how often you will need to meet to support the PDSA process</a:t>
            </a:r>
          </a:p>
          <a:p>
            <a:pPr lvl="1">
              <a:buFont typeface="Wingdings" panose="05000000000000000000" pitchFamily="2" charset="2"/>
              <a:buChar char="q"/>
            </a:pPr>
            <a:r>
              <a:rPr lang="en-US" sz="2400" dirty="0">
                <a:latin typeface="Trebuchet MS" panose="020B0703020202090204" pitchFamily="34" charset="0"/>
              </a:rPr>
              <a:t>Assign roles - organizing, note taking, capturing progress, etc.</a:t>
            </a:r>
          </a:p>
          <a:p>
            <a:pPr lvl="1">
              <a:buFont typeface="Wingdings" panose="05000000000000000000" pitchFamily="2" charset="2"/>
              <a:buChar char="q"/>
            </a:pPr>
            <a:r>
              <a:rPr lang="en-US" sz="2400" dirty="0">
                <a:latin typeface="Trebuchet MS" panose="020B0703020202090204" pitchFamily="34" charset="0"/>
              </a:rPr>
              <a:t>Set up the next date &amp; time you will meet</a:t>
            </a:r>
          </a:p>
        </p:txBody>
      </p:sp>
    </p:spTree>
    <p:extLst>
      <p:ext uri="{BB962C8B-B14F-4D97-AF65-F5344CB8AC3E}">
        <p14:creationId xmlns:p14="http://schemas.microsoft.com/office/powerpoint/2010/main" val="294608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Planning is Key!</a:t>
            </a:r>
          </a:p>
        </p:txBody>
      </p:sp>
      <p:sp>
        <p:nvSpPr>
          <p:cNvPr id="23" name="Text Placeholder 2">
            <a:extLst>
              <a:ext uri="{FF2B5EF4-FFF2-40B4-BE49-F238E27FC236}">
                <a16:creationId xmlns:a16="http://schemas.microsoft.com/office/drawing/2014/main" id="{D2B0F3CC-C5F3-4649-959E-D9225C35C1E8}"/>
              </a:ext>
            </a:extLst>
          </p:cNvPr>
          <p:cNvSpPr txBox="1">
            <a:spLocks/>
          </p:cNvSpPr>
          <p:nvPr/>
        </p:nvSpPr>
        <p:spPr>
          <a:xfrm>
            <a:off x="457200" y="1700808"/>
            <a:ext cx="9527232" cy="36724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1600"/>
              </a:spcAft>
            </a:pPr>
            <a:r>
              <a:rPr lang="en-US" dirty="0">
                <a:latin typeface="Trebuchet MS" panose="020B0703020202090204" pitchFamily="34" charset="0"/>
              </a:rPr>
              <a:t>“To achieve great things, two things are needed; a plan, and not quite enough time.” – Leonard Bernstein</a:t>
            </a:r>
          </a:p>
          <a:p>
            <a:pPr>
              <a:spcBef>
                <a:spcPts val="1200"/>
              </a:spcBef>
              <a:spcAft>
                <a:spcPts val="1600"/>
              </a:spcAft>
            </a:pPr>
            <a:r>
              <a:rPr lang="en-US" dirty="0">
                <a:latin typeface="Trebuchet MS" panose="020B0703020202090204" pitchFamily="34" charset="0"/>
              </a:rPr>
              <a:t>“A good plan today is better than a perfect plan tomorrow” – George S. Patton</a:t>
            </a:r>
            <a:endParaRPr lang="en-US" sz="2400" dirty="0">
              <a:latin typeface="Trebuchet MS" panose="020B0703020202090204" pitchFamily="34" charset="0"/>
            </a:endParaRPr>
          </a:p>
          <a:p>
            <a:pPr>
              <a:spcBef>
                <a:spcPts val="1200"/>
              </a:spcBef>
              <a:spcAft>
                <a:spcPts val="800"/>
              </a:spcAft>
            </a:pPr>
            <a:endParaRPr lang="en-US" sz="2800" dirty="0">
              <a:latin typeface="Trebuchet MS" panose="020B0703020202090204" pitchFamily="34" charset="0"/>
            </a:endParaRPr>
          </a:p>
        </p:txBody>
      </p:sp>
    </p:spTree>
    <p:extLst>
      <p:ext uri="{BB962C8B-B14F-4D97-AF65-F5344CB8AC3E}">
        <p14:creationId xmlns:p14="http://schemas.microsoft.com/office/powerpoint/2010/main" val="173466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Team QI Session 2</a:t>
            </a:r>
          </a:p>
        </p:txBody>
      </p:sp>
      <p:pic>
        <p:nvPicPr>
          <p:cNvPr id="5" name="Picture 4" descr="Icon&#10;&#10;Description automatically generated">
            <a:extLst>
              <a:ext uri="{FF2B5EF4-FFF2-40B4-BE49-F238E27FC236}">
                <a16:creationId xmlns:a16="http://schemas.microsoft.com/office/drawing/2014/main" id="{64E313E5-0115-A245-8ADD-BCF8DBB81A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7200" y="1446676"/>
            <a:ext cx="1030288" cy="1084994"/>
          </a:xfrm>
          <a:prstGeom prst="rect">
            <a:avLst/>
          </a:prstGeom>
        </p:spPr>
      </p:pic>
      <p:sp>
        <p:nvSpPr>
          <p:cNvPr id="13" name="TextBox 12">
            <a:extLst>
              <a:ext uri="{FF2B5EF4-FFF2-40B4-BE49-F238E27FC236}">
                <a16:creationId xmlns:a16="http://schemas.microsoft.com/office/drawing/2014/main" id="{4F0836D6-AC81-F34C-8C80-C8709FD612CA}"/>
              </a:ext>
            </a:extLst>
          </p:cNvPr>
          <p:cNvSpPr txBox="1"/>
          <p:nvPr/>
        </p:nvSpPr>
        <p:spPr>
          <a:xfrm>
            <a:off x="1775520" y="1602503"/>
            <a:ext cx="2088232" cy="984885"/>
          </a:xfrm>
          <a:prstGeom prst="rect">
            <a:avLst/>
          </a:prstGeom>
          <a:noFill/>
        </p:spPr>
        <p:txBody>
          <a:bodyPr wrap="square" rtlCol="0">
            <a:spAutoFit/>
          </a:bodyPr>
          <a:lstStyle/>
          <a:p>
            <a:r>
              <a:rPr lang="en-US" b="1" dirty="0">
                <a:solidFill>
                  <a:schemeClr val="accent5"/>
                </a:solidFill>
                <a:latin typeface="Montserrat" pitchFamily="2" charset="77"/>
              </a:rPr>
              <a:t>PLAN</a:t>
            </a:r>
          </a:p>
          <a:p>
            <a:r>
              <a:rPr lang="en-US" sz="1000" dirty="0">
                <a:solidFill>
                  <a:srgbClr val="000000"/>
                </a:solidFill>
                <a:latin typeface="Trebuchet MS" panose="020B0703020202090204" pitchFamily="34" charset="0"/>
              </a:rPr>
              <a:t>Objective questions and predictions (why) plan to carry out the cycle (who, what, when, where)</a:t>
            </a:r>
          </a:p>
        </p:txBody>
      </p:sp>
      <p:pic>
        <p:nvPicPr>
          <p:cNvPr id="17" name="Picture 16" descr="Icon&#10;&#10;Description automatically generated">
            <a:extLst>
              <a:ext uri="{FF2B5EF4-FFF2-40B4-BE49-F238E27FC236}">
                <a16:creationId xmlns:a16="http://schemas.microsoft.com/office/drawing/2014/main" id="{64E313E5-0115-A245-8ADD-BCF8DBB81A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7200" y="2531670"/>
            <a:ext cx="1030288" cy="1084994"/>
          </a:xfrm>
          <a:prstGeom prst="rect">
            <a:avLst/>
          </a:prstGeom>
        </p:spPr>
      </p:pic>
      <p:sp>
        <p:nvSpPr>
          <p:cNvPr id="22" name="TextBox 21">
            <a:extLst>
              <a:ext uri="{FF2B5EF4-FFF2-40B4-BE49-F238E27FC236}">
                <a16:creationId xmlns:a16="http://schemas.microsoft.com/office/drawing/2014/main" id="{4F0836D6-AC81-F34C-8C80-C8709FD612CA}"/>
              </a:ext>
            </a:extLst>
          </p:cNvPr>
          <p:cNvSpPr txBox="1"/>
          <p:nvPr/>
        </p:nvSpPr>
        <p:spPr>
          <a:xfrm>
            <a:off x="1775520" y="2687497"/>
            <a:ext cx="2088232" cy="984885"/>
          </a:xfrm>
          <a:prstGeom prst="rect">
            <a:avLst/>
          </a:prstGeom>
          <a:noFill/>
        </p:spPr>
        <p:txBody>
          <a:bodyPr wrap="square" rtlCol="0">
            <a:spAutoFit/>
          </a:bodyPr>
          <a:lstStyle/>
          <a:p>
            <a:r>
              <a:rPr lang="en-US" b="1" dirty="0">
                <a:solidFill>
                  <a:schemeClr val="accent5"/>
                </a:solidFill>
                <a:latin typeface="Montserrat" pitchFamily="2" charset="77"/>
              </a:rPr>
              <a:t>PLAN</a:t>
            </a:r>
          </a:p>
          <a:p>
            <a:r>
              <a:rPr lang="en-US" sz="1000" dirty="0">
                <a:solidFill>
                  <a:srgbClr val="000000"/>
                </a:solidFill>
                <a:latin typeface="Trebuchet MS" panose="020B0703020202090204" pitchFamily="34" charset="0"/>
              </a:rPr>
              <a:t>Objective questions and predictions (why) plan to carry out the cycle (who, what, when, where)</a:t>
            </a:r>
          </a:p>
        </p:txBody>
      </p:sp>
      <p:pic>
        <p:nvPicPr>
          <p:cNvPr id="23" name="Picture 22" descr="Icon&#10;&#10;Description automatically generated">
            <a:extLst>
              <a:ext uri="{FF2B5EF4-FFF2-40B4-BE49-F238E27FC236}">
                <a16:creationId xmlns:a16="http://schemas.microsoft.com/office/drawing/2014/main" id="{64E313E5-0115-A245-8ADD-BCF8DBB81A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70649" y="3665629"/>
            <a:ext cx="1030288" cy="1084994"/>
          </a:xfrm>
          <a:prstGeom prst="rect">
            <a:avLst/>
          </a:prstGeom>
        </p:spPr>
      </p:pic>
      <p:sp>
        <p:nvSpPr>
          <p:cNvPr id="24" name="TextBox 23">
            <a:extLst>
              <a:ext uri="{FF2B5EF4-FFF2-40B4-BE49-F238E27FC236}">
                <a16:creationId xmlns:a16="http://schemas.microsoft.com/office/drawing/2014/main" id="{4F0836D6-AC81-F34C-8C80-C8709FD612CA}"/>
              </a:ext>
            </a:extLst>
          </p:cNvPr>
          <p:cNvSpPr txBox="1"/>
          <p:nvPr/>
        </p:nvSpPr>
        <p:spPr>
          <a:xfrm>
            <a:off x="1788969" y="3821456"/>
            <a:ext cx="2088232" cy="984885"/>
          </a:xfrm>
          <a:prstGeom prst="rect">
            <a:avLst/>
          </a:prstGeom>
          <a:noFill/>
        </p:spPr>
        <p:txBody>
          <a:bodyPr wrap="square" rtlCol="0">
            <a:spAutoFit/>
          </a:bodyPr>
          <a:lstStyle/>
          <a:p>
            <a:r>
              <a:rPr lang="en-US" b="1" dirty="0">
                <a:solidFill>
                  <a:schemeClr val="accent5"/>
                </a:solidFill>
                <a:latin typeface="Montserrat" pitchFamily="2" charset="77"/>
              </a:rPr>
              <a:t>PLAN</a:t>
            </a:r>
          </a:p>
          <a:p>
            <a:r>
              <a:rPr lang="en-US" sz="1000" dirty="0">
                <a:solidFill>
                  <a:srgbClr val="000000"/>
                </a:solidFill>
                <a:latin typeface="Trebuchet MS" panose="020B0703020202090204" pitchFamily="34" charset="0"/>
              </a:rPr>
              <a:t>Objective questions and predictions (why) plan to carry out the cycle (who, what, when, where)</a:t>
            </a:r>
          </a:p>
        </p:txBody>
      </p:sp>
      <p:pic>
        <p:nvPicPr>
          <p:cNvPr id="25" name="Picture 24" descr="Icon&#10;&#10;Description automatically generated">
            <a:extLst>
              <a:ext uri="{FF2B5EF4-FFF2-40B4-BE49-F238E27FC236}">
                <a16:creationId xmlns:a16="http://schemas.microsoft.com/office/drawing/2014/main" id="{64E313E5-0115-A245-8ADD-BCF8DBB81A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7200" y="4972429"/>
            <a:ext cx="1030288" cy="1084994"/>
          </a:xfrm>
          <a:prstGeom prst="rect">
            <a:avLst/>
          </a:prstGeom>
        </p:spPr>
      </p:pic>
      <p:sp>
        <p:nvSpPr>
          <p:cNvPr id="26" name="TextBox 25">
            <a:extLst>
              <a:ext uri="{FF2B5EF4-FFF2-40B4-BE49-F238E27FC236}">
                <a16:creationId xmlns:a16="http://schemas.microsoft.com/office/drawing/2014/main" id="{4F0836D6-AC81-F34C-8C80-C8709FD612CA}"/>
              </a:ext>
            </a:extLst>
          </p:cNvPr>
          <p:cNvSpPr txBox="1"/>
          <p:nvPr/>
        </p:nvSpPr>
        <p:spPr>
          <a:xfrm>
            <a:off x="1775520" y="5128256"/>
            <a:ext cx="2088232" cy="984885"/>
          </a:xfrm>
          <a:prstGeom prst="rect">
            <a:avLst/>
          </a:prstGeom>
          <a:noFill/>
        </p:spPr>
        <p:txBody>
          <a:bodyPr wrap="square" rtlCol="0">
            <a:spAutoFit/>
          </a:bodyPr>
          <a:lstStyle/>
          <a:p>
            <a:r>
              <a:rPr lang="en-US" b="1" dirty="0">
                <a:solidFill>
                  <a:schemeClr val="accent5"/>
                </a:solidFill>
                <a:latin typeface="Montserrat" pitchFamily="2" charset="77"/>
              </a:rPr>
              <a:t>PLAN</a:t>
            </a:r>
          </a:p>
          <a:p>
            <a:r>
              <a:rPr lang="en-US" sz="1000" dirty="0">
                <a:solidFill>
                  <a:srgbClr val="000000"/>
                </a:solidFill>
                <a:latin typeface="Trebuchet MS" panose="020B0703020202090204" pitchFamily="34" charset="0"/>
              </a:rPr>
              <a:t>Objective questions and predictions (why) plan to carry out the cycle (who, what, when, where)</a:t>
            </a:r>
          </a:p>
        </p:txBody>
      </p:sp>
      <p:sp>
        <p:nvSpPr>
          <p:cNvPr id="27" name="Text Placeholder 2">
            <a:extLst>
              <a:ext uri="{FF2B5EF4-FFF2-40B4-BE49-F238E27FC236}">
                <a16:creationId xmlns:a16="http://schemas.microsoft.com/office/drawing/2014/main" id="{18FEAF7C-F50B-DB43-B955-4BD3E1E0850B}"/>
              </a:ext>
            </a:extLst>
          </p:cNvPr>
          <p:cNvSpPr txBox="1">
            <a:spLocks/>
          </p:cNvSpPr>
          <p:nvPr/>
        </p:nvSpPr>
        <p:spPr>
          <a:xfrm>
            <a:off x="4179410" y="838200"/>
            <a:ext cx="5328593" cy="54092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Trebuchet MS" panose="020B0703020202090204" pitchFamily="34" charset="0"/>
              </a:rPr>
              <a:t>What</a:t>
            </a:r>
            <a:r>
              <a:rPr lang="en-US" sz="2800" dirty="0">
                <a:latin typeface="Trebuchet MS" panose="020B0703020202090204" pitchFamily="34" charset="0"/>
              </a:rPr>
              <a:t> is the idea you are going to test?</a:t>
            </a:r>
          </a:p>
          <a:p>
            <a:r>
              <a:rPr lang="en-US" sz="2800" b="1" dirty="0">
                <a:latin typeface="Trebuchet MS" panose="020B0703020202090204" pitchFamily="34" charset="0"/>
              </a:rPr>
              <a:t>Who</a:t>
            </a:r>
            <a:r>
              <a:rPr lang="en-US" sz="2800" dirty="0">
                <a:latin typeface="Trebuchet MS" panose="020B0703020202090204" pitchFamily="34" charset="0"/>
              </a:rPr>
              <a:t> will run the test? </a:t>
            </a:r>
          </a:p>
          <a:p>
            <a:r>
              <a:rPr lang="en-US" sz="2800" b="1" dirty="0">
                <a:latin typeface="Trebuchet MS" panose="020B0703020202090204" pitchFamily="34" charset="0"/>
              </a:rPr>
              <a:t>What</a:t>
            </a:r>
            <a:r>
              <a:rPr lang="en-US" sz="2800" dirty="0">
                <a:latin typeface="Trebuchet MS" panose="020B0703020202090204" pitchFamily="34" charset="0"/>
              </a:rPr>
              <a:t> preparation is required</a:t>
            </a:r>
          </a:p>
          <a:p>
            <a:r>
              <a:rPr lang="en-US" sz="2800" b="1" dirty="0">
                <a:latin typeface="Trebuchet MS" panose="020B0703020202090204" pitchFamily="34" charset="0"/>
              </a:rPr>
              <a:t>Where</a:t>
            </a:r>
            <a:r>
              <a:rPr lang="en-US" sz="2800" dirty="0">
                <a:latin typeface="Trebuchet MS" panose="020B0703020202090204" pitchFamily="34" charset="0"/>
              </a:rPr>
              <a:t> will it take place? </a:t>
            </a:r>
          </a:p>
          <a:p>
            <a:r>
              <a:rPr lang="en-US" sz="2800" b="1" dirty="0">
                <a:latin typeface="Trebuchet MS" panose="020B0703020202090204" pitchFamily="34" charset="0"/>
              </a:rPr>
              <a:t>When</a:t>
            </a:r>
            <a:r>
              <a:rPr lang="en-US" sz="2800" dirty="0">
                <a:latin typeface="Trebuchet MS" panose="020B0703020202090204" pitchFamily="34" charset="0"/>
              </a:rPr>
              <a:t> will it take place?</a:t>
            </a:r>
          </a:p>
          <a:p>
            <a:r>
              <a:rPr lang="en-US" sz="2800" b="1" dirty="0">
                <a:latin typeface="Trebuchet MS" panose="020B0703020202090204" pitchFamily="34" charset="0"/>
              </a:rPr>
              <a:t>How</a:t>
            </a:r>
            <a:r>
              <a:rPr lang="en-US" sz="2800" dirty="0">
                <a:latin typeface="Trebuchet MS" panose="020B0703020202090204" pitchFamily="34" charset="0"/>
              </a:rPr>
              <a:t> are you going to measure and record your success? </a:t>
            </a:r>
          </a:p>
          <a:p>
            <a:r>
              <a:rPr lang="en-US" sz="2800" b="1" dirty="0">
                <a:latin typeface="Trebuchet MS" panose="020B0703020202090204" pitchFamily="34" charset="0"/>
              </a:rPr>
              <a:t>When</a:t>
            </a:r>
            <a:r>
              <a:rPr lang="en-US" sz="2800" dirty="0">
                <a:latin typeface="Trebuchet MS" panose="020B0703020202090204" pitchFamily="34" charset="0"/>
              </a:rPr>
              <a:t> will the team get together to </a:t>
            </a:r>
            <a:r>
              <a:rPr lang="en-US" sz="2800" b="1" dirty="0">
                <a:latin typeface="Trebuchet MS" panose="020B0703020202090204" pitchFamily="34" charset="0"/>
              </a:rPr>
              <a:t>study the findings</a:t>
            </a:r>
            <a:r>
              <a:rPr lang="en-US" sz="2800" dirty="0">
                <a:latin typeface="Trebuchet MS" panose="020B0703020202090204" pitchFamily="34" charset="0"/>
              </a:rPr>
              <a:t> of the test?  </a:t>
            </a:r>
          </a:p>
        </p:txBody>
      </p:sp>
    </p:spTree>
    <p:extLst>
      <p:ext uri="{BB962C8B-B14F-4D97-AF65-F5344CB8AC3E}">
        <p14:creationId xmlns:p14="http://schemas.microsoft.com/office/powerpoint/2010/main" val="103454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478001" y="2852936"/>
            <a:ext cx="9073008" cy="1728374"/>
          </a:xfrm>
        </p:spPr>
        <p:txBody>
          <a:bodyPr/>
          <a:lstStyle/>
          <a:p>
            <a:r>
              <a:rPr lang="en-US" dirty="0"/>
              <a:t>[insert community photo]</a:t>
            </a:r>
          </a:p>
          <a:p>
            <a:endParaRPr lang="en-US" sz="6000" dirty="0"/>
          </a:p>
          <a:p>
            <a:r>
              <a:rPr lang="en-US" sz="6000" dirty="0"/>
              <a:t>Team QI Session 2</a:t>
            </a:r>
          </a:p>
        </p:txBody>
      </p:sp>
      <p:sp>
        <p:nvSpPr>
          <p:cNvPr id="4" name="Text Placeholder 1">
            <a:extLst>
              <a:ext uri="{FF2B5EF4-FFF2-40B4-BE49-F238E27FC236}">
                <a16:creationId xmlns:a16="http://schemas.microsoft.com/office/drawing/2014/main" id="{BEB1CBD8-E8A9-EF4B-A86D-0F1051C40224}"/>
              </a:ext>
            </a:extLst>
          </p:cNvPr>
          <p:cNvSpPr txBox="1">
            <a:spLocks/>
          </p:cNvSpPr>
          <p:nvPr/>
        </p:nvSpPr>
        <p:spPr>
          <a:xfrm>
            <a:off x="975905" y="4761330"/>
            <a:ext cx="8077200" cy="792088"/>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259142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838200" y="3200400"/>
            <a:ext cx="8354144" cy="762000"/>
          </a:xfrm>
        </p:spPr>
        <p:txBody>
          <a:bodyPr/>
          <a:lstStyle/>
          <a:p>
            <a:r>
              <a:rPr lang="en-US" dirty="0"/>
              <a:t>[insert community photo]</a:t>
            </a:r>
          </a:p>
          <a:p>
            <a:r>
              <a:rPr lang="en-US" dirty="0"/>
              <a:t>Elder Opening</a:t>
            </a:r>
          </a:p>
          <a:p>
            <a:r>
              <a:rPr lang="en-US" dirty="0"/>
              <a:t>[Name of Elder]</a:t>
            </a:r>
          </a:p>
        </p:txBody>
      </p:sp>
    </p:spTree>
    <p:extLst>
      <p:ext uri="{BB962C8B-B14F-4D97-AF65-F5344CB8AC3E}">
        <p14:creationId xmlns:p14="http://schemas.microsoft.com/office/powerpoint/2010/main" val="1493492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Team QI Session 2</a:t>
            </a:r>
          </a:p>
        </p:txBody>
      </p:sp>
      <p:sp>
        <p:nvSpPr>
          <p:cNvPr id="27" name="Text Placeholder 2">
            <a:extLst>
              <a:ext uri="{FF2B5EF4-FFF2-40B4-BE49-F238E27FC236}">
                <a16:creationId xmlns:a16="http://schemas.microsoft.com/office/drawing/2014/main" id="{18FEAF7C-F50B-DB43-B955-4BD3E1E0850B}"/>
              </a:ext>
            </a:extLst>
          </p:cNvPr>
          <p:cNvSpPr txBox="1">
            <a:spLocks/>
          </p:cNvSpPr>
          <p:nvPr/>
        </p:nvSpPr>
        <p:spPr>
          <a:xfrm>
            <a:off x="4655840" y="838200"/>
            <a:ext cx="5342770" cy="56871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Trebuchet MS" panose="020B0703020202090204" pitchFamily="34" charset="0"/>
              </a:rPr>
              <a:t>What</a:t>
            </a:r>
            <a:r>
              <a:rPr lang="en-US" sz="2800" dirty="0">
                <a:latin typeface="Trebuchet MS" panose="020B0703020202090204" pitchFamily="34" charset="0"/>
              </a:rPr>
              <a:t> is the idea you are going to test?</a:t>
            </a:r>
          </a:p>
          <a:p>
            <a:r>
              <a:rPr lang="en-US" sz="2800" b="1" dirty="0">
                <a:latin typeface="Trebuchet MS" panose="020B0703020202090204" pitchFamily="34" charset="0"/>
              </a:rPr>
              <a:t>Who</a:t>
            </a:r>
            <a:r>
              <a:rPr lang="en-US" sz="2800" dirty="0">
                <a:latin typeface="Trebuchet MS" panose="020B0703020202090204" pitchFamily="34" charset="0"/>
              </a:rPr>
              <a:t> will run the test? </a:t>
            </a:r>
          </a:p>
          <a:p>
            <a:r>
              <a:rPr lang="en-US" sz="2800" b="1" dirty="0">
                <a:latin typeface="Trebuchet MS" panose="020B0703020202090204" pitchFamily="34" charset="0"/>
              </a:rPr>
              <a:t>What</a:t>
            </a:r>
            <a:r>
              <a:rPr lang="en-US" sz="2800" dirty="0">
                <a:latin typeface="Trebuchet MS" panose="020B0703020202090204" pitchFamily="34" charset="0"/>
              </a:rPr>
              <a:t> preparation is required</a:t>
            </a:r>
          </a:p>
          <a:p>
            <a:r>
              <a:rPr lang="en-US" sz="2800" b="1" dirty="0">
                <a:latin typeface="Trebuchet MS" panose="020B0703020202090204" pitchFamily="34" charset="0"/>
              </a:rPr>
              <a:t>Where</a:t>
            </a:r>
            <a:r>
              <a:rPr lang="en-US" sz="2800" dirty="0">
                <a:latin typeface="Trebuchet MS" panose="020B0703020202090204" pitchFamily="34" charset="0"/>
              </a:rPr>
              <a:t> will it take place? </a:t>
            </a:r>
          </a:p>
          <a:p>
            <a:r>
              <a:rPr lang="en-US" sz="2800" b="1" dirty="0">
                <a:latin typeface="Trebuchet MS" panose="020B0703020202090204" pitchFamily="34" charset="0"/>
              </a:rPr>
              <a:t>When</a:t>
            </a:r>
            <a:r>
              <a:rPr lang="en-US" sz="2800" dirty="0">
                <a:latin typeface="Trebuchet MS" panose="020B0703020202090204" pitchFamily="34" charset="0"/>
              </a:rPr>
              <a:t> will it take place?</a:t>
            </a:r>
          </a:p>
          <a:p>
            <a:r>
              <a:rPr lang="en-US" sz="2800" b="1" dirty="0">
                <a:latin typeface="Trebuchet MS" panose="020B0703020202090204" pitchFamily="34" charset="0"/>
              </a:rPr>
              <a:t>How</a:t>
            </a:r>
            <a:r>
              <a:rPr lang="en-US" sz="2800" dirty="0">
                <a:latin typeface="Trebuchet MS" panose="020B0703020202090204" pitchFamily="34" charset="0"/>
              </a:rPr>
              <a:t> are you going to measure and record your success? </a:t>
            </a:r>
          </a:p>
          <a:p>
            <a:r>
              <a:rPr lang="en-US" sz="2800" b="1" dirty="0">
                <a:latin typeface="Trebuchet MS" panose="020B0703020202090204" pitchFamily="34" charset="0"/>
              </a:rPr>
              <a:t>When</a:t>
            </a:r>
            <a:r>
              <a:rPr lang="en-US" sz="2800" dirty="0">
                <a:latin typeface="Trebuchet MS" panose="020B0703020202090204" pitchFamily="34" charset="0"/>
              </a:rPr>
              <a:t> will the team get together to </a:t>
            </a:r>
            <a:r>
              <a:rPr lang="en-US" sz="2800" b="1" dirty="0">
                <a:latin typeface="Trebuchet MS" panose="020B0703020202090204" pitchFamily="34" charset="0"/>
              </a:rPr>
              <a:t>study the findings</a:t>
            </a:r>
            <a:r>
              <a:rPr lang="en-US" sz="2800" dirty="0">
                <a:latin typeface="Trebuchet MS" panose="020B0703020202090204" pitchFamily="34" charset="0"/>
              </a:rPr>
              <a:t> of the test?  </a:t>
            </a:r>
          </a:p>
        </p:txBody>
      </p:sp>
      <p:sp>
        <p:nvSpPr>
          <p:cNvPr id="12" name="Rectangle 11">
            <a:extLst>
              <a:ext uri="{FF2B5EF4-FFF2-40B4-BE49-F238E27FC236}">
                <a16:creationId xmlns:a16="http://schemas.microsoft.com/office/drawing/2014/main" id="{EE5C8B82-849A-1C4B-9EF7-D6354665F616}"/>
              </a:ext>
            </a:extLst>
          </p:cNvPr>
          <p:cNvSpPr/>
          <p:nvPr/>
        </p:nvSpPr>
        <p:spPr>
          <a:xfrm>
            <a:off x="263352" y="1623192"/>
            <a:ext cx="4392488" cy="4678204"/>
          </a:xfrm>
          <a:prstGeom prst="rect">
            <a:avLst/>
          </a:prstGeom>
        </p:spPr>
        <p:txBody>
          <a:bodyPr wrap="square">
            <a:spAutoFit/>
          </a:bodyPr>
          <a:lstStyle/>
          <a:p>
            <a:pPr marL="457200" indent="-457200">
              <a:buFont typeface="Wingdings" panose="05000000000000000000" pitchFamily="2" charset="2"/>
              <a:buChar char="q"/>
            </a:pPr>
            <a:r>
              <a:rPr lang="en-CA" sz="2800" dirty="0">
                <a:solidFill>
                  <a:srgbClr val="DD6328"/>
                </a:solidFill>
              </a:rPr>
              <a:t>50 minutes </a:t>
            </a:r>
            <a:r>
              <a:rPr lang="en-US" sz="2800" dirty="0">
                <a:solidFill>
                  <a:srgbClr val="DD6328"/>
                </a:solidFill>
                <a:latin typeface="Trebuchet MS" panose="020B0703020202090204" pitchFamily="34" charset="0"/>
              </a:rPr>
              <a:t>planning 1-2 PDSAs</a:t>
            </a:r>
            <a:endParaRPr lang="en-US" sz="2800" i="1" dirty="0">
              <a:solidFill>
                <a:srgbClr val="DD6328"/>
              </a:solidFill>
              <a:latin typeface="Trebuchet MS" panose="020B0703020202090204" pitchFamily="34" charset="0"/>
            </a:endParaRPr>
          </a:p>
          <a:p>
            <a:pPr marL="457200" indent="-457200">
              <a:spcBef>
                <a:spcPts val="600"/>
              </a:spcBef>
              <a:spcAft>
                <a:spcPts val="600"/>
              </a:spcAft>
              <a:buFont typeface="Wingdings" panose="05000000000000000000" pitchFamily="2" charset="2"/>
              <a:buChar char="q"/>
            </a:pPr>
            <a:r>
              <a:rPr lang="en-CA" sz="2800" dirty="0">
                <a:solidFill>
                  <a:srgbClr val="DD6328"/>
                </a:solidFill>
                <a:latin typeface="Trebuchet MS" panose="020B0703020202090204" pitchFamily="34" charset="0"/>
              </a:rPr>
              <a:t>10 minutes preparing for Action Period</a:t>
            </a:r>
          </a:p>
          <a:p>
            <a:pPr marL="800100" lvl="1" indent="-342900">
              <a:buFont typeface="Wingdings" panose="05000000000000000000" pitchFamily="2" charset="2"/>
              <a:buChar char="ü"/>
            </a:pPr>
            <a:r>
              <a:rPr lang="en-US" sz="2200" dirty="0">
                <a:solidFill>
                  <a:srgbClr val="DD6328"/>
                </a:solidFill>
                <a:latin typeface="Trebuchet MS" panose="020B0703020202090204" pitchFamily="34" charset="0"/>
              </a:rPr>
              <a:t>How you will continue to meet as a team</a:t>
            </a:r>
          </a:p>
          <a:p>
            <a:pPr marL="800100" lvl="1" indent="-342900">
              <a:buFont typeface="Wingdings" panose="05000000000000000000" pitchFamily="2" charset="2"/>
              <a:buChar char="ü"/>
            </a:pPr>
            <a:r>
              <a:rPr lang="en-US" sz="2200" dirty="0">
                <a:solidFill>
                  <a:srgbClr val="DD6328"/>
                </a:solidFill>
                <a:latin typeface="Trebuchet MS" panose="020B0703020202090204" pitchFamily="34" charset="0"/>
              </a:rPr>
              <a:t>How often you will need to meet to support the PDSA process</a:t>
            </a:r>
          </a:p>
          <a:p>
            <a:pPr marL="800100" lvl="1" indent="-342900">
              <a:buFont typeface="Wingdings" panose="05000000000000000000" pitchFamily="2" charset="2"/>
              <a:buChar char="ü"/>
            </a:pPr>
            <a:r>
              <a:rPr lang="en-US" sz="2200" dirty="0">
                <a:solidFill>
                  <a:srgbClr val="DD6328"/>
                </a:solidFill>
                <a:latin typeface="Trebuchet MS" panose="020B0703020202090204" pitchFamily="34" charset="0"/>
              </a:rPr>
              <a:t>Assign roles </a:t>
            </a:r>
          </a:p>
          <a:p>
            <a:pPr marL="800100" lvl="1" indent="-342900">
              <a:buFont typeface="Wingdings" panose="05000000000000000000" pitchFamily="2" charset="2"/>
              <a:buChar char="ü"/>
            </a:pPr>
            <a:r>
              <a:rPr lang="en-US" sz="2200" dirty="0">
                <a:solidFill>
                  <a:srgbClr val="DD6328"/>
                </a:solidFill>
                <a:latin typeface="Trebuchet MS" panose="020B0703020202090204" pitchFamily="34" charset="0"/>
              </a:rPr>
              <a:t>Set up the next date &amp; time</a:t>
            </a:r>
          </a:p>
        </p:txBody>
      </p:sp>
    </p:spTree>
    <p:extLst>
      <p:ext uri="{BB962C8B-B14F-4D97-AF65-F5344CB8AC3E}">
        <p14:creationId xmlns:p14="http://schemas.microsoft.com/office/powerpoint/2010/main" val="3487291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a:xfrm>
            <a:off x="457200" y="381000"/>
            <a:ext cx="9671248" cy="457200"/>
          </a:xfrm>
        </p:spPr>
        <p:txBody>
          <a:bodyPr/>
          <a:lstStyle/>
          <a:p>
            <a:r>
              <a:rPr lang="en-US" sz="2800" dirty="0"/>
              <a:t>Next Steps</a:t>
            </a:r>
          </a:p>
        </p:txBody>
      </p:sp>
      <p:sp>
        <p:nvSpPr>
          <p:cNvPr id="4" name="Text Placeholder 2">
            <a:extLst>
              <a:ext uri="{FF2B5EF4-FFF2-40B4-BE49-F238E27FC236}">
                <a16:creationId xmlns:a16="http://schemas.microsoft.com/office/drawing/2014/main" id="{B59152A0-1105-A640-90E5-F1C0F7743206}"/>
              </a:ext>
            </a:extLst>
          </p:cNvPr>
          <p:cNvSpPr txBox="1">
            <a:spLocks/>
          </p:cNvSpPr>
          <p:nvPr/>
        </p:nvSpPr>
        <p:spPr>
          <a:xfrm>
            <a:off x="796179" y="1196752"/>
            <a:ext cx="9332269" cy="5112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spcAft>
                <a:spcPts val="1000"/>
              </a:spcAft>
            </a:pPr>
            <a:r>
              <a:rPr lang="en-US" sz="3600" dirty="0">
                <a:solidFill>
                  <a:schemeClr val="accent2"/>
                </a:solidFill>
                <a:latin typeface="Trebuchet MS" panose="020B0703020202090204" pitchFamily="34" charset="0"/>
                <a:cs typeface="Arial" panose="020B0604020202020204" pitchFamily="34" charset="0"/>
              </a:rPr>
              <a:t>Your first QI Action Period starts tomorrow!</a:t>
            </a:r>
          </a:p>
          <a:p>
            <a:pPr>
              <a:spcBef>
                <a:spcPts val="1000"/>
              </a:spcBef>
              <a:spcAft>
                <a:spcPts val="1000"/>
              </a:spcAft>
            </a:pPr>
            <a:r>
              <a:rPr lang="en-US" sz="3600" dirty="0">
                <a:solidFill>
                  <a:srgbClr val="DD6328"/>
                </a:solidFill>
                <a:latin typeface="Trebuchet MS" panose="020B0703020202090204" pitchFamily="34" charset="0"/>
              </a:rPr>
              <a:t>Be sure to capture your plans, progress &amp; success</a:t>
            </a:r>
            <a:endParaRPr lang="en-US" sz="3600" dirty="0">
              <a:solidFill>
                <a:srgbClr val="DD6328"/>
              </a:solidFill>
              <a:latin typeface="Trebuchet MS" panose="020B0703020202090204" pitchFamily="34" charset="0"/>
              <a:cs typeface="Arial" panose="020B0604020202020204" pitchFamily="34" charset="0"/>
            </a:endParaRPr>
          </a:p>
          <a:p>
            <a:pPr>
              <a:spcBef>
                <a:spcPts val="1000"/>
              </a:spcBef>
              <a:spcAft>
                <a:spcPts val="1000"/>
              </a:spcAft>
            </a:pPr>
            <a:r>
              <a:rPr lang="en-US" sz="3600" dirty="0">
                <a:solidFill>
                  <a:schemeClr val="accent2"/>
                </a:solidFill>
                <a:latin typeface="Trebuchet MS" panose="020B0703020202090204" pitchFamily="34" charset="0"/>
                <a:cs typeface="Arial" panose="020B0604020202020204" pitchFamily="34" charset="0"/>
              </a:rPr>
              <a:t>Remember you have support from the REACH  Program Team</a:t>
            </a:r>
          </a:p>
          <a:p>
            <a:pPr>
              <a:spcBef>
                <a:spcPts val="1000"/>
              </a:spcBef>
              <a:spcAft>
                <a:spcPts val="1000"/>
              </a:spcAft>
            </a:pPr>
            <a:r>
              <a:rPr lang="en-US" sz="3600" dirty="0">
                <a:solidFill>
                  <a:schemeClr val="accent2"/>
                </a:solidFill>
                <a:latin typeface="Trebuchet MS" panose="020B0703020202090204" pitchFamily="34" charset="0"/>
                <a:cs typeface="Arial" panose="020B0604020202020204" pitchFamily="34" charset="0"/>
              </a:rPr>
              <a:t>Workshop #2 to be scheduled in [month]</a:t>
            </a:r>
          </a:p>
        </p:txBody>
      </p:sp>
    </p:spTree>
    <p:extLst>
      <p:ext uri="{BB962C8B-B14F-4D97-AF65-F5344CB8AC3E}">
        <p14:creationId xmlns:p14="http://schemas.microsoft.com/office/powerpoint/2010/main" val="69547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838200" y="3200400"/>
            <a:ext cx="8354144" cy="762000"/>
          </a:xfrm>
        </p:spPr>
        <p:txBody>
          <a:bodyPr/>
          <a:lstStyle/>
          <a:p>
            <a:r>
              <a:rPr lang="en-US" dirty="0"/>
              <a:t>Elder Closing</a:t>
            </a:r>
          </a:p>
          <a:p>
            <a:r>
              <a:rPr lang="en-US" dirty="0"/>
              <a:t>[Name of Elder]</a:t>
            </a:r>
          </a:p>
        </p:txBody>
      </p:sp>
      <p:sp>
        <p:nvSpPr>
          <p:cNvPr id="3" name="Text Placeholder 1">
            <a:extLst>
              <a:ext uri="{FF2B5EF4-FFF2-40B4-BE49-F238E27FC236}">
                <a16:creationId xmlns:a16="http://schemas.microsoft.com/office/drawing/2014/main" id="{30F481CF-A148-DB48-88E4-142E7C9D7A7F}"/>
              </a:ext>
            </a:extLst>
          </p:cNvPr>
          <p:cNvSpPr txBox="1">
            <a:spLocks/>
          </p:cNvSpPr>
          <p:nvPr/>
        </p:nvSpPr>
        <p:spPr>
          <a:xfrm>
            <a:off x="1127448" y="2438400"/>
            <a:ext cx="8354144" cy="762000"/>
          </a:xfrm>
          <a:prstGeom prst="rect">
            <a:avLst/>
          </a:prstGeom>
        </p:spPr>
        <p:txBody>
          <a:bodyPr/>
          <a:lstStyle>
            <a:lvl1pPr marL="0" indent="0" algn="ctr" defTabSz="914400" rtl="0" eaLnBrk="1" latinLnBrk="0" hangingPunct="1">
              <a:spcBef>
                <a:spcPct val="20000"/>
              </a:spcBef>
              <a:buFont typeface="Arial" pitchFamily="34" charset="0"/>
              <a:buNone/>
              <a:defRPr sz="4800" b="1" i="0" kern="1200">
                <a:solidFill>
                  <a:schemeClr val="accent2"/>
                </a:solidFill>
                <a:latin typeface="Montserrat SemiBold" pitchFamily="2" charset="77"/>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[insert community photo]</a:t>
            </a:r>
            <a:endParaRPr lang="en-US" dirty="0"/>
          </a:p>
        </p:txBody>
      </p:sp>
    </p:spTree>
    <p:extLst>
      <p:ext uri="{BB962C8B-B14F-4D97-AF65-F5344CB8AC3E}">
        <p14:creationId xmlns:p14="http://schemas.microsoft.com/office/powerpoint/2010/main" val="283812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481CF-A148-DB48-88E4-142E7C9D7A7F}"/>
              </a:ext>
            </a:extLst>
          </p:cNvPr>
          <p:cNvSpPr>
            <a:spLocks noGrp="1"/>
          </p:cNvSpPr>
          <p:nvPr>
            <p:ph type="body" sz="quarter" idx="10"/>
          </p:nvPr>
        </p:nvSpPr>
        <p:spPr>
          <a:xfrm>
            <a:off x="838200" y="3200400"/>
            <a:ext cx="8354144" cy="762000"/>
          </a:xfrm>
        </p:spPr>
        <p:txBody>
          <a:bodyPr/>
          <a:lstStyle/>
          <a:p>
            <a:r>
              <a:rPr lang="en-US" dirty="0"/>
              <a:t>Introductions</a:t>
            </a:r>
          </a:p>
        </p:txBody>
      </p:sp>
    </p:spTree>
    <p:extLst>
      <p:ext uri="{BB962C8B-B14F-4D97-AF65-F5344CB8AC3E}">
        <p14:creationId xmlns:p14="http://schemas.microsoft.com/office/powerpoint/2010/main" val="290160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739613-8F0A-F148-81A7-577BF23D9EDA}"/>
              </a:ext>
            </a:extLst>
          </p:cNvPr>
          <p:cNvSpPr>
            <a:spLocks noGrp="1"/>
          </p:cNvSpPr>
          <p:nvPr>
            <p:ph idx="1"/>
          </p:nvPr>
        </p:nvSpPr>
        <p:spPr>
          <a:xfrm>
            <a:off x="457200" y="1759688"/>
            <a:ext cx="8735143" cy="4564912"/>
          </a:xfrm>
        </p:spPr>
        <p:txBody>
          <a:bodyPr/>
          <a:lstStyle/>
          <a:p>
            <a:r>
              <a:rPr lang="en-US" sz="2800" b="1" dirty="0">
                <a:solidFill>
                  <a:srgbClr val="DD6328"/>
                </a:solidFill>
              </a:rPr>
              <a:t>Workshop Objective</a:t>
            </a:r>
          </a:p>
          <a:p>
            <a:r>
              <a:rPr lang="en-US" sz="2800" dirty="0"/>
              <a:t>Support community partners and teams </a:t>
            </a:r>
            <a:r>
              <a:rPr lang="en-US" sz="2800" b="1" dirty="0"/>
              <a:t>develop community-designed initiatives </a:t>
            </a:r>
            <a:r>
              <a:rPr lang="en-US" sz="2800" dirty="0"/>
              <a:t>to improve diabetes prevention and management in their community.</a:t>
            </a:r>
          </a:p>
          <a:p>
            <a:endParaRPr lang="en-US" sz="2800" dirty="0"/>
          </a:p>
        </p:txBody>
      </p:sp>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REACH Program Overview</a:t>
            </a:r>
          </a:p>
        </p:txBody>
      </p:sp>
    </p:spTree>
    <p:extLst>
      <p:ext uri="{BB962C8B-B14F-4D97-AF65-F5344CB8AC3E}">
        <p14:creationId xmlns:p14="http://schemas.microsoft.com/office/powerpoint/2010/main" val="253422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REACH Program Overview</a:t>
            </a:r>
          </a:p>
        </p:txBody>
      </p:sp>
      <p:sp>
        <p:nvSpPr>
          <p:cNvPr id="20" name="Oval 19">
            <a:extLst>
              <a:ext uri="{FF2B5EF4-FFF2-40B4-BE49-F238E27FC236}">
                <a16:creationId xmlns:a16="http://schemas.microsoft.com/office/drawing/2014/main" id="{D04759AC-E0F7-1F4F-A7B9-A9610F62556F}"/>
              </a:ext>
            </a:extLst>
          </p:cNvPr>
          <p:cNvSpPr/>
          <p:nvPr/>
        </p:nvSpPr>
        <p:spPr>
          <a:xfrm>
            <a:off x="2182368" y="3231646"/>
            <a:ext cx="3462414" cy="2886596"/>
          </a:xfrm>
          <a:prstGeom prst="ellipse">
            <a:avLst/>
          </a:prstGeom>
          <a:solidFill>
            <a:srgbClr val="5B2C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latin typeface="Trebuchet MS" panose="020B0703020202090204" pitchFamily="34" charset="0"/>
              </a:rPr>
              <a:t>Data</a:t>
            </a:r>
          </a:p>
          <a:p>
            <a:pPr algn="ctr">
              <a:defRPr/>
            </a:pPr>
            <a:r>
              <a:rPr lang="en-US" sz="2800" b="1" dirty="0">
                <a:solidFill>
                  <a:schemeClr val="bg1"/>
                </a:solidFill>
                <a:latin typeface="Trebuchet MS" panose="020B0703020202090204" pitchFamily="34" charset="0"/>
              </a:rPr>
              <a:t>Keeper</a:t>
            </a:r>
          </a:p>
        </p:txBody>
      </p:sp>
      <p:sp>
        <p:nvSpPr>
          <p:cNvPr id="21" name="Oval 20">
            <a:extLst>
              <a:ext uri="{FF2B5EF4-FFF2-40B4-BE49-F238E27FC236}">
                <a16:creationId xmlns:a16="http://schemas.microsoft.com/office/drawing/2014/main" id="{8CD0EE5D-E062-3248-B408-1515DBC338F1}"/>
              </a:ext>
            </a:extLst>
          </p:cNvPr>
          <p:cNvSpPr/>
          <p:nvPr/>
        </p:nvSpPr>
        <p:spPr>
          <a:xfrm>
            <a:off x="3215449" y="1243904"/>
            <a:ext cx="3371759" cy="28290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latin typeface="Trebuchet MS" panose="020B0703020202090204" pitchFamily="34" charset="0"/>
              </a:rPr>
              <a:t>Community Facilitator</a:t>
            </a:r>
          </a:p>
        </p:txBody>
      </p:sp>
      <p:sp>
        <p:nvSpPr>
          <p:cNvPr id="22" name="Oval 21">
            <a:extLst>
              <a:ext uri="{FF2B5EF4-FFF2-40B4-BE49-F238E27FC236}">
                <a16:creationId xmlns:a16="http://schemas.microsoft.com/office/drawing/2014/main" id="{317C3440-18C9-5A45-91D3-57471DF32F9D}"/>
              </a:ext>
            </a:extLst>
          </p:cNvPr>
          <p:cNvSpPr/>
          <p:nvPr/>
        </p:nvSpPr>
        <p:spPr>
          <a:xfrm>
            <a:off x="4799856" y="3284984"/>
            <a:ext cx="3384146" cy="27834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latin typeface="Trebuchet MS" panose="020B0703020202090204" pitchFamily="34" charset="0"/>
              </a:rPr>
              <a:t>QI Team</a:t>
            </a:r>
          </a:p>
        </p:txBody>
      </p:sp>
    </p:spTree>
    <p:extLst>
      <p:ext uri="{BB962C8B-B14F-4D97-AF65-F5344CB8AC3E}">
        <p14:creationId xmlns:p14="http://schemas.microsoft.com/office/powerpoint/2010/main" val="2583390366"/>
      </p:ext>
    </p:extLst>
  </p:cSld>
  <p:clrMapOvr>
    <a:masterClrMapping/>
  </p:clrMapOvr>
  <p:extLst>
    <p:ext uri="{6950BFC3-D8DA-4A85-94F7-54DA5524770B}">
      <p188:commentRel xmlns:p188="http://schemas.microsoft.com/office/powerpoint/2018/8/main" xmlns=""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REACH Program Overview</a:t>
            </a:r>
          </a:p>
        </p:txBody>
      </p:sp>
      <p:sp>
        <p:nvSpPr>
          <p:cNvPr id="30" name="Rectangle 29">
            <a:extLst>
              <a:ext uri="{FF2B5EF4-FFF2-40B4-BE49-F238E27FC236}">
                <a16:creationId xmlns:a16="http://schemas.microsoft.com/office/drawing/2014/main" id="{D79E2F70-5640-E843-AA47-0B0DFC428239}"/>
              </a:ext>
            </a:extLst>
          </p:cNvPr>
          <p:cNvSpPr/>
          <p:nvPr/>
        </p:nvSpPr>
        <p:spPr>
          <a:xfrm>
            <a:off x="1625108" y="2331538"/>
            <a:ext cx="7711251" cy="3508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350" b="1"/>
              <a:t>Act: </a:t>
            </a:r>
            <a:r>
              <a:rPr lang="en-US" altLang="en-US" sz="1350"/>
              <a:t>Delegate work</a:t>
            </a:r>
            <a:endParaRPr lang="en-US" altLang="en-US" sz="1350">
              <a:solidFill>
                <a:schemeClr val="tx1"/>
              </a:solidFill>
            </a:endParaRPr>
          </a:p>
        </p:txBody>
      </p:sp>
      <p:sp>
        <p:nvSpPr>
          <p:cNvPr id="31" name="Rounded Rectangle 30">
            <a:extLst>
              <a:ext uri="{FF2B5EF4-FFF2-40B4-BE49-F238E27FC236}">
                <a16:creationId xmlns:a16="http://schemas.microsoft.com/office/drawing/2014/main" id="{BFC3964E-710D-5449-9CCD-B48503B7B056}"/>
              </a:ext>
            </a:extLst>
          </p:cNvPr>
          <p:cNvSpPr/>
          <p:nvPr/>
        </p:nvSpPr>
        <p:spPr>
          <a:xfrm>
            <a:off x="294996" y="1470087"/>
            <a:ext cx="6231148" cy="500691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2" name="Rounded Rectangle 31">
            <a:extLst>
              <a:ext uri="{FF2B5EF4-FFF2-40B4-BE49-F238E27FC236}">
                <a16:creationId xmlns:a16="http://schemas.microsoft.com/office/drawing/2014/main" id="{C1571719-6B1C-8A46-954E-98777E0CBF50}"/>
              </a:ext>
            </a:extLst>
          </p:cNvPr>
          <p:cNvSpPr/>
          <p:nvPr/>
        </p:nvSpPr>
        <p:spPr>
          <a:xfrm>
            <a:off x="840923" y="1852367"/>
            <a:ext cx="1884935" cy="931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latin typeface="Trebuchet MS" panose="020B0703020202090204" pitchFamily="34" charset="0"/>
              </a:rPr>
              <a:t>Workshop 1</a:t>
            </a:r>
          </a:p>
          <a:p>
            <a:pPr algn="ctr">
              <a:defRPr/>
            </a:pPr>
            <a:r>
              <a:rPr lang="en-US" sz="1200" b="1" dirty="0">
                <a:solidFill>
                  <a:srgbClr val="DD6328"/>
                </a:solidFill>
                <a:latin typeface="Trebuchet MS" panose="020B0703020202090204" pitchFamily="34" charset="0"/>
              </a:rPr>
              <a:t>[date]</a:t>
            </a:r>
          </a:p>
        </p:txBody>
      </p:sp>
      <p:sp>
        <p:nvSpPr>
          <p:cNvPr id="60" name="Rounded Rectangle 59">
            <a:extLst>
              <a:ext uri="{FF2B5EF4-FFF2-40B4-BE49-F238E27FC236}">
                <a16:creationId xmlns:a16="http://schemas.microsoft.com/office/drawing/2014/main" id="{65860D6F-2572-9A49-9C90-62AA90CBEF6A}"/>
              </a:ext>
            </a:extLst>
          </p:cNvPr>
          <p:cNvSpPr/>
          <p:nvPr/>
        </p:nvSpPr>
        <p:spPr>
          <a:xfrm>
            <a:off x="840923" y="2881512"/>
            <a:ext cx="1884935" cy="931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latin typeface="Trebuchet MS" panose="020B0703020202090204" pitchFamily="34" charset="0"/>
              </a:rPr>
              <a:t>Workshop 2</a:t>
            </a:r>
          </a:p>
          <a:p>
            <a:pPr algn="ctr">
              <a:defRPr/>
            </a:pPr>
            <a:r>
              <a:rPr lang="en-US" sz="1200" b="1" dirty="0">
                <a:solidFill>
                  <a:srgbClr val="DD6328"/>
                </a:solidFill>
                <a:latin typeface="Trebuchet MS" panose="020B0703020202090204" pitchFamily="34" charset="0"/>
              </a:rPr>
              <a:t>[date]</a:t>
            </a:r>
          </a:p>
        </p:txBody>
      </p:sp>
      <p:sp>
        <p:nvSpPr>
          <p:cNvPr id="61" name="Rounded Rectangle 60">
            <a:extLst>
              <a:ext uri="{FF2B5EF4-FFF2-40B4-BE49-F238E27FC236}">
                <a16:creationId xmlns:a16="http://schemas.microsoft.com/office/drawing/2014/main" id="{CC5E6011-20AD-2A46-93BC-16F69BC9A353}"/>
              </a:ext>
            </a:extLst>
          </p:cNvPr>
          <p:cNvSpPr/>
          <p:nvPr/>
        </p:nvSpPr>
        <p:spPr>
          <a:xfrm>
            <a:off x="824449" y="3917669"/>
            <a:ext cx="1884935" cy="1003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0000"/>
                </a:solidFill>
                <a:latin typeface="Trebuchet MS" panose="020B0703020202090204" pitchFamily="34" charset="0"/>
              </a:rPr>
              <a:t>Workshop 3</a:t>
            </a:r>
          </a:p>
          <a:p>
            <a:pPr algn="ctr">
              <a:defRPr/>
            </a:pPr>
            <a:r>
              <a:rPr lang="en-US" sz="1200" b="1" dirty="0">
                <a:solidFill>
                  <a:srgbClr val="DD6328"/>
                </a:solidFill>
                <a:latin typeface="Trebuchet MS" panose="020B0703020202090204" pitchFamily="34" charset="0"/>
              </a:rPr>
              <a:t>[date]</a:t>
            </a:r>
          </a:p>
        </p:txBody>
      </p:sp>
      <p:sp>
        <p:nvSpPr>
          <p:cNvPr id="62" name="Rounded Rectangle 61">
            <a:extLst>
              <a:ext uri="{FF2B5EF4-FFF2-40B4-BE49-F238E27FC236}">
                <a16:creationId xmlns:a16="http://schemas.microsoft.com/office/drawing/2014/main" id="{7CE0348C-A18F-594F-AE93-F9F342CCB312}"/>
              </a:ext>
            </a:extLst>
          </p:cNvPr>
          <p:cNvSpPr/>
          <p:nvPr/>
        </p:nvSpPr>
        <p:spPr>
          <a:xfrm>
            <a:off x="839416" y="5046318"/>
            <a:ext cx="1905810" cy="1046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solidFill>
                  <a:srgbClr val="000000"/>
                </a:solidFill>
                <a:latin typeface="Trebuchet MS" panose="020B0703020202090204" pitchFamily="34" charset="0"/>
              </a:rPr>
              <a:t>Sustainability Phase</a:t>
            </a:r>
          </a:p>
        </p:txBody>
      </p:sp>
      <p:sp>
        <p:nvSpPr>
          <p:cNvPr id="63" name="Curved Right Arrow 62">
            <a:extLst>
              <a:ext uri="{FF2B5EF4-FFF2-40B4-BE49-F238E27FC236}">
                <a16:creationId xmlns:a16="http://schemas.microsoft.com/office/drawing/2014/main" id="{91AEEE8E-A653-1144-A03C-C4508022F8F9}"/>
              </a:ext>
            </a:extLst>
          </p:cNvPr>
          <p:cNvSpPr/>
          <p:nvPr/>
        </p:nvSpPr>
        <p:spPr>
          <a:xfrm flipH="1">
            <a:off x="2653934" y="2276872"/>
            <a:ext cx="974230" cy="1175089"/>
          </a:xfrm>
          <a:prstGeom prst="curvedRightArrow">
            <a:avLst/>
          </a:prstGeom>
          <a:solidFill>
            <a:schemeClr val="accent1">
              <a:lumMod val="20000"/>
              <a:lumOff val="80000"/>
            </a:schemeClr>
          </a:solidFill>
          <a:ln>
            <a:solidFill>
              <a:srgbClr val="5B2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64" name="Curved Right Arrow 63">
            <a:extLst>
              <a:ext uri="{FF2B5EF4-FFF2-40B4-BE49-F238E27FC236}">
                <a16:creationId xmlns:a16="http://schemas.microsoft.com/office/drawing/2014/main" id="{F546702F-5753-2449-96C5-ECFBB2B7CDF3}"/>
              </a:ext>
            </a:extLst>
          </p:cNvPr>
          <p:cNvSpPr/>
          <p:nvPr/>
        </p:nvSpPr>
        <p:spPr>
          <a:xfrm flipH="1">
            <a:off x="2618189" y="3501008"/>
            <a:ext cx="974230" cy="1085021"/>
          </a:xfrm>
          <a:prstGeom prst="curvedRightArrow">
            <a:avLst/>
          </a:prstGeom>
          <a:solidFill>
            <a:schemeClr val="accent1">
              <a:lumMod val="20000"/>
              <a:lumOff val="80000"/>
            </a:schemeClr>
          </a:solidFill>
          <a:ln>
            <a:solidFill>
              <a:srgbClr val="5B2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65" name="Curved Right Arrow 64">
            <a:extLst>
              <a:ext uri="{FF2B5EF4-FFF2-40B4-BE49-F238E27FC236}">
                <a16:creationId xmlns:a16="http://schemas.microsoft.com/office/drawing/2014/main" id="{C9B53530-3E19-9548-85A4-1CBA676E56F3}"/>
              </a:ext>
            </a:extLst>
          </p:cNvPr>
          <p:cNvSpPr/>
          <p:nvPr/>
        </p:nvSpPr>
        <p:spPr>
          <a:xfrm flipH="1">
            <a:off x="2653931" y="4648754"/>
            <a:ext cx="974230" cy="1244683"/>
          </a:xfrm>
          <a:prstGeom prst="curvedRightArrow">
            <a:avLst/>
          </a:prstGeom>
          <a:solidFill>
            <a:schemeClr val="accent1">
              <a:lumMod val="20000"/>
              <a:lumOff val="80000"/>
            </a:schemeClr>
          </a:solidFill>
          <a:ln>
            <a:solidFill>
              <a:srgbClr val="5B2C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
        <p:nvSpPr>
          <p:cNvPr id="66" name="Rounded Rectangle 65">
            <a:extLst>
              <a:ext uri="{FF2B5EF4-FFF2-40B4-BE49-F238E27FC236}">
                <a16:creationId xmlns:a16="http://schemas.microsoft.com/office/drawing/2014/main" id="{B517D526-DD96-914F-B827-978C1520160C}"/>
              </a:ext>
            </a:extLst>
          </p:cNvPr>
          <p:cNvSpPr/>
          <p:nvPr/>
        </p:nvSpPr>
        <p:spPr>
          <a:xfrm>
            <a:off x="3753169" y="2273358"/>
            <a:ext cx="1884936" cy="93427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rgbClr val="000000"/>
                </a:solidFill>
                <a:latin typeface="Trebuchet MS" panose="020B0703020202090204" pitchFamily="34" charset="0"/>
              </a:rPr>
              <a:t>Action Period 1</a:t>
            </a:r>
          </a:p>
        </p:txBody>
      </p:sp>
      <p:sp>
        <p:nvSpPr>
          <p:cNvPr id="67" name="Rounded Rectangle 66">
            <a:extLst>
              <a:ext uri="{FF2B5EF4-FFF2-40B4-BE49-F238E27FC236}">
                <a16:creationId xmlns:a16="http://schemas.microsoft.com/office/drawing/2014/main" id="{D6B7048C-A112-FF4B-8A47-0987C64C0D42}"/>
              </a:ext>
            </a:extLst>
          </p:cNvPr>
          <p:cNvSpPr/>
          <p:nvPr/>
        </p:nvSpPr>
        <p:spPr>
          <a:xfrm>
            <a:off x="3753169" y="3450402"/>
            <a:ext cx="1884936" cy="105871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rgbClr val="000000"/>
                </a:solidFill>
                <a:latin typeface="Trebuchet MS" panose="020B0703020202090204" pitchFamily="34" charset="0"/>
              </a:rPr>
              <a:t>Action Period 2</a:t>
            </a:r>
          </a:p>
        </p:txBody>
      </p:sp>
      <p:sp>
        <p:nvSpPr>
          <p:cNvPr id="68" name="Rounded Rectangle 67">
            <a:extLst>
              <a:ext uri="{FF2B5EF4-FFF2-40B4-BE49-F238E27FC236}">
                <a16:creationId xmlns:a16="http://schemas.microsoft.com/office/drawing/2014/main" id="{B8ECB2AB-0D29-F943-A45A-AA315A6476A7}"/>
              </a:ext>
            </a:extLst>
          </p:cNvPr>
          <p:cNvSpPr/>
          <p:nvPr/>
        </p:nvSpPr>
        <p:spPr>
          <a:xfrm>
            <a:off x="3753169" y="4818554"/>
            <a:ext cx="1884936" cy="105871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solidFill>
                  <a:srgbClr val="000000"/>
                </a:solidFill>
                <a:latin typeface="Trebuchet MS" panose="020B0703020202090204" pitchFamily="34" charset="0"/>
              </a:rPr>
              <a:t>Action Period 3</a:t>
            </a:r>
          </a:p>
        </p:txBody>
      </p:sp>
      <p:sp>
        <p:nvSpPr>
          <p:cNvPr id="69" name="Left-Right Arrow 68">
            <a:extLst>
              <a:ext uri="{FF2B5EF4-FFF2-40B4-BE49-F238E27FC236}">
                <a16:creationId xmlns:a16="http://schemas.microsoft.com/office/drawing/2014/main" id="{D82CFC88-F503-8D49-9A1A-768DB679A349}"/>
              </a:ext>
            </a:extLst>
          </p:cNvPr>
          <p:cNvSpPr/>
          <p:nvPr/>
        </p:nvSpPr>
        <p:spPr>
          <a:xfrm>
            <a:off x="6651053" y="3547668"/>
            <a:ext cx="1064403" cy="529403"/>
          </a:xfrm>
          <a:prstGeom prst="lef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ounded Rectangle 69">
            <a:extLst>
              <a:ext uri="{FF2B5EF4-FFF2-40B4-BE49-F238E27FC236}">
                <a16:creationId xmlns:a16="http://schemas.microsoft.com/office/drawing/2014/main" id="{B05BD170-BB61-2948-8C20-94F853448F88}"/>
              </a:ext>
            </a:extLst>
          </p:cNvPr>
          <p:cNvSpPr/>
          <p:nvPr/>
        </p:nvSpPr>
        <p:spPr>
          <a:xfrm>
            <a:off x="7840365" y="2283875"/>
            <a:ext cx="2144788" cy="32333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 name="Rectangle 70">
            <a:extLst>
              <a:ext uri="{FF2B5EF4-FFF2-40B4-BE49-F238E27FC236}">
                <a16:creationId xmlns:a16="http://schemas.microsoft.com/office/drawing/2014/main" id="{702B8375-206E-FA4B-A1E9-B4FBABAC3F50}"/>
              </a:ext>
            </a:extLst>
          </p:cNvPr>
          <p:cNvSpPr/>
          <p:nvPr/>
        </p:nvSpPr>
        <p:spPr>
          <a:xfrm>
            <a:off x="7976162" y="2663420"/>
            <a:ext cx="1873195" cy="10376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000000"/>
                </a:solidFill>
                <a:latin typeface="Trebuchet MS" panose="020B0703020202090204" pitchFamily="34" charset="0"/>
              </a:rPr>
              <a:t>QI Coaching &amp; Support</a:t>
            </a:r>
          </a:p>
        </p:txBody>
      </p:sp>
      <p:sp>
        <p:nvSpPr>
          <p:cNvPr id="72" name="Rectangle 71">
            <a:extLst>
              <a:ext uri="{FF2B5EF4-FFF2-40B4-BE49-F238E27FC236}">
                <a16:creationId xmlns:a16="http://schemas.microsoft.com/office/drawing/2014/main" id="{FB5A07C7-F5A2-FF45-9D79-8E1095057B01}"/>
              </a:ext>
            </a:extLst>
          </p:cNvPr>
          <p:cNvSpPr/>
          <p:nvPr/>
        </p:nvSpPr>
        <p:spPr>
          <a:xfrm>
            <a:off x="7976162" y="4107386"/>
            <a:ext cx="1873195" cy="10376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000000"/>
                </a:solidFill>
                <a:latin typeface="Trebuchet MS" panose="020B0703020202090204" pitchFamily="34" charset="0"/>
              </a:rPr>
              <a:t>QI Tools</a:t>
            </a:r>
          </a:p>
        </p:txBody>
      </p:sp>
    </p:spTree>
    <p:extLst>
      <p:ext uri="{BB962C8B-B14F-4D97-AF65-F5344CB8AC3E}">
        <p14:creationId xmlns:p14="http://schemas.microsoft.com/office/powerpoint/2010/main" val="2464312842"/>
      </p:ext>
    </p:extLst>
  </p:cSld>
  <p:clrMapOvr>
    <a:masterClrMapping/>
  </p:clrMapOvr>
  <p:extLst>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QI Process</a:t>
            </a:r>
          </a:p>
        </p:txBody>
      </p:sp>
      <p:pic>
        <p:nvPicPr>
          <p:cNvPr id="2" name="Picture 1"/>
          <p:cNvPicPr>
            <a:picLocks noChangeAspect="1"/>
          </p:cNvPicPr>
          <p:nvPr/>
        </p:nvPicPr>
        <p:blipFill>
          <a:blip r:embed="rId3"/>
          <a:stretch>
            <a:fillRect/>
          </a:stretch>
        </p:blipFill>
        <p:spPr>
          <a:xfrm>
            <a:off x="1271464" y="1052736"/>
            <a:ext cx="8531508" cy="5468915"/>
          </a:xfrm>
          <a:prstGeom prst="rect">
            <a:avLst/>
          </a:prstGeom>
        </p:spPr>
      </p:pic>
    </p:spTree>
    <p:extLst>
      <p:ext uri="{BB962C8B-B14F-4D97-AF65-F5344CB8AC3E}">
        <p14:creationId xmlns:p14="http://schemas.microsoft.com/office/powerpoint/2010/main" val="3710353210"/>
      </p:ext>
    </p:extLst>
  </p:cSld>
  <p:clrMapOvr>
    <a:masterClrMapping/>
  </p:clrMapOvr>
  <p:extLst>
    <p:ext uri="{6950BFC3-D8DA-4A85-94F7-54DA5524770B}">
      <p188:commentRel xmlns:p188="http://schemas.microsoft.com/office/powerpoint/2018/8/main" xmlns=""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1739613-8F0A-F148-81A7-577BF23D9EDA}"/>
              </a:ext>
            </a:extLst>
          </p:cNvPr>
          <p:cNvSpPr>
            <a:spLocks noGrp="1"/>
          </p:cNvSpPr>
          <p:nvPr>
            <p:ph idx="1"/>
          </p:nvPr>
        </p:nvSpPr>
        <p:spPr>
          <a:xfrm>
            <a:off x="456494" y="1268760"/>
            <a:ext cx="8735850" cy="4564912"/>
          </a:xfrm>
        </p:spPr>
        <p:txBody>
          <a:bodyPr/>
          <a:lstStyle/>
          <a:p>
            <a:r>
              <a:rPr lang="en-US" sz="2800" i="1" dirty="0"/>
              <a:t>“</a:t>
            </a:r>
            <a:r>
              <a:rPr lang="en-US" sz="2800" b="1" i="1" dirty="0"/>
              <a:t>It changed our mindset</a:t>
            </a:r>
            <a:r>
              <a:rPr lang="en-US" sz="2800" i="1" dirty="0"/>
              <a:t>, completely. But, at the end of the day, the PDSA tool that you gave us, the way we </a:t>
            </a:r>
            <a:r>
              <a:rPr lang="en-US" sz="2800" b="1" i="1" dirty="0"/>
              <a:t>changed our minds when facing a problem,</a:t>
            </a:r>
            <a:r>
              <a:rPr lang="en-US" sz="2800" b="1" i="1" dirty="0">
                <a:solidFill>
                  <a:srgbClr val="F49306"/>
                </a:solidFill>
              </a:rPr>
              <a:t> </a:t>
            </a:r>
            <a:r>
              <a:rPr lang="en-US" sz="2800" i="1" dirty="0"/>
              <a:t>I mean, it’s priceless … it’s really amazing… We took the problems that we had and we broke it, like, as much as we could in small little pieces and we were able to do some changes… </a:t>
            </a:r>
            <a:r>
              <a:rPr lang="en-US" sz="2800" b="1" i="1" dirty="0"/>
              <a:t>we’re using it every day with anything that happens.”</a:t>
            </a:r>
          </a:p>
        </p:txBody>
      </p:sp>
      <p:sp>
        <p:nvSpPr>
          <p:cNvPr id="10" name="Text Placeholder 9">
            <a:extLst>
              <a:ext uri="{FF2B5EF4-FFF2-40B4-BE49-F238E27FC236}">
                <a16:creationId xmlns:a16="http://schemas.microsoft.com/office/drawing/2014/main" id="{23E60FD2-8F9E-B848-8D4C-35EB78C2E365}"/>
              </a:ext>
            </a:extLst>
          </p:cNvPr>
          <p:cNvSpPr>
            <a:spLocks noGrp="1"/>
          </p:cNvSpPr>
          <p:nvPr>
            <p:ph type="body" sz="quarter" idx="10"/>
          </p:nvPr>
        </p:nvSpPr>
        <p:spPr/>
        <p:txBody>
          <a:bodyPr/>
          <a:lstStyle/>
          <a:p>
            <a:r>
              <a:rPr lang="en-US" dirty="0"/>
              <a:t>Comments on the QI Process</a:t>
            </a:r>
          </a:p>
        </p:txBody>
      </p:sp>
    </p:spTree>
    <p:extLst>
      <p:ext uri="{BB962C8B-B14F-4D97-AF65-F5344CB8AC3E}">
        <p14:creationId xmlns:p14="http://schemas.microsoft.com/office/powerpoint/2010/main" val="3163027059"/>
      </p:ext>
    </p:extLst>
  </p:cSld>
  <p:clrMapOvr>
    <a:masterClrMapping/>
  </p:clrMapOvr>
</p:sld>
</file>

<file path=ppt/theme/theme1.xml><?xml version="1.0" encoding="utf-8"?>
<a:theme xmlns:a="http://schemas.openxmlformats.org/drawingml/2006/main" name="Reach Section Break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B32EF5BD-144A-1347-81FA-ACCBF8593F5A}"/>
    </a:ext>
  </a:extLst>
</a:theme>
</file>

<file path=ppt/theme/theme2.xml><?xml version="1.0" encoding="utf-8"?>
<a:theme xmlns:a="http://schemas.openxmlformats.org/drawingml/2006/main" name="Reach Content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F49B4527-7B6E-AA4A-9518-F661E46916B1}"/>
    </a:ext>
  </a:extLst>
</a:theme>
</file>

<file path=ppt/theme/theme3.xml><?xml version="1.0" encoding="utf-8"?>
<a:theme xmlns:a="http://schemas.openxmlformats.org/drawingml/2006/main" name="Cedar Title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BD340426-AF44-9243-8465-FE503D4CEEED}"/>
    </a:ext>
  </a:extLst>
</a:theme>
</file>

<file path=ppt/theme/theme4.xml><?xml version="1.0" encoding="utf-8"?>
<a:theme xmlns:a="http://schemas.openxmlformats.org/drawingml/2006/main" name="Cedar Section Break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E7685964-A15B-DD47-8448-A04645B24349}"/>
    </a:ext>
  </a:extLst>
</a:theme>
</file>

<file path=ppt/theme/theme5.xml><?xml version="1.0" encoding="utf-8"?>
<a:theme xmlns:a="http://schemas.openxmlformats.org/drawingml/2006/main" name="Cedar Content Slide Master">
  <a:themeElements>
    <a:clrScheme name="Reach &amp; Cedar">
      <a:dk1>
        <a:srgbClr val="5B2C3C"/>
      </a:dk1>
      <a:lt1>
        <a:srgbClr val="FFFFFF"/>
      </a:lt1>
      <a:dk2>
        <a:srgbClr val="5B2C3C"/>
      </a:dk2>
      <a:lt2>
        <a:srgbClr val="E8E5E2"/>
      </a:lt2>
      <a:accent1>
        <a:srgbClr val="BDD230"/>
      </a:accent1>
      <a:accent2>
        <a:srgbClr val="547555"/>
      </a:accent2>
      <a:accent3>
        <a:srgbClr val="DD6328"/>
      </a:accent3>
      <a:accent4>
        <a:srgbClr val="A62C2C"/>
      </a:accent4>
      <a:accent5>
        <a:srgbClr val="5B2C3C"/>
      </a:accent5>
      <a:accent6>
        <a:srgbClr val="5B2C3C"/>
      </a:accent6>
      <a:hlink>
        <a:srgbClr val="547555"/>
      </a:hlink>
      <a:folHlink>
        <a:srgbClr val="A62C2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achcedar_powerpoint_template" id="{8B1C7703-2EAC-2247-A84D-9CA2B8C0982F}" vid="{80286DBB-26A5-F74C-B7F4-27704662322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8990425EBEB04B99E9F98BF074E6A6" ma:contentTypeVersion="18" ma:contentTypeDescription="Create a new document." ma:contentTypeScope="" ma:versionID="ebf9bb99b60c44072b1c6b4a2dc19b71">
  <xsd:schema xmlns:xsd="http://www.w3.org/2001/XMLSchema" xmlns:xs="http://www.w3.org/2001/XMLSchema" xmlns:p="http://schemas.microsoft.com/office/2006/metadata/properties" xmlns:ns2="af8b95f3-c437-4a42-95e8-d85d04b88c5e" xmlns:ns3="e5596442-353c-44b6-98e2-4976a47a8e07" targetNamespace="http://schemas.microsoft.com/office/2006/metadata/properties" ma:root="true" ma:fieldsID="45216e9b1191fffbb9861ea8e40ced46" ns2:_="" ns3:_="">
    <xsd:import namespace="af8b95f3-c437-4a42-95e8-d85d04b88c5e"/>
    <xsd:import namespace="e5596442-353c-44b6-98e2-4976a47a8e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b95f3-c437-4a42-95e8-d85d04b88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06f274-7af8-4e05-8564-eff9e2e21b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596442-353c-44b6-98e2-4976a47a8e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951848-c305-464e-a8e4-ff93c785e453}" ma:internalName="TaxCatchAll" ma:showField="CatchAllData" ma:web="e5596442-353c-44b6-98e2-4976a47a8e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8b95f3-c437-4a42-95e8-d85d04b88c5e">
      <Terms xmlns="http://schemas.microsoft.com/office/infopath/2007/PartnerControls"/>
    </lcf76f155ced4ddcb4097134ff3c332f>
    <TaxCatchAll xmlns="e5596442-353c-44b6-98e2-4976a47a8e07" xsi:nil="true"/>
  </documentManagement>
</p:properties>
</file>

<file path=customXml/itemProps1.xml><?xml version="1.0" encoding="utf-8"?>
<ds:datastoreItem xmlns:ds="http://schemas.openxmlformats.org/officeDocument/2006/customXml" ds:itemID="{E247C40E-0B62-42C9-8FA2-78CCBEE12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8b95f3-c437-4a42-95e8-d85d04b88c5e"/>
    <ds:schemaRef ds:uri="e5596442-353c-44b6-98e2-4976a47a8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5A5615-E930-4CA8-8A16-73AB54026952}">
  <ds:schemaRefs>
    <ds:schemaRef ds:uri="http://schemas.microsoft.com/sharepoint/v3/contenttype/forms"/>
  </ds:schemaRefs>
</ds:datastoreItem>
</file>

<file path=customXml/itemProps3.xml><?xml version="1.0" encoding="utf-8"?>
<ds:datastoreItem xmlns:ds="http://schemas.openxmlformats.org/officeDocument/2006/customXml" ds:itemID="{1898EAA3-C532-471C-A993-74E9AE3851AC}">
  <ds:schemaRefs>
    <ds:schemaRef ds:uri="http://schemas.microsoft.com/office/2006/documentManagement/types"/>
    <ds:schemaRef ds:uri="http://purl.org/dc/terms/"/>
    <ds:schemaRef ds:uri="af8b95f3-c437-4a42-95e8-d85d04b88c5e"/>
    <ds:schemaRef ds:uri="e5596442-353c-44b6-98e2-4976a47a8e07"/>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Reach Title Slide Master</Template>
  <TotalTime>11220</TotalTime>
  <Words>2648</Words>
  <Application>Microsoft Office PowerPoint</Application>
  <PresentationFormat>Widescreen</PresentationFormat>
  <Paragraphs>334</Paragraphs>
  <Slides>32</Slides>
  <Notes>28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32</vt:i4>
      </vt:variant>
    </vt:vector>
  </HeadingPairs>
  <TitlesOfParts>
    <vt:vector size="44" baseType="lpstr">
      <vt:lpstr>Calibri</vt:lpstr>
      <vt:lpstr>Wingdings</vt:lpstr>
      <vt:lpstr>Verdana</vt:lpstr>
      <vt:lpstr>Arial</vt:lpstr>
      <vt:lpstr>Trebuchet MS</vt:lpstr>
      <vt:lpstr>Montserrat SemiBold</vt:lpstr>
      <vt:lpstr>Montserrat</vt:lpstr>
      <vt:lpstr>Reach Section Break Master</vt:lpstr>
      <vt:lpstr>Reach Content Slide Master</vt:lpstr>
      <vt:lpstr>Cedar Title Slide Master</vt:lpstr>
      <vt:lpstr>Cedar Section Break Master</vt:lpstr>
      <vt:lpstr>Cedar Content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 Chambers</dc:creator>
  <cp:lastModifiedBy>Jim Esler</cp:lastModifiedBy>
  <cp:revision>181</cp:revision>
  <dcterms:created xsi:type="dcterms:W3CDTF">2019-12-17T20:27:17Z</dcterms:created>
  <dcterms:modified xsi:type="dcterms:W3CDTF">2024-12-09T16:48:58Z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0x010100C88990425EBEB04B99E9F98BF074E6A6</vt:lpwstr>
  </property>
  <property fmtid="{D5CDD505-2E9C-101B-9397-08002B2CF9AE}" pid="3" name="MediaServiceImageTags">
    <vt:lpwstr/>
  </property>
</Properties>
</file>