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Arial Nova" panose="020B0504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69757" autoAdjust="0"/>
  </p:normalViewPr>
  <p:slideViewPr>
    <p:cSldViewPr>
      <p:cViewPr varScale="1">
        <p:scale>
          <a:sx n="49" d="100"/>
          <a:sy n="49" d="100"/>
        </p:scale>
        <p:origin x="18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B2295-A78D-4271-A4B7-472079DF34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C2EF7-D398-4877-9C87-7FE4306AA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C2EF7-D398-4877-9C87-7FE4306AA6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8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C2EF7-D398-4877-9C87-7FE4306AA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0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C2EF7-D398-4877-9C87-7FE4306AA6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C2EF7-D398-4877-9C87-7FE4306AA6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C2EF7-D398-4877-9C87-7FE4306AA6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8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858" t="-5230" b="-44149"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2683">
                <a:alpha val="71765"/>
              </a:srgbClr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408296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709951" y="1056479"/>
            <a:ext cx="1549349" cy="1789504"/>
          </a:xfrm>
          <a:custGeom>
            <a:avLst/>
            <a:gdLst/>
            <a:ahLst/>
            <a:cxnLst/>
            <a:rect l="l" t="t" r="r" b="b"/>
            <a:pathLst>
              <a:path w="1549349" h="1789504">
                <a:moveTo>
                  <a:pt x="0" y="0"/>
                </a:moveTo>
                <a:lnTo>
                  <a:pt x="1549349" y="0"/>
                </a:lnTo>
                <a:lnTo>
                  <a:pt x="1549349" y="1789503"/>
                </a:lnTo>
                <a:lnTo>
                  <a:pt x="0" y="178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32789" y="3379491"/>
            <a:ext cx="5873502" cy="68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8"/>
              </a:lnSpc>
            </a:pPr>
            <a:r>
              <a:rPr lang="en-US" sz="4191" dirty="0">
                <a:solidFill>
                  <a:srgbClr val="FFFFFF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Office of the Registrar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32789" y="4727960"/>
            <a:ext cx="6368572" cy="588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Undergraduate Recruitment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Admissions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Student Central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Exams 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Student Financial Services 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Student Records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Registrar Information &amp; Technology Solutions</a:t>
            </a:r>
          </a:p>
          <a:p>
            <a:pPr marL="645878" lvl="1" indent="-322939" algn="l">
              <a:lnSpc>
                <a:spcPts val="4188"/>
              </a:lnSpc>
              <a:buFont typeface="Arial"/>
              <a:buChar char="•"/>
            </a:pPr>
            <a:r>
              <a:rPr lang="en-US" sz="29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Administration </a:t>
            </a:r>
          </a:p>
          <a:p>
            <a:pPr algn="l">
              <a:lnSpc>
                <a:spcPts val="4188"/>
              </a:lnSpc>
            </a:pPr>
            <a:endParaRPr lang="en-US" sz="2991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algn="l">
              <a:lnSpc>
                <a:spcPts val="4188"/>
              </a:lnSpc>
            </a:pPr>
            <a:endParaRPr lang="en-US" sz="2991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1342" y="0"/>
            <a:ext cx="5976658" cy="10287000"/>
            <a:chOff x="0" y="0"/>
            <a:chExt cx="157409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4099" cy="2709333"/>
            </a:xfrm>
            <a:custGeom>
              <a:avLst/>
              <a:gdLst/>
              <a:ahLst/>
              <a:cxnLst/>
              <a:rect l="l" t="t" r="r" b="b"/>
              <a:pathLst>
                <a:path w="1574099" h="2709333">
                  <a:moveTo>
                    <a:pt x="0" y="0"/>
                  </a:moveTo>
                  <a:lnTo>
                    <a:pt x="1574099" y="0"/>
                  </a:lnTo>
                  <a:lnTo>
                    <a:pt x="157409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7409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39649" y="2438609"/>
            <a:ext cx="6567072" cy="713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4"/>
              </a:lnSpc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Point of contact for students both online and in person.</a:t>
            </a:r>
          </a:p>
          <a:p>
            <a:pPr algn="l">
              <a:lnSpc>
                <a:spcPts val="4034"/>
              </a:lnSpc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 Bold"/>
              <a:cs typeface="Lato Bold"/>
              <a:sym typeface="Lato Bold"/>
            </a:endParaRP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Course Descriptions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Course Enrolment Support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Transcripts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Official Western Letters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Third Party Forms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Degree/Diplomas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Student and Faculty Western </a:t>
            </a:r>
            <a:r>
              <a:rPr lang="en-US" sz="2881" dirty="0" err="1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ONECards</a:t>
            </a: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Release of Information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Updating Personal Information</a:t>
            </a:r>
          </a:p>
          <a:p>
            <a:pPr marL="0" lvl="0" indent="0" algn="l">
              <a:lnSpc>
                <a:spcPts val="4034"/>
              </a:lnSpc>
              <a:spcBef>
                <a:spcPct val="0"/>
              </a:spcBef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044504" y="1253572"/>
            <a:ext cx="5246391" cy="524637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1902" r="-38096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19064" y="1158322"/>
            <a:ext cx="4769249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84"/>
              </a:lnSpc>
              <a:spcBef>
                <a:spcPct val="0"/>
              </a:spcBef>
            </a:pPr>
            <a:r>
              <a:rPr lang="en-US" sz="4100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Student Central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882427" y="2631490"/>
            <a:ext cx="4376873" cy="1798538"/>
            <a:chOff x="0" y="180975"/>
            <a:chExt cx="5835830" cy="239805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80975"/>
              <a:ext cx="5835830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112,026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4721"/>
              <a:ext cx="5835830" cy="674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Salesforce emails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882427" y="5553284"/>
            <a:ext cx="4376873" cy="126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01"/>
              </a:lnSpc>
            </a:pPr>
            <a:r>
              <a:rPr lang="en-US" sz="9501" dirty="0">
                <a:solidFill>
                  <a:srgbClr val="FFFFFF"/>
                </a:solidFill>
                <a:latin typeface="Arial Nova" panose="020B0504020202020204" pitchFamily="34" charset="0"/>
                <a:ea typeface="Barlow Condensed Bold"/>
                <a:cs typeface="Barlow Condensed Bold"/>
                <a:sym typeface="Barlow Condensed Bold"/>
              </a:rPr>
              <a:t>57,399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82427" y="6985305"/>
            <a:ext cx="4376873" cy="197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US" sz="2806" spc="95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Conversations on </a:t>
            </a:r>
            <a:r>
              <a:rPr lang="en-US" sz="2806" spc="95" dirty="0" err="1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westernchat.uwo.ca</a:t>
            </a:r>
            <a:endParaRPr lang="en-US" sz="2806" spc="95" dirty="0">
              <a:solidFill>
                <a:srgbClr val="FFFFFF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4350"/>
              </a:lnSpc>
            </a:pPr>
            <a:r>
              <a:rPr lang="en-US" sz="2806" spc="95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2479"/>
              </a:lnSpc>
            </a:pPr>
            <a:r>
              <a:rPr lang="en-US" sz="1599" spc="54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September 2023 to August 2024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39226" y="933450"/>
            <a:ext cx="7034778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84"/>
              </a:lnSpc>
              <a:spcBef>
                <a:spcPct val="0"/>
              </a:spcBef>
            </a:pPr>
            <a:r>
              <a:rPr lang="en-US" sz="4100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Student Financial Services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311342" y="0"/>
            <a:ext cx="5976658" cy="10287000"/>
            <a:chOff x="0" y="0"/>
            <a:chExt cx="157409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4099" cy="2709333"/>
            </a:xfrm>
            <a:custGeom>
              <a:avLst/>
              <a:gdLst/>
              <a:ahLst/>
              <a:cxnLst/>
              <a:rect l="l" t="t" r="r" b="b"/>
              <a:pathLst>
                <a:path w="1574099" h="2709333">
                  <a:moveTo>
                    <a:pt x="0" y="0"/>
                  </a:moveTo>
                  <a:lnTo>
                    <a:pt x="1574099" y="0"/>
                  </a:lnTo>
                  <a:lnTo>
                    <a:pt x="157409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57409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9226" y="2368384"/>
            <a:ext cx="6393624" cy="713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4"/>
              </a:lnSpc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Assisting students to finance their education.</a:t>
            </a:r>
          </a:p>
          <a:p>
            <a:pPr algn="l">
              <a:lnSpc>
                <a:spcPts val="4034"/>
              </a:lnSpc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 Bold"/>
              <a:cs typeface="Lato Bold"/>
              <a:sym typeface="Lato Bold"/>
            </a:endParaRP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OSAP &amp; Government Loans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Fees &amp; Refunds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Scholarships &amp; Awards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Bursaries &amp; Work Study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Financial Counselling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Tax Receipts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US Student Funding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First Generation Students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Youth in Extended Society Care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New to Canada Grant</a:t>
            </a:r>
          </a:p>
          <a:p>
            <a:pPr marL="0" lvl="0" indent="0" algn="l">
              <a:lnSpc>
                <a:spcPts val="4034"/>
              </a:lnSpc>
              <a:spcBef>
                <a:spcPct val="0"/>
              </a:spcBef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882427" y="512778"/>
            <a:ext cx="4376873" cy="2194148"/>
            <a:chOff x="0" y="180975"/>
            <a:chExt cx="5835830" cy="2925532"/>
          </a:xfrm>
        </p:grpSpPr>
        <p:sp>
          <p:nvSpPr>
            <p:cNvPr id="8" name="TextBox 8"/>
            <p:cNvSpPr txBox="1"/>
            <p:nvPr/>
          </p:nvSpPr>
          <p:spPr>
            <a:xfrm>
              <a:off x="0" y="180975"/>
              <a:ext cx="5835830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2,000+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81672"/>
              <a:ext cx="5835830" cy="1424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work study opportunities </a:t>
              </a:r>
            </a:p>
            <a:p>
              <a:pPr algn="l">
                <a:lnSpc>
                  <a:spcPts val="4350"/>
                </a:lnSpc>
              </a:pPr>
              <a:endParaRPr lang="en-US" sz="2806" spc="95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882427" y="4583548"/>
            <a:ext cx="4989320" cy="162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3"/>
              </a:lnSpc>
            </a:pPr>
            <a:r>
              <a:rPr lang="en-US" sz="2821" spc="95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Up to the cost of a students’ tuition may be covered by bursaries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82427" y="7005169"/>
            <a:ext cx="4228913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8"/>
              </a:lnSpc>
            </a:pPr>
            <a:r>
              <a:rPr lang="en-US" sz="9528" dirty="0">
                <a:solidFill>
                  <a:srgbClr val="FFFFFF"/>
                </a:solidFill>
                <a:latin typeface="Arial Nova" panose="020B0504020202020204" pitchFamily="34" charset="0"/>
                <a:ea typeface="Barlow Condensed Bold"/>
                <a:cs typeface="Barlow Condensed Bold"/>
                <a:sym typeface="Barlow Condensed Bold"/>
              </a:rPr>
              <a:t>$45M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82427" y="8191500"/>
            <a:ext cx="5094822" cy="163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4"/>
              </a:lnSpc>
            </a:pPr>
            <a:r>
              <a:rPr lang="en-US" sz="2809" spc="95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Administers over $45 million</a:t>
            </a:r>
            <a:r>
              <a:rPr lang="en-US" sz="2809" spc="95" dirty="0">
                <a:solidFill>
                  <a:srgbClr val="FFFFFF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 </a:t>
            </a:r>
            <a:r>
              <a:rPr lang="en-US" sz="2809" spc="95" dirty="0">
                <a:solidFill>
                  <a:srgbClr val="FFFFFF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in scholarships, awards, bursaries and work study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1044504" y="1253572"/>
            <a:ext cx="5246391" cy="524637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7327" t="-31163" r="-61329" b="-1275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82427" y="2857500"/>
            <a:ext cx="8289002" cy="1752600"/>
            <a:chOff x="0" y="-156333"/>
            <a:chExt cx="11052003" cy="233679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314932"/>
              <a:ext cx="6282972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8"/>
                </a:lnSpc>
              </a:pPr>
              <a:r>
                <a:rPr lang="en-US" sz="9508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TUITION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400" y="-156333"/>
              <a:ext cx="6282972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ENTIRE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769031" y="1667505"/>
              <a:ext cx="6282972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COST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7127" y="1158322"/>
            <a:ext cx="8115300" cy="127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4100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Exams &amp; Student Records</a:t>
            </a:r>
          </a:p>
          <a:p>
            <a:pPr marL="0" lvl="0" indent="0" algn="l">
              <a:lnSpc>
                <a:spcPts val="5084"/>
              </a:lnSpc>
              <a:spcBef>
                <a:spcPct val="0"/>
              </a:spcBef>
            </a:pPr>
            <a:endParaRPr lang="en-US" sz="4100" dirty="0">
              <a:solidFill>
                <a:srgbClr val="000000"/>
              </a:solidFill>
              <a:latin typeface="Arial Nova" panose="020B0504020202020204" pitchFamily="34" charset="0"/>
              <a:ea typeface="BentonSans 1"/>
              <a:cs typeface="BentonSans 1"/>
              <a:sym typeface="BentonSans 1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311342" y="0"/>
            <a:ext cx="5976658" cy="10287000"/>
            <a:chOff x="0" y="0"/>
            <a:chExt cx="157409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4099" cy="2709333"/>
            </a:xfrm>
            <a:custGeom>
              <a:avLst/>
              <a:gdLst/>
              <a:ahLst/>
              <a:cxnLst/>
              <a:rect l="l" t="t" r="r" b="b"/>
              <a:pathLst>
                <a:path w="1574099" h="2709333">
                  <a:moveTo>
                    <a:pt x="0" y="0"/>
                  </a:moveTo>
                  <a:lnTo>
                    <a:pt x="1574099" y="0"/>
                  </a:lnTo>
                  <a:lnTo>
                    <a:pt x="157409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57409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67127" y="2574516"/>
            <a:ext cx="6775412" cy="6105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Academic Calendar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Timetables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Register in Courses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Examinations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Distance Studies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Letter of Permission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Visiting Undergraduate Students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Academic Considerations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Grades, Progression and Graduation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Convocation</a:t>
            </a:r>
          </a:p>
          <a:p>
            <a:pPr algn="l">
              <a:lnSpc>
                <a:spcPts val="4034"/>
              </a:lnSpc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4034"/>
              </a:lnSpc>
              <a:spcBef>
                <a:spcPct val="0"/>
              </a:spcBef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882427" y="724260"/>
            <a:ext cx="5013184" cy="2453922"/>
            <a:chOff x="0" y="180975"/>
            <a:chExt cx="6684246" cy="3271897"/>
          </a:xfrm>
        </p:grpSpPr>
        <p:sp>
          <p:nvSpPr>
            <p:cNvPr id="8" name="TextBox 8"/>
            <p:cNvSpPr txBox="1"/>
            <p:nvPr/>
          </p:nvSpPr>
          <p:spPr>
            <a:xfrm>
              <a:off x="0" y="180975"/>
              <a:ext cx="6684246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29,818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28037"/>
              <a:ext cx="6684246" cy="1424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accommodated assessments during the academic year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044504" y="1253572"/>
            <a:ext cx="5246391" cy="524637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708" t="-39436" r="-75995" b="-1700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82427" y="3864307"/>
            <a:ext cx="5267709" cy="2232717"/>
            <a:chOff x="0" y="180975"/>
            <a:chExt cx="7023612" cy="297695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80975"/>
              <a:ext cx="7023612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49,497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28037"/>
              <a:ext cx="7023612" cy="1129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 err="1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Proctortrack</a:t>
              </a: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 assessments </a:t>
              </a:r>
            </a:p>
            <a:p>
              <a:pPr algn="l">
                <a:lnSpc>
                  <a:spcPts val="2479"/>
                </a:lnSpc>
              </a:pPr>
              <a:r>
                <a:rPr lang="en-US" sz="1599" spc="54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Sept 2023-April 2024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20291" y="7219377"/>
            <a:ext cx="5267709" cy="2453922"/>
            <a:chOff x="0" y="180975"/>
            <a:chExt cx="7023612" cy="327189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80975"/>
              <a:ext cx="7023612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6,117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28037"/>
              <a:ext cx="7023612" cy="1424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students registered with accommodations 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41695" y="1158322"/>
            <a:ext cx="6923884" cy="197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4100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Registrar Information &amp; Technology Solutions </a:t>
            </a:r>
          </a:p>
          <a:p>
            <a:pPr marL="0" lvl="0" indent="0" algn="l">
              <a:lnSpc>
                <a:spcPts val="5084"/>
              </a:lnSpc>
              <a:spcBef>
                <a:spcPct val="0"/>
              </a:spcBef>
            </a:pPr>
            <a:endParaRPr lang="en-US" sz="4100" dirty="0">
              <a:solidFill>
                <a:srgbClr val="000000"/>
              </a:solidFill>
              <a:latin typeface="Arial Nova" panose="020B0504020202020204" pitchFamily="34" charset="0"/>
              <a:ea typeface="BentonSans 1"/>
              <a:cs typeface="BentonSans 1"/>
              <a:sym typeface="BentonSans 1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311342" y="0"/>
            <a:ext cx="5976658" cy="10287000"/>
            <a:chOff x="0" y="0"/>
            <a:chExt cx="157409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4099" cy="2709333"/>
            </a:xfrm>
            <a:custGeom>
              <a:avLst/>
              <a:gdLst/>
              <a:ahLst/>
              <a:cxnLst/>
              <a:rect l="l" t="t" r="r" b="b"/>
              <a:pathLst>
                <a:path w="1574099" h="2709333">
                  <a:moveTo>
                    <a:pt x="0" y="0"/>
                  </a:moveTo>
                  <a:lnTo>
                    <a:pt x="1574099" y="0"/>
                  </a:lnTo>
                  <a:lnTo>
                    <a:pt x="157409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57409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41695" y="3079689"/>
            <a:ext cx="6923884" cy="508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Peoplesoft (</a:t>
            </a:r>
            <a:r>
              <a:rPr lang="en-US" sz="2881" dirty="0" err="1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student.uwo.ca</a:t>
            </a: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)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Salesforce 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Student Questionnaires on Courses and Teaching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 err="1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Choose.uwo.ca</a:t>
            </a: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 (offer holders portal)</a:t>
            </a:r>
          </a:p>
          <a:p>
            <a:pPr marL="622158" lvl="1" indent="-311079" algn="l">
              <a:lnSpc>
                <a:spcPts val="4034"/>
              </a:lnSpc>
              <a:buFont typeface="Arial"/>
              <a:buChar char="•"/>
            </a:pPr>
            <a:r>
              <a:rPr lang="en-US" sz="28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...And powering other processes in our students’ day-to-day lives, such as Draft My Schedule, Timetables, etc.</a:t>
            </a:r>
          </a:p>
          <a:p>
            <a:pPr algn="l">
              <a:lnSpc>
                <a:spcPts val="4034"/>
              </a:lnSpc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4034"/>
              </a:lnSpc>
              <a:spcBef>
                <a:spcPct val="0"/>
              </a:spcBef>
            </a:pPr>
            <a:endParaRPr lang="en-US" sz="28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044504" y="1253572"/>
            <a:ext cx="5246391" cy="52463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92509" t="-39828" r="-17232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82427" y="1632310"/>
            <a:ext cx="4376873" cy="2453922"/>
            <a:chOff x="0" y="180975"/>
            <a:chExt cx="5835830" cy="327189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80975"/>
              <a:ext cx="5835830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22,580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28037"/>
              <a:ext cx="5835830" cy="1424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Tickets booked for Spring Convocation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82427" y="5865302"/>
            <a:ext cx="4376873" cy="2453922"/>
            <a:chOff x="0" y="180975"/>
            <a:chExt cx="5835830" cy="327189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80975"/>
              <a:ext cx="5835830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Arial Narrow" panose="020B0604020202020204" pitchFamily="34" charset="0"/>
                  <a:sym typeface="Barlow Condensed Bold"/>
                </a:rPr>
                <a:t>800+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28037"/>
              <a:ext cx="5835830" cy="1424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Staff and Faculty setup / security tickets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6605" y="-1962475"/>
            <a:ext cx="25227117" cy="16818078"/>
          </a:xfrm>
          <a:custGeom>
            <a:avLst/>
            <a:gdLst/>
            <a:ahLst/>
            <a:cxnLst/>
            <a:rect l="l" t="t" r="r" b="b"/>
            <a:pathLst>
              <a:path w="25227117" h="16818078">
                <a:moveTo>
                  <a:pt x="0" y="0"/>
                </a:moveTo>
                <a:lnTo>
                  <a:pt x="25227117" y="0"/>
                </a:lnTo>
                <a:lnTo>
                  <a:pt x="25227117" y="16818078"/>
                </a:lnTo>
                <a:lnTo>
                  <a:pt x="0" y="1681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4387504" y="387004"/>
            <a:ext cx="9512991" cy="9512991"/>
          </a:xfrm>
          <a:custGeom>
            <a:avLst/>
            <a:gdLst/>
            <a:ahLst/>
            <a:cxnLst/>
            <a:rect l="l" t="t" r="r" b="b"/>
            <a:pathLst>
              <a:path w="9512991" h="9512991">
                <a:moveTo>
                  <a:pt x="9512992" y="0"/>
                </a:moveTo>
                <a:lnTo>
                  <a:pt x="0" y="0"/>
                </a:lnTo>
                <a:lnTo>
                  <a:pt x="0" y="9512992"/>
                </a:lnTo>
                <a:lnTo>
                  <a:pt x="9512992" y="9512992"/>
                </a:lnTo>
                <a:lnTo>
                  <a:pt x="95129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516023" y="2520315"/>
            <a:ext cx="5246391" cy="52463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31351" y="112125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Recruitment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6023" y="164929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Admissions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50533" y="4037256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Enrolment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8935" y="6682465"/>
            <a:ext cx="9670365" cy="88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Course</a:t>
            </a:r>
          </a:p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Enrolment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3007" y="8499312"/>
            <a:ext cx="9670365" cy="88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Student</a:t>
            </a:r>
          </a:p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Records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11670" y="7823037"/>
            <a:ext cx="2338862" cy="153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1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Financial Aid, Scholarships and Awards</a:t>
            </a:r>
          </a:p>
          <a:p>
            <a:pPr algn="ctr">
              <a:lnSpc>
                <a:spcPts val="3277"/>
              </a:lnSpc>
            </a:pPr>
            <a:endParaRPr lang="en-US" sz="2141" dirty="0">
              <a:solidFill>
                <a:srgbClr val="FDFDFD"/>
              </a:solidFill>
              <a:latin typeface="Arial Nova" panose="020B0504020202020204" pitchFamily="34" charset="0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7631" y="5640759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Systems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488" y="284327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Exams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967825"/>
            <a:ext cx="3585186" cy="6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5"/>
              </a:lnSpc>
              <a:spcBef>
                <a:spcPct val="0"/>
              </a:spcBef>
            </a:pPr>
            <a:r>
              <a:rPr lang="en-US" sz="4084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Convocation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96183" y="-59254"/>
            <a:ext cx="8091817" cy="10405508"/>
          </a:xfrm>
          <a:custGeom>
            <a:avLst/>
            <a:gdLst/>
            <a:ahLst/>
            <a:cxnLst/>
            <a:rect l="l" t="t" r="r" b="b"/>
            <a:pathLst>
              <a:path w="8091817" h="10405508">
                <a:moveTo>
                  <a:pt x="0" y="0"/>
                </a:moveTo>
                <a:lnTo>
                  <a:pt x="8091817" y="0"/>
                </a:lnTo>
                <a:lnTo>
                  <a:pt x="8091817" y="10405508"/>
                </a:lnTo>
                <a:lnTo>
                  <a:pt x="0" y="10405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865" r="-27023"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2151493"/>
            <a:ext cx="4774834" cy="60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0"/>
              </a:lnSpc>
              <a:spcBef>
                <a:spcPct val="0"/>
              </a:spcBef>
            </a:pPr>
            <a:r>
              <a:rPr lang="en-US" sz="4105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Conclusion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01" b="-8550"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2683">
                <a:alpha val="60784"/>
              </a:srgbClr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408296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215193" y="6897349"/>
            <a:ext cx="2044107" cy="2360951"/>
          </a:xfrm>
          <a:custGeom>
            <a:avLst/>
            <a:gdLst/>
            <a:ahLst/>
            <a:cxnLst/>
            <a:rect l="l" t="t" r="r" b="b"/>
            <a:pathLst>
              <a:path w="2044107" h="2360951">
                <a:moveTo>
                  <a:pt x="0" y="0"/>
                </a:moveTo>
                <a:lnTo>
                  <a:pt x="2044107" y="0"/>
                </a:lnTo>
                <a:lnTo>
                  <a:pt x="2044107" y="2360951"/>
                </a:lnTo>
                <a:lnTo>
                  <a:pt x="0" y="2360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898837" y="2608734"/>
            <a:ext cx="2905869" cy="68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8"/>
              </a:lnSpc>
            </a:pPr>
            <a:r>
              <a:rPr lang="en-US" sz="4191" dirty="0">
                <a:solidFill>
                  <a:srgbClr val="FFFFFF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Thank you!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98837" y="4646916"/>
            <a:ext cx="5055766" cy="114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32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Marisa </a:t>
            </a:r>
            <a:r>
              <a:rPr lang="en-US" sz="3291" dirty="0" err="1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Modeski</a:t>
            </a:r>
            <a:r>
              <a:rPr lang="en-US" sz="3291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, Registrar</a:t>
            </a:r>
          </a:p>
          <a:p>
            <a:pPr algn="l">
              <a:lnSpc>
                <a:spcPts val="4608"/>
              </a:lnSpc>
            </a:pPr>
            <a:r>
              <a:rPr lang="en-US" sz="3291" dirty="0" err="1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marisa.modeski@uwo.ca</a:t>
            </a:r>
            <a:endParaRPr lang="en-US" sz="3291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23925"/>
            <a:ext cx="12782768" cy="86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99"/>
              </a:lnSpc>
            </a:pPr>
            <a:r>
              <a:rPr lang="en-US" sz="5999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Office of the Registrar Overview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53051"/>
            <a:ext cx="3874694" cy="25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 spc="47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AUGUST 2024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5685" y="3467100"/>
            <a:ext cx="4012738" cy="2714430"/>
            <a:chOff x="0" y="-39249"/>
            <a:chExt cx="5350317" cy="3619240"/>
          </a:xfrm>
        </p:grpSpPr>
        <p:sp>
          <p:nvSpPr>
            <p:cNvPr id="5" name="TextBox 5"/>
            <p:cNvSpPr txBox="1"/>
            <p:nvPr/>
          </p:nvSpPr>
          <p:spPr>
            <a:xfrm>
              <a:off x="0" y="1288647"/>
              <a:ext cx="5350317" cy="684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78"/>
                </a:lnSpc>
                <a:spcBef>
                  <a:spcPct val="0"/>
                </a:spcBef>
              </a:pPr>
              <a:r>
                <a:rPr lang="en-US" sz="3450" dirty="0">
                  <a:solidFill>
                    <a:srgbClr val="000000"/>
                  </a:solidFill>
                  <a:latin typeface="Arial Nova" panose="020B0504020202020204" pitchFamily="34" charset="0"/>
                  <a:ea typeface="BentonSans 1"/>
                  <a:cs typeface="BentonSans 1"/>
                  <a:sym typeface="BentonSans 1"/>
                </a:rPr>
                <a:t>Introduction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-39249"/>
              <a:ext cx="854394" cy="854394"/>
              <a:chOff x="0" y="-291708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291708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30583" y="86987"/>
              <a:ext cx="593231" cy="572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65"/>
                </a:lnSpc>
                <a:spcBef>
                  <a:spcPct val="0"/>
                </a:spcBef>
              </a:pPr>
              <a:r>
                <a:rPr lang="en-US" sz="2875" dirty="0">
                  <a:solidFill>
                    <a:srgbClr val="FFFFFF"/>
                  </a:solidFill>
                  <a:latin typeface="Arial Nova" panose="020F0502020204030204" pitchFamily="34" charset="0"/>
                  <a:ea typeface="Agrandir Medium"/>
                  <a:cs typeface="Agrandir Medium"/>
                  <a:sym typeface="Agrandir Medium"/>
                </a:rPr>
                <a:t>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43290"/>
              <a:ext cx="5350317" cy="436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17"/>
                </a:lnSpc>
                <a:spcBef>
                  <a:spcPct val="0"/>
                </a:spcBef>
              </a:pPr>
              <a:r>
                <a:rPr lang="en-US" sz="2012" dirty="0">
                  <a:solidFill>
                    <a:srgbClr val="000000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What does a Registrar do?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26644" y="3467100"/>
            <a:ext cx="4012738" cy="3057973"/>
            <a:chOff x="0" y="-39249"/>
            <a:chExt cx="5350317" cy="407729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-39249"/>
              <a:ext cx="854394" cy="854394"/>
              <a:chOff x="0" y="-291707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291707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30583" y="86987"/>
              <a:ext cx="593231" cy="572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65"/>
                </a:lnSpc>
                <a:spcBef>
                  <a:spcPct val="0"/>
                </a:spcBef>
              </a:pPr>
              <a:r>
                <a:rPr lang="en-US" sz="2875" dirty="0">
                  <a:solidFill>
                    <a:srgbClr val="FFFFFF"/>
                  </a:solidFill>
                  <a:latin typeface="Arial Nova" panose="020B0504020202020204" pitchFamily="34" charset="0"/>
                  <a:ea typeface="Agrandir Medium"/>
                  <a:cs typeface="Agrandir Medium"/>
                  <a:sym typeface="Agrandir Medium"/>
                </a:rPr>
                <a:t>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88647"/>
              <a:ext cx="5350317" cy="1419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78"/>
                </a:lnSpc>
                <a:spcBef>
                  <a:spcPct val="0"/>
                </a:spcBef>
              </a:pPr>
              <a:r>
                <a:rPr lang="en-US" sz="3450" dirty="0">
                  <a:solidFill>
                    <a:srgbClr val="000000"/>
                  </a:solidFill>
                  <a:latin typeface="Arial Nova" panose="020B0504020202020204" pitchFamily="34" charset="0"/>
                  <a:ea typeface="BentonSans 1"/>
                  <a:cs typeface="BentonSans 1"/>
                  <a:sym typeface="BentonSans 1"/>
                </a:rPr>
                <a:t>Before a student comes to Western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109210"/>
              <a:ext cx="5350317" cy="928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17"/>
                </a:lnSpc>
                <a:spcBef>
                  <a:spcPct val="0"/>
                </a:spcBef>
              </a:pPr>
              <a:r>
                <a:rPr lang="en-US" sz="2012" dirty="0">
                  <a:solidFill>
                    <a:srgbClr val="000000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Recruitment and Admissions processes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27604" y="3467100"/>
            <a:ext cx="4012738" cy="2714430"/>
            <a:chOff x="0" y="-39249"/>
            <a:chExt cx="5350317" cy="361924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-39249"/>
              <a:ext cx="854394" cy="854394"/>
              <a:chOff x="0" y="-291708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-291708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30583" y="86987"/>
              <a:ext cx="593231" cy="572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65"/>
                </a:lnSpc>
                <a:spcBef>
                  <a:spcPct val="0"/>
                </a:spcBef>
              </a:pPr>
              <a:r>
                <a:rPr lang="en-US" sz="2875" dirty="0">
                  <a:solidFill>
                    <a:srgbClr val="FFFFFF"/>
                  </a:solidFill>
                  <a:latin typeface="Arial Nova" panose="020B0504020202020204" pitchFamily="34" charset="0"/>
                  <a:ea typeface="Agrandir Medium"/>
                  <a:cs typeface="Agrandir Medium"/>
                  <a:sym typeface="Agrandir Medium"/>
                </a:rPr>
                <a:t>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288647"/>
              <a:ext cx="5350317" cy="1419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78"/>
                </a:lnSpc>
                <a:spcBef>
                  <a:spcPct val="0"/>
                </a:spcBef>
              </a:pPr>
              <a:r>
                <a:rPr lang="en-US" sz="3450" dirty="0">
                  <a:solidFill>
                    <a:srgbClr val="000000"/>
                  </a:solidFill>
                  <a:latin typeface="Arial Nova" panose="020B0504020202020204" pitchFamily="34" charset="0"/>
                  <a:ea typeface="BentonSans 1"/>
                  <a:cs typeface="BentonSans 1"/>
                  <a:sym typeface="BentonSans 1"/>
                </a:rPr>
                <a:t>When you’re a Western student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143290"/>
              <a:ext cx="5350317" cy="436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17"/>
                </a:lnSpc>
                <a:spcBef>
                  <a:spcPct val="0"/>
                </a:spcBef>
              </a:pPr>
              <a:r>
                <a:rPr lang="en-US" sz="2012" dirty="0">
                  <a:solidFill>
                    <a:srgbClr val="000000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overview of the year cycle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617881" y="3540346"/>
            <a:ext cx="444923" cy="42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5"/>
              </a:lnSpc>
              <a:spcBef>
                <a:spcPct val="0"/>
              </a:spcBef>
            </a:pPr>
            <a:r>
              <a:rPr lang="en-US" sz="2875" dirty="0">
                <a:solidFill>
                  <a:srgbClr val="FFFFFF"/>
                </a:solidFill>
                <a:latin typeface="Arial Nova" panose="020B0504020202020204" pitchFamily="34" charset="0"/>
                <a:ea typeface="Agrandir Medium"/>
                <a:cs typeface="Agrandir Medium"/>
                <a:sym typeface="Agrandir Medium"/>
              </a:rPr>
              <a:t>4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52500"/>
            <a:ext cx="758680" cy="758680"/>
            <a:chOff x="0" y="-101600"/>
            <a:chExt cx="1011573" cy="101157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101600"/>
              <a:ext cx="1011573" cy="1011573"/>
              <a:chOff x="0" y="-637779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637779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54604" y="90185"/>
              <a:ext cx="702364" cy="670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21"/>
                </a:lnSpc>
                <a:spcBef>
                  <a:spcPct val="0"/>
                </a:spcBef>
              </a:pPr>
              <a:r>
                <a:rPr lang="en-US" sz="3404" dirty="0">
                  <a:solidFill>
                    <a:srgbClr val="FFFFFF"/>
                  </a:solidFill>
                  <a:latin typeface="Arial Nova" panose="020B0504020202020204" pitchFamily="34" charset="0"/>
                  <a:ea typeface="Agrandir Medium"/>
                  <a:cs typeface="Agrandir Medium"/>
                  <a:sym typeface="Agrandir Medium"/>
                </a:rPr>
                <a:t>1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145399"/>
            <a:ext cx="4750944" cy="6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5"/>
              </a:lnSpc>
              <a:spcBef>
                <a:spcPct val="0"/>
              </a:spcBef>
            </a:pPr>
            <a:r>
              <a:rPr lang="en-US" sz="4084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Introduction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005840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70" t="-8799" b="-3470"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28700" y="2836282"/>
            <a:ext cx="8115300" cy="1727133"/>
            <a:chOff x="0" y="-114300"/>
            <a:chExt cx="2137363" cy="454883"/>
          </a:xfrm>
        </p:grpSpPr>
        <p:sp>
          <p:nvSpPr>
            <p:cNvPr id="9" name="Freeform 9"/>
            <p:cNvSpPr/>
            <p:nvPr/>
          </p:nvSpPr>
          <p:spPr>
            <a:xfrm>
              <a:off x="0" y="-48504"/>
              <a:ext cx="2137363" cy="340583"/>
            </a:xfrm>
            <a:custGeom>
              <a:avLst/>
              <a:gdLst/>
              <a:ahLst/>
              <a:cxnLst/>
              <a:rect l="l" t="t" r="r" b="b"/>
              <a:pathLst>
                <a:path w="2137363" h="340583">
                  <a:moveTo>
                    <a:pt x="0" y="0"/>
                  </a:moveTo>
                  <a:lnTo>
                    <a:pt x="2137363" y="0"/>
                  </a:lnTo>
                  <a:lnTo>
                    <a:pt x="2137363" y="340583"/>
                  </a:lnTo>
                  <a:lnTo>
                    <a:pt x="0" y="340583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2137363" cy="454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FFFFE"/>
                  </a:solidFill>
                  <a:latin typeface="Arial Nova" panose="020B0504020202020204" pitchFamily="34" charset="0"/>
                  <a:ea typeface="BentonSans 1"/>
                  <a:cs typeface="BentonSans 1"/>
                  <a:sym typeface="BentonSans 1"/>
                </a:rPr>
                <a:t>Registrar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E"/>
                  </a:solidFill>
                  <a:latin typeface="Arial Nova" panose="020B0504020202020204" pitchFamily="34" charset="0"/>
                  <a:ea typeface="BentonSans 2"/>
                  <a:cs typeface="BentonSans 2"/>
                  <a:sym typeface="BentonSans 2"/>
                </a:rPr>
                <a:t>Marisa </a:t>
              </a:r>
              <a:r>
                <a:rPr lang="en-US" sz="2499" dirty="0" err="1">
                  <a:solidFill>
                    <a:srgbClr val="FFFFFE"/>
                  </a:solidFill>
                  <a:latin typeface="Arial Nova" panose="020B0504020202020204" pitchFamily="34" charset="0"/>
                  <a:ea typeface="BentonSans 2"/>
                  <a:cs typeface="BentonSans 2"/>
                  <a:sym typeface="BentonSans 2"/>
                </a:rPr>
                <a:t>Modeski</a:t>
              </a:r>
              <a:endParaRPr lang="en-US" sz="2499" dirty="0">
                <a:solidFill>
                  <a:srgbClr val="FFFFFE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04356" y="5038725"/>
            <a:ext cx="6125236" cy="548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Undergraduate Recruitment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Admissions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Student Central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Exams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Student Records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Student Financial Services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Registrar Information &amp; Technology Solutions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4F2683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Administration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4F2683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4F2683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3557837" y="6834835"/>
            <a:ext cx="4376873" cy="3018180"/>
            <a:chOff x="0" y="180975"/>
            <a:chExt cx="5835830" cy="402424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80975"/>
              <a:ext cx="5835830" cy="162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01"/>
                </a:lnSpc>
              </a:pPr>
              <a:r>
                <a:rPr lang="en-US" sz="9501" b="1" dirty="0">
                  <a:solidFill>
                    <a:srgbClr val="FFFFFF"/>
                  </a:solidFill>
                  <a:latin typeface="Arial Nova" panose="020B0504020202020204" pitchFamily="34" charset="0"/>
                  <a:ea typeface="Barlow Condensed Bold"/>
                  <a:cs typeface="Barlow Condensed Bold"/>
                  <a:sym typeface="Barlow Condensed Bold"/>
                </a:rPr>
                <a:t>270+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28038"/>
              <a:ext cx="5835830" cy="217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0"/>
                </a:lnSpc>
              </a:pPr>
              <a:r>
                <a:rPr lang="en-US" sz="2806" spc="95" dirty="0">
                  <a:solidFill>
                    <a:srgbClr val="FFFFFF"/>
                  </a:solidFill>
                  <a:latin typeface="Arial Nova" panose="020B0504020202020204" pitchFamily="34" charset="0"/>
                  <a:ea typeface="Lato"/>
                  <a:cs typeface="Lato"/>
                  <a:sym typeface="Lato"/>
                </a:rPr>
                <a:t>Full-time, part-time and student staff employed in the OOR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71181"/>
            <a:ext cx="18739307" cy="12492872"/>
          </a:xfrm>
          <a:custGeom>
            <a:avLst/>
            <a:gdLst/>
            <a:ahLst/>
            <a:cxnLst/>
            <a:rect l="l" t="t" r="r" b="b"/>
            <a:pathLst>
              <a:path w="18739307" h="12492872">
                <a:moveTo>
                  <a:pt x="0" y="0"/>
                </a:moveTo>
                <a:lnTo>
                  <a:pt x="18739307" y="0"/>
                </a:lnTo>
                <a:lnTo>
                  <a:pt x="18739307" y="12492871"/>
                </a:lnTo>
                <a:lnTo>
                  <a:pt x="0" y="1249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4387504" y="387004"/>
            <a:ext cx="9512991" cy="9512991"/>
          </a:xfrm>
          <a:custGeom>
            <a:avLst/>
            <a:gdLst/>
            <a:ahLst/>
            <a:cxnLst/>
            <a:rect l="l" t="t" r="r" b="b"/>
            <a:pathLst>
              <a:path w="9512991" h="9512991">
                <a:moveTo>
                  <a:pt x="9512992" y="0"/>
                </a:moveTo>
                <a:lnTo>
                  <a:pt x="0" y="0"/>
                </a:lnTo>
                <a:lnTo>
                  <a:pt x="0" y="9512992"/>
                </a:lnTo>
                <a:lnTo>
                  <a:pt x="9512992" y="9512992"/>
                </a:lnTo>
                <a:lnTo>
                  <a:pt x="95129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516023" y="2520315"/>
            <a:ext cx="5246391" cy="52463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5495" t="-67080" r="-120685" b="-50374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31351" y="112125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Recruitment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6023" y="164929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Admissions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50533" y="4037256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Enrolment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8935" y="6682465"/>
            <a:ext cx="9670365" cy="88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Course</a:t>
            </a:r>
          </a:p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Enrolment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3007" y="8499312"/>
            <a:ext cx="9670365" cy="88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Student</a:t>
            </a:r>
          </a:p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Records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11670" y="7823037"/>
            <a:ext cx="2338862" cy="153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1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Financial Aid, Scholarships and Awards</a:t>
            </a:r>
          </a:p>
          <a:p>
            <a:pPr algn="ctr">
              <a:lnSpc>
                <a:spcPts val="3277"/>
              </a:lnSpc>
            </a:pPr>
            <a:endParaRPr lang="en-US" sz="2141" dirty="0">
              <a:solidFill>
                <a:srgbClr val="FDFDFD"/>
              </a:solidFill>
              <a:latin typeface="Arial Nova" panose="020B0504020202020204" pitchFamily="34" charset="0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7631" y="5640759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Systems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488" y="284327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Exams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45399"/>
            <a:ext cx="3585186" cy="126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5"/>
              </a:lnSpc>
              <a:spcBef>
                <a:spcPct val="0"/>
              </a:spcBef>
            </a:pPr>
            <a:r>
              <a:rPr lang="en-US" sz="4084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What those teams do: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52500"/>
            <a:ext cx="758315" cy="757303"/>
            <a:chOff x="0" y="-101600"/>
            <a:chExt cx="1011087" cy="100973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101600"/>
              <a:ext cx="1011087" cy="1009737"/>
              <a:chOff x="0" y="-638938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638938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54529" y="90087"/>
              <a:ext cx="702027" cy="669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9"/>
                </a:lnSpc>
                <a:spcBef>
                  <a:spcPct val="0"/>
                </a:spcBef>
              </a:pPr>
              <a:r>
                <a:rPr lang="en-US" sz="3402" dirty="0">
                  <a:solidFill>
                    <a:srgbClr val="FFFFFF"/>
                  </a:solidFill>
                  <a:latin typeface="Arial Nova" panose="020B0504020202020204" pitchFamily="34" charset="0"/>
                  <a:ea typeface="Agrandir Medium"/>
                  <a:cs typeface="Agrandir Medium"/>
                  <a:sym typeface="Agrandir Medium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6759491" y="0"/>
            <a:ext cx="11749596" cy="10287000"/>
          </a:xfrm>
          <a:custGeom>
            <a:avLst/>
            <a:gdLst/>
            <a:ahLst/>
            <a:cxnLst/>
            <a:rect l="l" t="t" r="r" b="b"/>
            <a:pathLst>
              <a:path w="11749596" h="10287000">
                <a:moveTo>
                  <a:pt x="0" y="0"/>
                </a:moveTo>
                <a:lnTo>
                  <a:pt x="11749596" y="0"/>
                </a:lnTo>
                <a:lnTo>
                  <a:pt x="117495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327"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144817"/>
            <a:ext cx="4748663" cy="126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2"/>
              </a:lnSpc>
              <a:spcBef>
                <a:spcPct val="0"/>
              </a:spcBef>
            </a:pPr>
            <a:r>
              <a:rPr lang="en-US" sz="4082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Before a student  comes to Western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674961"/>
            <a:ext cx="4748663" cy="82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34"/>
              </a:lnSpc>
              <a:spcBef>
                <a:spcPct val="0"/>
              </a:spcBef>
            </a:pP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Recruitment and Admissions processes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1734" y="1514318"/>
            <a:ext cx="3496565" cy="534524"/>
            <a:chOff x="0" y="0"/>
            <a:chExt cx="4662086" cy="7126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662086" cy="712699"/>
              <a:chOff x="0" y="0"/>
              <a:chExt cx="1554102" cy="2375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54102" cy="237577"/>
              </a:xfrm>
              <a:custGeom>
                <a:avLst/>
                <a:gdLst/>
                <a:ahLst/>
                <a:cxnLst/>
                <a:rect l="l" t="t" r="r" b="b"/>
                <a:pathLst>
                  <a:path w="1554102" h="237577">
                    <a:moveTo>
                      <a:pt x="0" y="0"/>
                    </a:moveTo>
                    <a:lnTo>
                      <a:pt x="1554102" y="0"/>
                    </a:lnTo>
                    <a:lnTo>
                      <a:pt x="1554102" y="237577"/>
                    </a:lnTo>
                    <a:lnTo>
                      <a:pt x="0" y="237577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554102" cy="266152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179163" y="33356"/>
              <a:ext cx="2303760" cy="588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"/>
                  <a:cs typeface="Canva Sans"/>
                  <a:sym typeface="Canva Sans"/>
                </a:rPr>
                <a:t>DISCOVER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49667" y="1514318"/>
            <a:ext cx="4830653" cy="534524"/>
            <a:chOff x="0" y="0"/>
            <a:chExt cx="6440870" cy="71269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440870" cy="712699"/>
              <a:chOff x="0" y="0"/>
              <a:chExt cx="2147058" cy="2375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7058" cy="237577"/>
              </a:xfrm>
              <a:custGeom>
                <a:avLst/>
                <a:gdLst/>
                <a:ahLst/>
                <a:cxnLst/>
                <a:rect l="l" t="t" r="r" b="b"/>
                <a:pathLst>
                  <a:path w="2147058" h="237577">
                    <a:moveTo>
                      <a:pt x="0" y="0"/>
                    </a:moveTo>
                    <a:lnTo>
                      <a:pt x="2147058" y="0"/>
                    </a:lnTo>
                    <a:lnTo>
                      <a:pt x="2147058" y="237577"/>
                    </a:lnTo>
                    <a:lnTo>
                      <a:pt x="0" y="237577"/>
                    </a:lnTo>
                    <a:close/>
                  </a:path>
                </a:pathLst>
              </a:custGeom>
              <a:solidFill>
                <a:srgbClr val="5271FF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2147058" cy="266152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506407" y="33356"/>
              <a:ext cx="1428055" cy="588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"/>
                  <a:cs typeface="Canva Sans"/>
                  <a:sym typeface="Canva Sans"/>
                </a:rPr>
                <a:t>APPLY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1514318"/>
            <a:ext cx="2687232" cy="534524"/>
            <a:chOff x="0" y="0"/>
            <a:chExt cx="3582976" cy="71269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582976" cy="712699"/>
              <a:chOff x="0" y="0"/>
              <a:chExt cx="1194382" cy="23757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94382" cy="237577"/>
              </a:xfrm>
              <a:custGeom>
                <a:avLst/>
                <a:gdLst/>
                <a:ahLst/>
                <a:cxnLst/>
                <a:rect l="l" t="t" r="r" b="b"/>
                <a:pathLst>
                  <a:path w="1194382" h="237577">
                    <a:moveTo>
                      <a:pt x="0" y="0"/>
                    </a:moveTo>
                    <a:lnTo>
                      <a:pt x="1194382" y="0"/>
                    </a:lnTo>
                    <a:lnTo>
                      <a:pt x="1194382" y="237577"/>
                    </a:lnTo>
                    <a:lnTo>
                      <a:pt x="0" y="237577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1194382" cy="266152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06258" y="33356"/>
              <a:ext cx="1770459" cy="588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"/>
                  <a:cs typeface="Canva Sans"/>
                  <a:sym typeface="Canva Sans"/>
                </a:rPr>
                <a:t>ACCEPT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80071" y="1514318"/>
            <a:ext cx="5552985" cy="534524"/>
            <a:chOff x="0" y="0"/>
            <a:chExt cx="7403980" cy="71269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03980" cy="712699"/>
              <a:chOff x="0" y="0"/>
              <a:chExt cx="2468110" cy="23757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468110" cy="237577"/>
              </a:xfrm>
              <a:custGeom>
                <a:avLst/>
                <a:gdLst/>
                <a:ahLst/>
                <a:cxnLst/>
                <a:rect l="l" t="t" r="r" b="b"/>
                <a:pathLst>
                  <a:path w="2468110" h="237577">
                    <a:moveTo>
                      <a:pt x="0" y="0"/>
                    </a:moveTo>
                    <a:lnTo>
                      <a:pt x="2468110" y="0"/>
                    </a:lnTo>
                    <a:lnTo>
                      <a:pt x="2468110" y="237577"/>
                    </a:lnTo>
                    <a:lnTo>
                      <a:pt x="0" y="237577"/>
                    </a:lnTo>
                    <a:close/>
                  </a:path>
                </a:pathLst>
              </a:custGeom>
              <a:solidFill>
                <a:srgbClr val="0CC0DF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468110" cy="266152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22540" y="33356"/>
              <a:ext cx="2158901" cy="588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"/>
                  <a:cs typeface="Canva Sans"/>
                  <a:sym typeface="Canva Sans"/>
                </a:rPr>
                <a:t>REGISTER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61734" y="1028700"/>
            <a:ext cx="1291305" cy="339324"/>
            <a:chOff x="0" y="0"/>
            <a:chExt cx="1721740" cy="452432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94219" y="51051"/>
              <a:ext cx="533301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sept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987190" y="1028700"/>
            <a:ext cx="1291305" cy="339324"/>
            <a:chOff x="0" y="0"/>
            <a:chExt cx="1721740" cy="45243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662085" y="51051"/>
              <a:ext cx="397571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oct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412646" y="1028700"/>
            <a:ext cx="1291305" cy="339324"/>
            <a:chOff x="0" y="0"/>
            <a:chExt cx="1721740" cy="452432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632716" y="51051"/>
              <a:ext cx="456307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nov</a:t>
              </a:r>
              <a:endParaRPr lang="en-US" sz="1300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838102" y="1028700"/>
            <a:ext cx="1291305" cy="339324"/>
            <a:chOff x="0" y="0"/>
            <a:chExt cx="1721740" cy="452432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638868" y="51051"/>
              <a:ext cx="444004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dec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263558" y="1028700"/>
            <a:ext cx="1291305" cy="339324"/>
            <a:chOff x="0" y="0"/>
            <a:chExt cx="1721740" cy="452432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675827" y="51051"/>
              <a:ext cx="370087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jan</a:t>
              </a:r>
              <a:endParaRPr lang="en-US" sz="1300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689015" y="1028700"/>
            <a:ext cx="1291305" cy="339324"/>
            <a:chOff x="0" y="0"/>
            <a:chExt cx="1721740" cy="452432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659655" y="51051"/>
              <a:ext cx="402431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feb</a:t>
              </a:r>
              <a:endParaRPr lang="en-US" sz="1300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114471" y="1028700"/>
            <a:ext cx="1291305" cy="339324"/>
            <a:chOff x="0" y="0"/>
            <a:chExt cx="1721740" cy="452432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622001" y="51051"/>
              <a:ext cx="477739" cy="331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mar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539927" y="1028700"/>
            <a:ext cx="1291305" cy="339324"/>
            <a:chOff x="0" y="0"/>
            <a:chExt cx="1721740" cy="452432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657620" y="51051"/>
              <a:ext cx="406499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apr</a:t>
              </a:r>
              <a:endParaRPr lang="en-US" sz="1300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965383" y="1028700"/>
            <a:ext cx="1291305" cy="339324"/>
            <a:chOff x="0" y="0"/>
            <a:chExt cx="1721740" cy="452432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602653" y="51051"/>
              <a:ext cx="516435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may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3390839" y="1028700"/>
            <a:ext cx="1291305" cy="339324"/>
            <a:chOff x="0" y="0"/>
            <a:chExt cx="1721740" cy="452432"/>
          </a:xfrm>
        </p:grpSpPr>
        <p:grpSp>
          <p:nvGrpSpPr>
            <p:cNvPr id="68" name="Group 68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71" name="TextBox 71"/>
            <p:cNvSpPr txBox="1"/>
            <p:nvPr/>
          </p:nvSpPr>
          <p:spPr>
            <a:xfrm>
              <a:off x="668981" y="51051"/>
              <a:ext cx="383779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jun</a:t>
              </a:r>
              <a:endParaRPr lang="en-US" sz="1300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4816295" y="1028700"/>
            <a:ext cx="1291305" cy="339324"/>
            <a:chOff x="0" y="0"/>
            <a:chExt cx="1721740" cy="452432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708916" y="51051"/>
              <a:ext cx="303907" cy="332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468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jul</a:t>
              </a:r>
              <a:endParaRPr lang="en-US" sz="1468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6241752" y="1028700"/>
            <a:ext cx="1291305" cy="339324"/>
            <a:chOff x="0" y="0"/>
            <a:chExt cx="1721740" cy="452432"/>
          </a:xfrm>
        </p:grpSpPr>
        <p:grpSp>
          <p:nvGrpSpPr>
            <p:cNvPr id="78" name="Group 78"/>
            <p:cNvGrpSpPr/>
            <p:nvPr/>
          </p:nvGrpSpPr>
          <p:grpSpPr>
            <a:xfrm>
              <a:off x="0" y="0"/>
              <a:ext cx="1721740" cy="452432"/>
              <a:chOff x="0" y="0"/>
              <a:chExt cx="573940" cy="150818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573940" cy="150818"/>
              </a:xfrm>
              <a:custGeom>
                <a:avLst/>
                <a:gdLst/>
                <a:ahLst/>
                <a:cxnLst/>
                <a:rect l="l" t="t" r="r" b="b"/>
                <a:pathLst>
                  <a:path w="573940" h="150818">
                    <a:moveTo>
                      <a:pt x="0" y="0"/>
                    </a:moveTo>
                    <a:lnTo>
                      <a:pt x="573940" y="0"/>
                    </a:lnTo>
                    <a:lnTo>
                      <a:pt x="573940" y="150818"/>
                    </a:lnTo>
                    <a:lnTo>
                      <a:pt x="0" y="150818"/>
                    </a:ln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573940" cy="179393"/>
              </a:xfrm>
              <a:prstGeom prst="rect">
                <a:avLst/>
              </a:prstGeom>
            </p:spPr>
            <p:txBody>
              <a:bodyPr lIns="30102" tIns="30102" rIns="30102" bIns="30102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643235" y="51051"/>
              <a:ext cx="435273" cy="326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300" dirty="0" err="1">
                  <a:solidFill>
                    <a:srgbClr val="FFFFFF"/>
                  </a:solidFill>
                  <a:latin typeface="Arial Nova" panose="020B0504020202020204" pitchFamily="34" charset="0"/>
                  <a:ea typeface="Canva Sans Bold"/>
                  <a:cs typeface="Canva Sans Bold"/>
                  <a:sym typeface="Canva Sans Bold"/>
                </a:rPr>
                <a:t>aug</a:t>
              </a:r>
              <a:endParaRPr lang="en-US" sz="1300" dirty="0">
                <a:solidFill>
                  <a:srgbClr val="FFFFFF"/>
                </a:solidFill>
                <a:latin typeface="Arial Nova" panose="020B0504020202020204" pitchFamily="34" charset="0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561734" y="2201242"/>
            <a:ext cx="3496565" cy="4840936"/>
            <a:chOff x="0" y="0"/>
            <a:chExt cx="1554102" cy="2151629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554102" cy="2151629"/>
            </a:xfrm>
            <a:custGeom>
              <a:avLst/>
              <a:gdLst/>
              <a:ahLst/>
              <a:cxnLst/>
              <a:rect l="l" t="t" r="r" b="b"/>
              <a:pathLst>
                <a:path w="1554102" h="2151629">
                  <a:moveTo>
                    <a:pt x="0" y="0"/>
                  </a:moveTo>
                  <a:lnTo>
                    <a:pt x="1554102" y="0"/>
                  </a:lnTo>
                  <a:lnTo>
                    <a:pt x="1554102" y="2151629"/>
                  </a:lnTo>
                  <a:lnTo>
                    <a:pt x="0" y="215162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-28575"/>
              <a:ext cx="1554102" cy="2180204"/>
            </a:xfrm>
            <a:prstGeom prst="rect">
              <a:avLst/>
            </a:prstGeom>
          </p:spPr>
          <p:txBody>
            <a:bodyPr lIns="30102" tIns="30102" rIns="30102" bIns="30102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4149667" y="2201242"/>
            <a:ext cx="4830653" cy="4840936"/>
            <a:chOff x="0" y="0"/>
            <a:chExt cx="2147058" cy="2151629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2147058" cy="2151629"/>
            </a:xfrm>
            <a:custGeom>
              <a:avLst/>
              <a:gdLst/>
              <a:ahLst/>
              <a:cxnLst/>
              <a:rect l="l" t="t" r="r" b="b"/>
              <a:pathLst>
                <a:path w="2147058" h="2151629">
                  <a:moveTo>
                    <a:pt x="0" y="0"/>
                  </a:moveTo>
                  <a:lnTo>
                    <a:pt x="2147058" y="0"/>
                  </a:lnTo>
                  <a:lnTo>
                    <a:pt x="2147058" y="2151629"/>
                  </a:lnTo>
                  <a:lnTo>
                    <a:pt x="0" y="2151629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28575"/>
              <a:ext cx="2147058" cy="2180204"/>
            </a:xfrm>
            <a:prstGeom prst="rect">
              <a:avLst/>
            </a:prstGeom>
          </p:spPr>
          <p:txBody>
            <a:bodyPr lIns="30102" tIns="30102" rIns="30102" bIns="30102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9144000" y="2201242"/>
            <a:ext cx="4112688" cy="4840936"/>
            <a:chOff x="0" y="0"/>
            <a:chExt cx="1827948" cy="2151629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827948" cy="2151629"/>
            </a:xfrm>
            <a:custGeom>
              <a:avLst/>
              <a:gdLst/>
              <a:ahLst/>
              <a:cxnLst/>
              <a:rect l="l" t="t" r="r" b="b"/>
              <a:pathLst>
                <a:path w="1827948" h="2151629">
                  <a:moveTo>
                    <a:pt x="0" y="0"/>
                  </a:moveTo>
                  <a:lnTo>
                    <a:pt x="1827948" y="0"/>
                  </a:lnTo>
                  <a:lnTo>
                    <a:pt x="1827948" y="2151629"/>
                  </a:lnTo>
                  <a:lnTo>
                    <a:pt x="0" y="2151629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-28575"/>
              <a:ext cx="1827948" cy="2180204"/>
            </a:xfrm>
            <a:prstGeom prst="rect">
              <a:avLst/>
            </a:prstGeom>
          </p:spPr>
          <p:txBody>
            <a:bodyPr lIns="30102" tIns="30102" rIns="30102" bIns="30102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3420216" y="2201242"/>
            <a:ext cx="4112841" cy="4840936"/>
            <a:chOff x="0" y="0"/>
            <a:chExt cx="1828016" cy="2151629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1828016" cy="2151629"/>
            </a:xfrm>
            <a:custGeom>
              <a:avLst/>
              <a:gdLst/>
              <a:ahLst/>
              <a:cxnLst/>
              <a:rect l="l" t="t" r="r" b="b"/>
              <a:pathLst>
                <a:path w="1828016" h="2151629">
                  <a:moveTo>
                    <a:pt x="0" y="0"/>
                  </a:moveTo>
                  <a:lnTo>
                    <a:pt x="1828016" y="0"/>
                  </a:lnTo>
                  <a:lnTo>
                    <a:pt x="1828016" y="2151629"/>
                  </a:lnTo>
                  <a:lnTo>
                    <a:pt x="0" y="215162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0" y="-28575"/>
              <a:ext cx="1828016" cy="2180204"/>
            </a:xfrm>
            <a:prstGeom prst="rect">
              <a:avLst/>
            </a:prstGeom>
          </p:spPr>
          <p:txBody>
            <a:bodyPr lIns="30102" tIns="30102" rIns="30102" bIns="30102" rtlCol="0" anchor="ctr"/>
            <a:lstStyle/>
            <a:p>
              <a:pPr algn="ctr">
                <a:lnSpc>
                  <a:spcPts val="1960"/>
                </a:lnSpc>
              </a:pPr>
              <a:endParaRPr dirty="0">
                <a:latin typeface="Arial Nova" panose="020B0504020202020204" pitchFamily="34" charset="0"/>
              </a:endParaRPr>
            </a:p>
          </p:txBody>
        </p:sp>
      </p:grpSp>
      <p:sp>
        <p:nvSpPr>
          <p:cNvPr id="94" name="TextBox 94"/>
          <p:cNvSpPr txBox="1"/>
          <p:nvPr/>
        </p:nvSpPr>
        <p:spPr>
          <a:xfrm>
            <a:off x="899677" y="2565896"/>
            <a:ext cx="2812915" cy="4499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Learning and ranking schools, based on their top decision factors.</a:t>
            </a:r>
          </a:p>
          <a:p>
            <a:pPr algn="l">
              <a:lnSpc>
                <a:spcPts val="2379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how do I get the career I want?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what is Western like?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how do I know if the school is the right fit?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is this program better at Western than another school?</a:t>
            </a:r>
          </a:p>
          <a:p>
            <a:pPr algn="l">
              <a:lnSpc>
                <a:spcPts val="1582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algn="l">
              <a:lnSpc>
                <a:spcPts val="1582"/>
              </a:lnSpc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Notes:</a:t>
            </a:r>
          </a:p>
          <a:p>
            <a:pPr marL="244066" lvl="1" indent="-122033" algn="l">
              <a:lnSpc>
                <a:spcPts val="1582"/>
              </a:lnSpc>
              <a:buFont typeface="Arial"/>
              <a:buChar char="•"/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international recruitment starts in the summer months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3777188" y="2565896"/>
            <a:ext cx="3398897" cy="390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Seeking clarity on what needs to be done, and in what order. Getting excited. </a:t>
            </a:r>
          </a:p>
          <a:p>
            <a:pPr algn="l">
              <a:lnSpc>
                <a:spcPts val="2379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meeting admission requirements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summer academic orientation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course registration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tuition and financial aid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residence and moving to London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Orientation</a:t>
            </a:r>
          </a:p>
          <a:p>
            <a:pPr algn="l">
              <a:lnSpc>
                <a:spcPts val="1582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4567413" y="2565896"/>
            <a:ext cx="3801960" cy="326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Understanding the admissions process.</a:t>
            </a:r>
          </a:p>
          <a:p>
            <a:pPr algn="l">
              <a:lnSpc>
                <a:spcPts val="2379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what do I need to apply?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can I get in? costs and grades.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how long do I have to wait to get an offer?</a:t>
            </a:r>
          </a:p>
          <a:p>
            <a:pPr algn="l">
              <a:lnSpc>
                <a:spcPts val="1582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algn="l">
              <a:lnSpc>
                <a:spcPts val="1582"/>
              </a:lnSpc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Notes:</a:t>
            </a:r>
          </a:p>
          <a:p>
            <a:pPr marL="244066" lvl="1" indent="-122033" algn="l">
              <a:lnSpc>
                <a:spcPts val="1582"/>
              </a:lnSpc>
              <a:buFont typeface="Arial"/>
              <a:buChar char="•"/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Ontario Highschool student deadline for applications is mid-January</a:t>
            </a:r>
          </a:p>
          <a:p>
            <a:pPr marL="244066" lvl="1" indent="-122033" algn="l">
              <a:lnSpc>
                <a:spcPts val="1582"/>
              </a:lnSpc>
              <a:buFont typeface="Arial"/>
              <a:buChar char="•"/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All other applicant deadline is March 1, however, all programs remain open until they are closed/filled on OUAC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9485144" y="2565896"/>
            <a:ext cx="3398897" cy="4499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Comparing institutions and programs. Asking for advice and information. Making a final decision.</a:t>
            </a:r>
          </a:p>
          <a:p>
            <a:pPr algn="l">
              <a:lnSpc>
                <a:spcPts val="2379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how do I choose?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what are my next steps?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why did others pick Western?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will I belong?</a:t>
            </a:r>
          </a:p>
          <a:p>
            <a:pPr marL="367029" lvl="1" indent="-183514" algn="l">
              <a:lnSpc>
                <a:spcPts val="2379"/>
              </a:lnSpc>
              <a:buFont typeface="Arial"/>
              <a:buChar char="•"/>
            </a:pPr>
            <a:r>
              <a:rPr lang="en-US" sz="1699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what experiences will I have?</a:t>
            </a:r>
          </a:p>
          <a:p>
            <a:pPr algn="l">
              <a:lnSpc>
                <a:spcPts val="1582"/>
              </a:lnSpc>
            </a:pPr>
            <a:endParaRPr lang="en-US" sz="1699" dirty="0">
              <a:solidFill>
                <a:srgbClr val="FFFFFF"/>
              </a:solidFill>
              <a:latin typeface="Arial Nova" panose="020B0504020202020204" pitchFamily="34" charset="0"/>
              <a:ea typeface="BentonSans 2"/>
              <a:cs typeface="BentonSans 2"/>
              <a:sym typeface="BentonSans 2"/>
            </a:endParaRPr>
          </a:p>
          <a:p>
            <a:pPr algn="l">
              <a:lnSpc>
                <a:spcPts val="1582"/>
              </a:lnSpc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Notes:</a:t>
            </a:r>
          </a:p>
          <a:p>
            <a:pPr marL="244066" lvl="1" indent="-122033" algn="l">
              <a:lnSpc>
                <a:spcPts val="1582"/>
              </a:lnSpc>
              <a:buFont typeface="Arial"/>
              <a:buChar char="•"/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Ontario Highschool student deadline for acceptance is early June</a:t>
            </a:r>
          </a:p>
          <a:p>
            <a:pPr marL="244066" lvl="1" indent="-122033" algn="l">
              <a:lnSpc>
                <a:spcPts val="1582"/>
              </a:lnSpc>
              <a:buFont typeface="Arial"/>
              <a:buChar char="•"/>
            </a:pPr>
            <a:r>
              <a:rPr lang="en-US" sz="1130" dirty="0">
                <a:solidFill>
                  <a:srgbClr val="FFFFFF"/>
                </a:solidFill>
                <a:latin typeface="Arial Nova" panose="020B0504020202020204" pitchFamily="34" charset="0"/>
                <a:ea typeface="BentonSans 2"/>
                <a:cs typeface="BentonSans 2"/>
                <a:sym typeface="BentonSans 2"/>
              </a:rPr>
              <a:t>Other students will have a deadline of May 1, but some will have rolling deadlines, based on when they applied. </a:t>
            </a:r>
          </a:p>
        </p:txBody>
      </p:sp>
      <p:sp>
        <p:nvSpPr>
          <p:cNvPr id="98" name="TextBox 98">
            <a:extLst>
              <a:ext uri="{FF2B5EF4-FFF2-40B4-BE49-F238E27FC236}">
                <a16:creationId xmlns:a16="http://schemas.microsoft.com/office/drawing/2014/main" id="{C0EAB51B-942A-4448-483E-AE9BECB82017}"/>
              </a:ext>
            </a:extLst>
          </p:cNvPr>
          <p:cNvSpPr txBox="1"/>
          <p:nvPr/>
        </p:nvSpPr>
        <p:spPr>
          <a:xfrm>
            <a:off x="4838102" y="7379689"/>
            <a:ext cx="3511836" cy="208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4"/>
              </a:lnSpc>
            </a:pP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CAMPUS TOURS</a:t>
            </a: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 </a:t>
            </a:r>
            <a:b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</a:b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begin on September 16, with full campus tours (in residences) on October 4. </a:t>
            </a:r>
          </a:p>
          <a:p>
            <a:pPr marL="0" lvl="0" indent="0" algn="l">
              <a:lnSpc>
                <a:spcPts val="3334"/>
              </a:lnSpc>
              <a:spcBef>
                <a:spcPct val="0"/>
              </a:spcBef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99" name="TextBox 99">
            <a:extLst>
              <a:ext uri="{FF2B5EF4-FFF2-40B4-BE49-F238E27FC236}">
                <a16:creationId xmlns:a16="http://schemas.microsoft.com/office/drawing/2014/main" id="{667CB0FF-E07F-CB1F-A1F0-4CE28B09E5D0}"/>
              </a:ext>
            </a:extLst>
          </p:cNvPr>
          <p:cNvSpPr txBox="1"/>
          <p:nvPr/>
        </p:nvSpPr>
        <p:spPr>
          <a:xfrm>
            <a:off x="9279527" y="7379689"/>
            <a:ext cx="3810131" cy="417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4"/>
              </a:lnSpc>
            </a:pP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ONTARIO UNIVERSITIES FAIR</a:t>
            </a: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: </a:t>
            </a: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Oct 5 &amp; 6, 2024 </a:t>
            </a: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FALL PREVIEW DAY</a:t>
            </a: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: </a:t>
            </a: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Sunday, November 17, 2024</a:t>
            </a: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3334"/>
              </a:lnSpc>
              <a:spcBef>
                <a:spcPct val="0"/>
              </a:spcBef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00" name="TextBox 100">
            <a:extLst>
              <a:ext uri="{FF2B5EF4-FFF2-40B4-BE49-F238E27FC236}">
                <a16:creationId xmlns:a16="http://schemas.microsoft.com/office/drawing/2014/main" id="{128D80D8-2E74-3AF7-A99B-DABDFEC17C99}"/>
              </a:ext>
            </a:extLst>
          </p:cNvPr>
          <p:cNvSpPr txBox="1"/>
          <p:nvPr/>
        </p:nvSpPr>
        <p:spPr>
          <a:xfrm>
            <a:off x="13616566" y="7379689"/>
            <a:ext cx="3720139" cy="333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4"/>
              </a:lnSpc>
            </a:pP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SPRING OPEN HOUSE:</a:t>
            </a: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 </a:t>
            </a: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Saturday, March 22, 2025</a:t>
            </a: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l">
              <a:lnSpc>
                <a:spcPts val="3334"/>
              </a:lnSpc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marL="0" lvl="0" indent="0" algn="l">
              <a:lnSpc>
                <a:spcPts val="3334"/>
              </a:lnSpc>
              <a:spcBef>
                <a:spcPct val="0"/>
              </a:spcBef>
            </a:pPr>
            <a:endParaRPr lang="en-US" sz="2381" dirty="0">
              <a:solidFill>
                <a:srgbClr val="000000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101" name="TextBox 101">
            <a:extLst>
              <a:ext uri="{FF2B5EF4-FFF2-40B4-BE49-F238E27FC236}">
                <a16:creationId xmlns:a16="http://schemas.microsoft.com/office/drawing/2014/main" id="{3E5BDAB5-96E8-04BC-BE00-6BC71A545F20}"/>
              </a:ext>
            </a:extLst>
          </p:cNvPr>
          <p:cNvSpPr txBox="1"/>
          <p:nvPr/>
        </p:nvSpPr>
        <p:spPr>
          <a:xfrm>
            <a:off x="546463" y="7379689"/>
            <a:ext cx="360320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34"/>
              </a:lnSpc>
              <a:spcBef>
                <a:spcPct val="0"/>
              </a:spcBef>
            </a:pP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Opening September 2024: </a:t>
            </a:r>
            <a:r>
              <a:rPr lang="en-US" sz="2381" b="1" dirty="0">
                <a:solidFill>
                  <a:srgbClr val="000000"/>
                </a:solidFill>
                <a:latin typeface="Arial Nova" panose="020B0504020202020204" pitchFamily="34" charset="0"/>
                <a:ea typeface="Lato Bold"/>
                <a:cs typeface="Lato Bold"/>
                <a:sym typeface="Lato Bold"/>
              </a:rPr>
              <a:t>new Campus Tour Centre</a:t>
            </a:r>
            <a:r>
              <a:rPr lang="en-US" sz="2381" dirty="0">
                <a:solidFill>
                  <a:srgbClr val="000000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, located by Student Central (WSSB 1120)</a:t>
            </a:r>
          </a:p>
        </p:txBody>
      </p:sp>
    </p:spTree>
    <p:extLst>
      <p:ext uri="{BB962C8B-B14F-4D97-AF65-F5344CB8AC3E}">
        <p14:creationId xmlns:p14="http://schemas.microsoft.com/office/powerpoint/2010/main" val="208075202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52500"/>
            <a:ext cx="761603" cy="760585"/>
            <a:chOff x="0" y="-101600"/>
            <a:chExt cx="1015470" cy="101411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101600"/>
              <a:ext cx="1015470" cy="1014114"/>
              <a:chOff x="0" y="-636181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636181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F2683"/>
              </a:solidFill>
            </p:spPr>
            <p:txBody>
              <a:bodyPr/>
              <a:lstStyle/>
              <a:p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55200" y="90973"/>
              <a:ext cx="705070" cy="670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37"/>
                </a:lnSpc>
                <a:spcBef>
                  <a:spcPct val="0"/>
                </a:spcBef>
              </a:pPr>
              <a:r>
                <a:rPr lang="en-US" sz="3417" dirty="0">
                  <a:solidFill>
                    <a:srgbClr val="FFFFFF"/>
                  </a:solidFill>
                  <a:latin typeface="Arial Nova" panose="020B0504020202020204" pitchFamily="34" charset="0"/>
                  <a:ea typeface="Agrandir Medium"/>
                  <a:cs typeface="Agrandir Medium"/>
                  <a:sym typeface="Agrandir Medium"/>
                </a:rPr>
                <a:t>3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127145" y="0"/>
            <a:ext cx="15430500" cy="10287000"/>
          </a:xfrm>
          <a:custGeom>
            <a:avLst/>
            <a:gdLst/>
            <a:ahLst/>
            <a:cxnLst/>
            <a:rect l="l" t="t" r="r" b="b"/>
            <a:pathLst>
              <a:path w="15430500" h="10287000">
                <a:moveTo>
                  <a:pt x="0" y="0"/>
                </a:moveTo>
                <a:lnTo>
                  <a:pt x="15430500" y="0"/>
                </a:lnTo>
                <a:lnTo>
                  <a:pt x="15430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150069"/>
            <a:ext cx="4769249" cy="126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84"/>
              </a:lnSpc>
              <a:spcBef>
                <a:spcPct val="0"/>
              </a:spcBef>
            </a:pPr>
            <a:r>
              <a:rPr lang="en-US" sz="4100" dirty="0">
                <a:solidFill>
                  <a:srgbClr val="000000"/>
                </a:solidFill>
                <a:latin typeface="Arial Nova" panose="020B0504020202020204" pitchFamily="34" charset="0"/>
                <a:ea typeface="BentonSans 1"/>
                <a:cs typeface="BentonSans 1"/>
                <a:sym typeface="BentonSans 1"/>
              </a:rPr>
              <a:t>When you’re a Western student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71181"/>
            <a:ext cx="18739307" cy="12492872"/>
          </a:xfrm>
          <a:custGeom>
            <a:avLst/>
            <a:gdLst/>
            <a:ahLst/>
            <a:cxnLst/>
            <a:rect l="l" t="t" r="r" b="b"/>
            <a:pathLst>
              <a:path w="18739307" h="12492872">
                <a:moveTo>
                  <a:pt x="0" y="0"/>
                </a:moveTo>
                <a:lnTo>
                  <a:pt x="18739307" y="0"/>
                </a:lnTo>
                <a:lnTo>
                  <a:pt x="18739307" y="12492871"/>
                </a:lnTo>
                <a:lnTo>
                  <a:pt x="0" y="1249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4387504" y="387004"/>
            <a:ext cx="9512991" cy="9512991"/>
          </a:xfrm>
          <a:custGeom>
            <a:avLst/>
            <a:gdLst/>
            <a:ahLst/>
            <a:cxnLst/>
            <a:rect l="l" t="t" r="r" b="b"/>
            <a:pathLst>
              <a:path w="9512991" h="9512991">
                <a:moveTo>
                  <a:pt x="9512992" y="0"/>
                </a:moveTo>
                <a:lnTo>
                  <a:pt x="0" y="0"/>
                </a:lnTo>
                <a:lnTo>
                  <a:pt x="0" y="9512992"/>
                </a:lnTo>
                <a:lnTo>
                  <a:pt x="9512992" y="9512992"/>
                </a:lnTo>
                <a:lnTo>
                  <a:pt x="95129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 Nova" panose="020B05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516023" y="2520315"/>
            <a:ext cx="5246391" cy="52463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5495" t="-67080" r="-120685" b="-50374"/>
              </a:stretch>
            </a:blipFill>
          </p:spPr>
          <p:txBody>
            <a:bodyPr/>
            <a:lstStyle/>
            <a:p>
              <a:endParaRPr lang="en-US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31351" y="112125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Recruitment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6023" y="164929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Admissions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50533" y="4037256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Enrolment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8935" y="6682465"/>
            <a:ext cx="9670365" cy="88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Course</a:t>
            </a:r>
          </a:p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000000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Enrolment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3007" y="8499312"/>
            <a:ext cx="9670365" cy="88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Student</a:t>
            </a:r>
          </a:p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Records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11670" y="7823037"/>
            <a:ext cx="2338862" cy="153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7"/>
              </a:lnSpc>
            </a:pPr>
            <a:r>
              <a:rPr lang="en-US" sz="21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Financial Aid, Scholarships and Awards</a:t>
            </a:r>
          </a:p>
          <a:p>
            <a:pPr algn="ctr">
              <a:lnSpc>
                <a:spcPts val="3277"/>
              </a:lnSpc>
            </a:pPr>
            <a:endParaRPr lang="en-US" sz="2141" dirty="0">
              <a:solidFill>
                <a:srgbClr val="FDFDFD"/>
              </a:solidFill>
              <a:latin typeface="Arial Nova" panose="020B0504020202020204" pitchFamily="34" charset="0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7631" y="5640759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Systems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488" y="2843277"/>
            <a:ext cx="9670365" cy="41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541" dirty="0">
                <a:solidFill>
                  <a:srgbClr val="FDFDFD"/>
                </a:solidFill>
                <a:latin typeface="Arial Nova" panose="020B0504020202020204" pitchFamily="34" charset="0"/>
                <a:ea typeface="Inter"/>
                <a:cs typeface="Inter"/>
                <a:sym typeface="Inter"/>
              </a:rPr>
              <a:t>Exams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DED0EFCCB55E4F86ACD1DB8B759412" ma:contentTypeVersion="18" ma:contentTypeDescription="Create a new document." ma:contentTypeScope="" ma:versionID="6a73c31129059c04e7a589a030f94cd8">
  <xsd:schema xmlns:xsd="http://www.w3.org/2001/XMLSchema" xmlns:xs="http://www.w3.org/2001/XMLSchema" xmlns:p="http://schemas.microsoft.com/office/2006/metadata/properties" xmlns:ns2="a17acca7-7318-4771-8995-5150499e55ff" xmlns:ns3="2c90a57d-6df2-4460-981c-17f0f70f81e6" targetNamespace="http://schemas.microsoft.com/office/2006/metadata/properties" ma:root="true" ma:fieldsID="372df5a897401860a9e453740bda548e" ns2:_="" ns3:_="">
    <xsd:import namespace="a17acca7-7318-4771-8995-5150499e55ff"/>
    <xsd:import namespace="2c90a57d-6df2-4460-981c-17f0f70f81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acca7-7318-4771-8995-5150499e5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06f274-7af8-4e05-8564-eff9e2e21b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0a57d-6df2-4460-981c-17f0f70f81e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7860e57-e2da-4584-b28d-56e2f4e15a2f}" ma:internalName="TaxCatchAll" ma:showField="CatchAllData" ma:web="2c90a57d-6df2-4460-981c-17f0f70f81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49C394-9A95-413C-A993-9B18891F25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AF793A-12AC-4C5A-B6B8-A2E73480E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7acca7-7318-4771-8995-5150499e55ff"/>
    <ds:schemaRef ds:uri="2c90a57d-6df2-4460-981c-17f0f70f81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747</Words>
  <Application>Microsoft Office PowerPoint</Application>
  <PresentationFormat>Custom</PresentationFormat>
  <Paragraphs>214</Paragraphs>
  <Slides>16</Slides>
  <Notes>5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 Nova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Marisa's presentation to Faculty</dc:title>
  <dc:creator>Marisa Modeski</dc:creator>
  <cp:lastModifiedBy>Ken Meadows</cp:lastModifiedBy>
  <cp:revision>6</cp:revision>
  <dcterms:created xsi:type="dcterms:W3CDTF">2006-08-16T00:00:00Z</dcterms:created>
  <dcterms:modified xsi:type="dcterms:W3CDTF">2024-08-16T20:39:52Z</dcterms:modified>
  <dc:identifier>DAGN2I-UW_Y</dc:identifier>
</cp:coreProperties>
</file>