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1648" r:id="rId2"/>
    <p:sldId id="1618" r:id="rId3"/>
    <p:sldId id="1649" r:id="rId4"/>
    <p:sldId id="1650" r:id="rId5"/>
    <p:sldId id="1654" r:id="rId6"/>
    <p:sldId id="1614" r:id="rId7"/>
    <p:sldId id="1603" r:id="rId8"/>
    <p:sldId id="1598" r:id="rId9"/>
    <p:sldId id="1596" r:id="rId10"/>
    <p:sldId id="1621" r:id="rId11"/>
    <p:sldId id="1622" r:id="rId12"/>
    <p:sldId id="1589" r:id="rId13"/>
    <p:sldId id="1600" r:id="rId14"/>
    <p:sldId id="1608" r:id="rId15"/>
    <p:sldId id="1610" r:id="rId16"/>
    <p:sldId id="1612" r:id="rId17"/>
    <p:sldId id="1613" r:id="rId18"/>
    <p:sldId id="1611" r:id="rId19"/>
    <p:sldId id="1616" r:id="rId20"/>
    <p:sldId id="1652" r:id="rId21"/>
    <p:sldId id="1653"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75" userDrawn="1">
          <p15:clr>
            <a:srgbClr val="A4A3A4"/>
          </p15:clr>
        </p15:guide>
        <p15:guide id="2" pos="474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51855-A958-CA37-2EB6-B35239FFF6B2}" name="Douglas Keddy" initials="DK" userId="S::dkeddy@uwo.ca::cf0bb949-bae8-4347-9ae1-b26c9c77a0f0" providerId="AD"/>
  <p188:author id="{4CDA5DE1-6617-4C24-3641-883437676893}" name="Guest User" initials="GU" userId="S::urn:spo:anon#b509bf8113aaa31bf85b88112893f120a83c1b016a325173b6513d3912401b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A64F6"/>
    <a:srgbClr val="4F2683"/>
    <a:srgbClr val="201436"/>
    <a:srgbClr val="F0A757"/>
    <a:srgbClr val="FF6699"/>
    <a:srgbClr val="CC66FF"/>
    <a:srgbClr val="FFE699"/>
    <a:srgbClr val="FBE5D6"/>
    <a:srgbClr val="00FFFF"/>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41"/>
    <p:restoredTop sz="70551"/>
  </p:normalViewPr>
  <p:slideViewPr>
    <p:cSldViewPr snapToGrid="0">
      <p:cViewPr varScale="1">
        <p:scale>
          <a:sx n="123" d="100"/>
          <a:sy n="123" d="100"/>
        </p:scale>
        <p:origin x="3032" y="176"/>
      </p:cViewPr>
      <p:guideLst>
        <p:guide orient="horz" pos="3475"/>
        <p:guide pos="4747"/>
      </p:guideLst>
    </p:cSldViewPr>
  </p:slideViewPr>
  <p:notesTextViewPr>
    <p:cViewPr>
      <p:scale>
        <a:sx n="114" d="100"/>
        <a:sy n="114" d="100"/>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6D69D-080C-D344-A12C-E2A778C84A56}" type="datetimeFigureOut">
              <a:rPr lang="en-CA" smtClean="0"/>
              <a:t>2024-08-13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A6B0D-ABAF-D947-8216-DF1DDC896E38}" type="slidenum">
              <a:rPr lang="en-CA" smtClean="0"/>
              <a:t>‹#›</a:t>
            </a:fld>
            <a:endParaRPr lang="en-CA"/>
          </a:p>
        </p:txBody>
      </p:sp>
    </p:spTree>
    <p:extLst>
      <p:ext uri="{BB962C8B-B14F-4D97-AF65-F5344CB8AC3E}">
        <p14:creationId xmlns:p14="http://schemas.microsoft.com/office/powerpoint/2010/main" val="32816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Symbol" pitchFamily="2" charset="2"/>
              <a:buChar char=""/>
            </a:pPr>
            <a:r>
              <a:rPr lang="en-CA" sz="1800" dirty="0">
                <a:latin typeface="Times New Roman"/>
                <a:ea typeface="Times New Roman" panose="02020603050405020304" pitchFamily="18" charset="0"/>
                <a:cs typeface="Times New Roman"/>
              </a:rPr>
              <a:t>A warm welcome to Western!</a:t>
            </a:r>
          </a:p>
          <a:p>
            <a:pPr marL="342900" indent="-342900">
              <a:lnSpc>
                <a:spcPct val="150000"/>
              </a:lnSpc>
              <a:buFont typeface="Symbol" pitchFamily="2" charset="2"/>
              <a:buChar char=""/>
            </a:pPr>
            <a:r>
              <a:rPr lang="en-CA" sz="1800" dirty="0">
                <a:latin typeface="Times New Roman"/>
                <a:ea typeface="Times New Roman" panose="02020603050405020304" pitchFamily="18" charset="0"/>
                <a:cs typeface="Times New Roman"/>
              </a:rPr>
              <a:t>As Penny mentioned, we really look forward to working with you and to supporting your programs of research, scholarship or creative activity.</a:t>
            </a:r>
          </a:p>
          <a:p>
            <a:pPr marL="342900" indent="-342900">
              <a:lnSpc>
                <a:spcPct val="150000"/>
              </a:lnSpc>
              <a:buFont typeface="Symbol" pitchFamily="2" charset="2"/>
              <a:buChar char=""/>
            </a:pPr>
            <a:r>
              <a:rPr lang="en-CA" sz="1800" dirty="0">
                <a:latin typeface="Times New Roman"/>
                <a:ea typeface="Times New Roman" panose="02020603050405020304" pitchFamily="18" charset="0"/>
                <a:cs typeface="Times New Roman"/>
              </a:rPr>
              <a:t>Our success is a collective responsibility.</a:t>
            </a:r>
          </a:p>
          <a:p>
            <a:pPr marL="342900" indent="-342900">
              <a:lnSpc>
                <a:spcPct val="150000"/>
              </a:lnSpc>
              <a:buFont typeface="Symbol" pitchFamily="2" charset="2"/>
              <a:buChar char=""/>
            </a:pPr>
            <a:r>
              <a:rPr lang="en-CA" sz="1800" dirty="0">
                <a:latin typeface="Times New Roman"/>
                <a:ea typeface="Times New Roman" panose="02020603050405020304" pitchFamily="18" charset="0"/>
                <a:cs typeface="Times New Roman"/>
              </a:rPr>
              <a:t>We’re here to help ensure your work has impact – in whatever shape or form that takes for you.</a:t>
            </a:r>
          </a:p>
          <a:p>
            <a:pPr marL="342900" indent="-342900">
              <a:lnSpc>
                <a:spcPct val="150000"/>
              </a:lnSpc>
              <a:buFont typeface="Symbol" pitchFamily="2" charset="2"/>
              <a:buChar char=""/>
            </a:pPr>
            <a:r>
              <a:rPr lang="en-CA" sz="1800" dirty="0">
                <a:latin typeface="Times New Roman"/>
                <a:ea typeface="Times New Roman" panose="02020603050405020304" pitchFamily="18" charset="0"/>
                <a:cs typeface="Times New Roman"/>
              </a:rPr>
              <a:t>I’m confident you will find most any kind of support you need somewhere on campus, so I highly recommend that, as you get settled, you reach out to your colleagues and to us in Western Research.</a:t>
            </a:r>
          </a:p>
          <a:p>
            <a:pPr marL="342900" indent="-342900">
              <a:lnSpc>
                <a:spcPct val="150000"/>
              </a:lnSpc>
              <a:buFont typeface="Symbol" pitchFamily="2" charset="2"/>
              <a:buChar char=""/>
            </a:pPr>
            <a:r>
              <a:rPr lang="en-CA" sz="1800" dirty="0">
                <a:latin typeface="Times New Roman"/>
                <a:ea typeface="Times New Roman" panose="02020603050405020304" pitchFamily="18" charset="0"/>
                <a:cs typeface="Times New Roman"/>
              </a:rPr>
              <a:t>These relationships will help save you time and frustration, and set you on a path to success.</a:t>
            </a:r>
          </a:p>
        </p:txBody>
      </p:sp>
      <p:sp>
        <p:nvSpPr>
          <p:cNvPr id="4" name="Slide Number Placeholder 3"/>
          <p:cNvSpPr>
            <a:spLocks noGrp="1"/>
          </p:cNvSpPr>
          <p:nvPr>
            <p:ph type="sldNum" sz="quarter" idx="5"/>
          </p:nvPr>
        </p:nvSpPr>
        <p:spPr/>
        <p:txBody>
          <a:bodyPr/>
          <a:lstStyle/>
          <a:p>
            <a:fld id="{0E6A6B0D-ABAF-D947-8216-DF1DDC896E38}" type="slidenum">
              <a:rPr lang="en-CA" smtClean="0"/>
              <a:t>1</a:t>
            </a:fld>
            <a:endParaRPr lang="en-CA"/>
          </a:p>
        </p:txBody>
      </p:sp>
    </p:spTree>
    <p:extLst>
      <p:ext uri="{BB962C8B-B14F-4D97-AF65-F5344CB8AC3E}">
        <p14:creationId xmlns:p14="http://schemas.microsoft.com/office/powerpoint/2010/main" val="3310379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r>
              <a:rPr lang="en-US" sz="1200" b="1" dirty="0">
                <a:solidFill>
                  <a:srgbClr val="807F83"/>
                </a:solidFill>
                <a:latin typeface="Arial"/>
                <a:cs typeface="Arial"/>
              </a:rPr>
              <a:t>Innovation and Strategic Partnerships: </a:t>
            </a:r>
            <a:r>
              <a:rPr lang="en-US" sz="1200" dirty="0">
                <a:solidFill>
                  <a:srgbClr val="807F83"/>
                </a:solidFill>
                <a:latin typeface="Arial"/>
                <a:cs typeface="Arial"/>
              </a:rPr>
              <a:t>We recently introduced our portfolio to help strengthen partnerships with private, public and not-for-profit organizations.</a:t>
            </a:r>
          </a:p>
          <a:p>
            <a:pPr marL="342900" lvl="0" indent="-342900">
              <a:lnSpc>
                <a:spcPct val="150000"/>
              </a:lnSpc>
              <a:buFont typeface="Symbol" pitchFamily="2" charset="2"/>
              <a:buChar char=""/>
            </a:pPr>
            <a:r>
              <a:rPr lang="en-US" sz="1200" dirty="0">
                <a:solidFill>
                  <a:srgbClr val="807F83"/>
                </a:solidFill>
                <a:latin typeface="Arial"/>
                <a:cs typeface="Arial"/>
              </a:rPr>
              <a:t>These efforts brought together </a:t>
            </a:r>
            <a:r>
              <a:rPr lang="en-US" sz="1200" b="1" dirty="0">
                <a:solidFill>
                  <a:srgbClr val="807F83"/>
                </a:solidFill>
                <a:latin typeface="Arial"/>
                <a:cs typeface="Arial"/>
              </a:rPr>
              <a:t>WORLDiscoveries</a:t>
            </a:r>
            <a:r>
              <a:rPr lang="en-US" sz="1200" dirty="0">
                <a:solidFill>
                  <a:srgbClr val="807F83"/>
                </a:solidFill>
                <a:latin typeface="Arial"/>
                <a:cs typeface="Arial"/>
              </a:rPr>
              <a:t> and </a:t>
            </a:r>
            <a:r>
              <a:rPr lang="en-US" sz="1200" b="1" dirty="0">
                <a:solidFill>
                  <a:srgbClr val="807F83"/>
                </a:solidFill>
                <a:latin typeface="Arial"/>
                <a:cs typeface="Arial"/>
              </a:rPr>
              <a:t>Western Research Parks </a:t>
            </a:r>
            <a:r>
              <a:rPr lang="en-US" sz="1200" dirty="0">
                <a:solidFill>
                  <a:srgbClr val="807F83"/>
                </a:solidFill>
                <a:latin typeface="Arial"/>
                <a:cs typeface="Arial"/>
              </a:rPr>
              <a:t>under one unit, working alongside a newly created </a:t>
            </a:r>
            <a:r>
              <a:rPr lang="en-US" sz="1200" b="1" dirty="0">
                <a:solidFill>
                  <a:srgbClr val="807F83"/>
                </a:solidFill>
                <a:latin typeface="Arial"/>
                <a:cs typeface="Arial"/>
              </a:rPr>
              <a:t>Innovation &amp; Strategic Partnerships </a:t>
            </a:r>
            <a:r>
              <a:rPr lang="en-US" sz="1200" dirty="0">
                <a:solidFill>
                  <a:srgbClr val="807F83"/>
                </a:solidFill>
                <a:latin typeface="Arial"/>
                <a:cs typeface="Arial"/>
              </a:rPr>
              <a:t>team.</a:t>
            </a:r>
          </a:p>
          <a:p>
            <a:pPr marL="342900" lvl="0" indent="-342900">
              <a:lnSpc>
                <a:spcPct val="150000"/>
              </a:lnSpc>
              <a:buFont typeface="Symbol" pitchFamily="2" charset="2"/>
              <a:buChar char=""/>
            </a:pPr>
            <a:endParaRPr lang="en-US" sz="1200" dirty="0">
              <a:solidFill>
                <a:srgbClr val="807F83"/>
              </a:solidFill>
              <a:latin typeface="Arial"/>
              <a:cs typeface="Arial"/>
            </a:endParaRP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US" sz="1200" b="1" dirty="0">
                <a:solidFill>
                  <a:srgbClr val="807F83"/>
                </a:solidFill>
                <a:latin typeface="Arial"/>
                <a:cs typeface="Arial"/>
              </a:rPr>
              <a:t>Innovation &amp; Strategic Partnerships</a:t>
            </a:r>
            <a:r>
              <a:rPr lang="en-US" sz="1200" dirty="0">
                <a:solidFill>
                  <a:srgbClr val="807F83"/>
                </a:solidFill>
                <a:latin typeface="Arial"/>
                <a:cs typeface="Arial"/>
              </a:rPr>
              <a:t>: Seeks to elevate existing partnerships and to fill gaps where partnerships are needed to support research activities and drive innovation at Western. </a:t>
            </a:r>
          </a:p>
          <a:p>
            <a:pPr marL="800100" marR="0" lvl="1"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US" sz="1200" dirty="0">
                <a:solidFill>
                  <a:srgbClr val="807F83"/>
                </a:solidFill>
                <a:latin typeface="Arial"/>
                <a:cs typeface="Arial"/>
              </a:rPr>
              <a:t>Supports partnerships that are multi-year, multi-faculty, and multi-contract with private industry, government and not-for-profits.</a:t>
            </a:r>
          </a:p>
          <a:p>
            <a:pPr marL="342900" lvl="0" indent="-342900">
              <a:lnSpc>
                <a:spcPct val="150000"/>
              </a:lnSpc>
              <a:buFont typeface="Symbol" pitchFamily="2" charset="2"/>
              <a:buChar char=""/>
            </a:pPr>
            <a:endParaRPr lang="en-US" sz="1200" dirty="0">
              <a:solidFill>
                <a:srgbClr val="807F83"/>
              </a:solidFill>
              <a:effectLst/>
              <a:latin typeface="Arial"/>
              <a:ea typeface="Times New Roman" panose="02020603050405020304" pitchFamily="18" charset="0"/>
              <a:cs typeface="Arial"/>
            </a:endParaRPr>
          </a:p>
          <a:p>
            <a:pPr marL="342900" lvl="0" indent="-342900">
              <a:lnSpc>
                <a:spcPct val="150000"/>
              </a:lnSpc>
              <a:buFont typeface="Symbol" pitchFamily="2" charset="2"/>
              <a:buChar char=""/>
            </a:pPr>
            <a:r>
              <a:rPr lang="en-US" sz="1200" b="1" dirty="0">
                <a:solidFill>
                  <a:srgbClr val="807F83"/>
                </a:solidFill>
                <a:effectLst/>
                <a:latin typeface="Arial"/>
                <a:ea typeface="Times New Roman" panose="02020603050405020304" pitchFamily="18" charset="0"/>
                <a:cs typeface="Arial"/>
              </a:rPr>
              <a:t>WORLDiscoveries</a:t>
            </a:r>
            <a:r>
              <a:rPr lang="en-US" sz="1200" dirty="0">
                <a:solidFill>
                  <a:srgbClr val="807F83"/>
                </a:solidFill>
                <a:effectLst/>
                <a:latin typeface="Arial"/>
                <a:ea typeface="Times New Roman" panose="02020603050405020304" pitchFamily="18" charset="0"/>
                <a:cs typeface="Arial"/>
              </a:rPr>
              <a:t>: Technology transfer and business development office transfers breakthroughs and innovations to the commercial sphere to serve the public’s interest and magnify Western’s global reputation and impact.</a:t>
            </a:r>
          </a:p>
          <a:p>
            <a:pPr marL="800100" lvl="1" indent="-342900">
              <a:lnSpc>
                <a:spcPct val="150000"/>
              </a:lnSpc>
              <a:buFont typeface="Symbol" pitchFamily="2" charset="2"/>
              <a:buChar char=""/>
            </a:pPr>
            <a:r>
              <a:rPr lang="en-US" sz="1200" dirty="0">
                <a:solidFill>
                  <a:srgbClr val="807F83"/>
                </a:solidFill>
                <a:effectLst/>
                <a:latin typeface="Arial"/>
                <a:ea typeface="Times New Roman" panose="02020603050405020304" pitchFamily="18" charset="0"/>
                <a:cs typeface="Arial"/>
              </a:rPr>
              <a:t>It has a portfolio of approximately 550 patents, generates $8M in licensing income annually and has led to the creation of nearly 50 spinoff companies over the past 17 years.</a:t>
            </a:r>
            <a:endParaRPr lang="en-CA" sz="1200" dirty="0">
              <a:solidFill>
                <a:srgbClr val="4F2683"/>
              </a:solidFill>
              <a:latin typeface="Helvetica Light" panose="020B0403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endParaRPr lang="en-CA" sz="1200" dirty="0">
              <a:solidFill>
                <a:srgbClr val="4F2683"/>
              </a:solidFill>
              <a:latin typeface="Helvetica Light" panose="020B0403020202020204" pitchFamily="34" charset="0"/>
            </a:endParaRPr>
          </a:p>
          <a:p>
            <a:pPr marL="171450" indent="-171450">
              <a:buFont typeface="Arial" panose="020B0604020202020204" pitchFamily="34" charset="0"/>
              <a:buChar char="•"/>
            </a:pPr>
            <a:r>
              <a:rPr lang="en-CA" sz="1200" b="1" dirty="0">
                <a:solidFill>
                  <a:srgbClr val="4F2683"/>
                </a:solidFill>
                <a:latin typeface="Helvetica Light" panose="020B0403020202020204" pitchFamily="34" charset="0"/>
              </a:rPr>
              <a:t>Western Research Parks</a:t>
            </a:r>
            <a:r>
              <a:rPr lang="en-CA" sz="1200" dirty="0">
                <a:solidFill>
                  <a:srgbClr val="4F2683"/>
                </a:solidFill>
                <a:latin typeface="Helvetica Light" panose="020B0403020202020204" pitchFamily="34" charset="0"/>
              </a:rPr>
              <a:t>: P</a:t>
            </a:r>
            <a:r>
              <a:rPr lang="en-CA" dirty="0">
                <a:solidFill>
                  <a:srgbClr val="211D1E"/>
                </a:solidFill>
                <a:effectLst/>
                <a:latin typeface="BentonSans Regular" panose="02000503000000020004" pitchFamily="2" charset="77"/>
              </a:rPr>
              <a:t>romote and support private and public-sector research and development appropriate to the research activities and interests of the university and to the economic and social goals of the region, the province and the country.</a:t>
            </a:r>
          </a:p>
          <a:p>
            <a:pPr marL="628650" lvl="1" indent="-171450">
              <a:buFont typeface="Arial" panose="020B0604020202020204" pitchFamily="34" charset="0"/>
              <a:buChar char="•"/>
            </a:pPr>
            <a:r>
              <a:rPr lang="en-CA" dirty="0">
                <a:solidFill>
                  <a:srgbClr val="211D1E"/>
                </a:solidFill>
                <a:effectLst/>
                <a:latin typeface="BentonSans Regular" panose="02000503000000020004" pitchFamily="2" charset="77"/>
              </a:rPr>
              <a:t>Research and development activities in the Parks’ three campuses (</a:t>
            </a:r>
            <a:r>
              <a:rPr lang="en-CA" b="1" dirty="0">
                <a:solidFill>
                  <a:srgbClr val="211D1E"/>
                </a:solidFill>
                <a:effectLst/>
                <a:latin typeface="BentonSans Regular" panose="02000503000000020004" pitchFamily="2" charset="77"/>
              </a:rPr>
              <a:t>Discovery Park</a:t>
            </a:r>
            <a:r>
              <a:rPr lang="en-CA" dirty="0">
                <a:solidFill>
                  <a:srgbClr val="211D1E"/>
                </a:solidFill>
                <a:effectLst/>
                <a:latin typeface="BentonSans Regular" panose="02000503000000020004" pitchFamily="2" charset="77"/>
              </a:rPr>
              <a:t>, </a:t>
            </a:r>
            <a:r>
              <a:rPr lang="en-CA" b="1" dirty="0">
                <a:solidFill>
                  <a:srgbClr val="211D1E"/>
                </a:solidFill>
                <a:effectLst/>
                <a:latin typeface="BentonSans Regular" panose="02000503000000020004" pitchFamily="2" charset="77"/>
              </a:rPr>
              <a:t>Sarnia-Lambton Research Park </a:t>
            </a:r>
            <a:r>
              <a:rPr lang="en-CA" dirty="0">
                <a:solidFill>
                  <a:srgbClr val="211D1E"/>
                </a:solidFill>
                <a:effectLst/>
                <a:latin typeface="BentonSans Regular" panose="02000503000000020004" pitchFamily="2" charset="77"/>
              </a:rPr>
              <a:t>and </a:t>
            </a:r>
            <a:r>
              <a:rPr lang="en-CA" b="1" dirty="0">
                <a:solidFill>
                  <a:srgbClr val="211D1E"/>
                </a:solidFill>
                <a:effectLst/>
                <a:latin typeface="BentonSans Regular" panose="02000503000000020004" pitchFamily="2" charset="77"/>
              </a:rPr>
              <a:t>Advanced Manufacturing Park</a:t>
            </a:r>
            <a:r>
              <a:rPr lang="en-CA" dirty="0">
                <a:solidFill>
                  <a:srgbClr val="211D1E"/>
                </a:solidFill>
                <a:effectLst/>
                <a:latin typeface="BentonSans Regular" panose="02000503000000020004" pitchFamily="2" charset="77"/>
              </a:rPr>
              <a:t>) frequently involve collaboration with faculty members of the university and associated research personnel.</a:t>
            </a:r>
            <a:endParaRPr lang="en-CA" sz="1200" dirty="0">
              <a:solidFill>
                <a:srgbClr val="4F2683"/>
              </a:solidFill>
              <a:latin typeface="Helvetica Light" panose="020B0403020202020204" pitchFamily="34" charset="0"/>
            </a:endParaRPr>
          </a:p>
          <a:p>
            <a:pPr marL="342900" lvl="0" indent="-342900">
              <a:lnSpc>
                <a:spcPct val="150000"/>
              </a:lnSpc>
              <a:buFont typeface="Symbol" pitchFamily="2" charset="2"/>
              <a:buChar char=""/>
            </a:pPr>
            <a:endParaRPr lang="en-CA"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10</a:t>
            </a:fld>
            <a:endParaRPr lang="en-CA"/>
          </a:p>
        </p:txBody>
      </p:sp>
    </p:spTree>
    <p:extLst>
      <p:ext uri="{BB962C8B-B14F-4D97-AF65-F5344CB8AC3E}">
        <p14:creationId xmlns:p14="http://schemas.microsoft.com/office/powerpoint/2010/main" val="213466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CA" sz="1800" b="1" dirty="0">
                <a:solidFill>
                  <a:srgbClr val="4F2683"/>
                </a:solidFill>
                <a:latin typeface="Helvetica Light" panose="020B0403020202020204" pitchFamily="34" charset="0"/>
              </a:rPr>
              <a:t>Animal Care &amp; Veterinary Services </a:t>
            </a:r>
            <a:r>
              <a:rPr lang="en-CA" sz="1800" dirty="0">
                <a:solidFill>
                  <a:srgbClr val="4F2683"/>
                </a:solidFill>
                <a:latin typeface="Helvetica Light" panose="020B0403020202020204" pitchFamily="34" charset="0"/>
              </a:rPr>
              <a:t>won’t apply to many of you, but our team supplies veterinarians, animal care technicians and other staff to support and facilitate the London research community’s ethically sound and groundbreaking research using animal models – including wildlife like birds and fishes.</a:t>
            </a: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endParaRPr lang="en-CA" sz="1800" dirty="0">
              <a:solidFill>
                <a:srgbClr val="4F2683"/>
              </a:solidFill>
              <a:latin typeface="Helvetica Light" panose="020B0403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CA" sz="1800" b="1" dirty="0">
                <a:solidFill>
                  <a:srgbClr val="4F2683"/>
                </a:solidFill>
                <a:latin typeface="Helvetica Light" panose="020B0403020202020204" pitchFamily="34" charset="0"/>
              </a:rPr>
              <a:t>Animal Care</a:t>
            </a:r>
            <a:r>
              <a:rPr lang="en-CA" sz="1800" dirty="0">
                <a:solidFill>
                  <a:srgbClr val="4F2683"/>
                </a:solidFill>
                <a:latin typeface="Helvetica Light" panose="020B0403020202020204" pitchFamily="34" charset="0"/>
              </a:rPr>
              <a:t>: includes facilities, like the soon-to-open </a:t>
            </a:r>
            <a:r>
              <a:rPr lang="en-CA" sz="1800" b="1" dirty="0">
                <a:solidFill>
                  <a:srgbClr val="4F2683"/>
                </a:solidFill>
                <a:latin typeface="Helvetica Light" panose="020B0403020202020204" pitchFamily="34" charset="0"/>
              </a:rPr>
              <a:t>Biomedical Research Facility</a:t>
            </a:r>
            <a:r>
              <a:rPr lang="en-CA" sz="1800" dirty="0">
                <a:solidFill>
                  <a:srgbClr val="4F2683"/>
                </a:solidFill>
                <a:latin typeface="Helvetica Light" panose="020B0403020202020204" pitchFamily="34" charset="0"/>
              </a:rPr>
              <a:t>, equipment and staff to support training, breeding, disease prevention, husbandry and excellent care.</a:t>
            </a: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endParaRPr lang="en-CA" sz="1800" dirty="0">
              <a:solidFill>
                <a:srgbClr val="4F2683"/>
              </a:solidFill>
              <a:latin typeface="Helvetica Light" panose="020B0403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CA" sz="1800" b="1" dirty="0">
                <a:solidFill>
                  <a:srgbClr val="4F2683"/>
                </a:solidFill>
                <a:latin typeface="Helvetica Light" panose="020B0403020202020204" pitchFamily="34" charset="0"/>
              </a:rPr>
              <a:t>Veterinary Services</a:t>
            </a:r>
            <a:r>
              <a:rPr lang="en-CA" sz="1800" dirty="0">
                <a:solidFill>
                  <a:srgbClr val="4F2683"/>
                </a:solidFill>
                <a:latin typeface="Helvetica Light" panose="020B0403020202020204" pitchFamily="34" charset="0"/>
              </a:rPr>
              <a:t>: provides a wide range of clinical and consultative services to individuals involved in animal based research, including consultations and animal-user training, veterinary on-call services; imaging, diagnostics and various related procedures.</a:t>
            </a: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endParaRPr lang="en-CA" sz="1800" dirty="0">
              <a:solidFill>
                <a:srgbClr val="4F2683"/>
              </a:solidFill>
              <a:latin typeface="Helvetica Light" panose="020B0403020202020204" pitchFamily="34" charset="0"/>
            </a:endParaRPr>
          </a:p>
          <a:p>
            <a:pPr marL="342900" lvl="0" indent="-342900">
              <a:lnSpc>
                <a:spcPct val="150000"/>
              </a:lnSpc>
              <a:buFont typeface="Symbol" pitchFamily="2" charset="2"/>
              <a:buChar char=""/>
            </a:pP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11</a:t>
            </a:fld>
            <a:endParaRPr lang="en-CA"/>
          </a:p>
        </p:txBody>
      </p:sp>
    </p:spTree>
    <p:extLst>
      <p:ext uri="{BB962C8B-B14F-4D97-AF65-F5344CB8AC3E}">
        <p14:creationId xmlns:p14="http://schemas.microsoft.com/office/powerpoint/2010/main" val="390371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interdisciplinary connections and excellence in research.</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At the end of the day, they’ve been created to enable research that would otherwise not be possible, and they play an important role in our ability build our global reputation and to tackle the grand challenges of our time.</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itchFamily="2" charset="2"/>
              <a:buChar char=""/>
            </a:pPr>
            <a:endParaRPr lang="en-CA" sz="1300" dirty="0">
              <a:effectLst/>
              <a:latin typeface="Arial" panose="020B0604020202020204" pitchFamily="34" charset="0"/>
              <a:ea typeface="Times New Roman" panose="02020603050405020304" pitchFamily="18" charset="0"/>
            </a:endParaRPr>
          </a:p>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a:t>
            </a:r>
            <a:r>
              <a:rPr lang="en-CA" sz="1300" b="1" dirty="0">
                <a:effectLst/>
                <a:highlight>
                  <a:srgbClr val="FFFF00"/>
                </a:highlight>
                <a:latin typeface="Arial" panose="020B0604020202020204" pitchFamily="34" charset="0"/>
                <a:ea typeface="Times New Roman" panose="02020603050405020304" pitchFamily="18" charset="0"/>
              </a:rPr>
              <a:t>CONTEXT</a:t>
            </a:r>
            <a:r>
              <a:rPr lang="en-CA" sz="1300" dirty="0">
                <a:effectLst/>
                <a:highlight>
                  <a:srgbClr val="FFFF00"/>
                </a:highlight>
                <a:latin typeface="Arial" panose="020B0604020202020204" pitchFamily="34" charset="0"/>
                <a:ea typeface="Times New Roman" panose="02020603050405020304" pitchFamily="18" charset="0"/>
              </a:rPr>
              <a:t>: </a:t>
            </a:r>
            <a:r>
              <a:rPr lang="en-CA" sz="1300" b="1" dirty="0">
                <a:effectLst/>
                <a:highlight>
                  <a:srgbClr val="FFFF00"/>
                </a:highlight>
                <a:latin typeface="Arial" panose="020B0604020202020204" pitchFamily="34" charset="0"/>
                <a:ea typeface="Times New Roman" panose="02020603050405020304" pitchFamily="18" charset="0"/>
              </a:rPr>
              <a:t>Details about each institute to have on hand in case you’re asked; likely no need to go in to detail</a:t>
            </a:r>
            <a:r>
              <a:rPr lang="en-CA" sz="1300" dirty="0">
                <a:effectLst/>
                <a:latin typeface="Arial" panose="020B0604020202020204" pitchFamily="34" charset="0"/>
                <a:ea typeface="Times New Roman" panose="02020603050405020304" pitchFamily="18" charset="0"/>
              </a:rPr>
              <a:t>.)</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b="1" dirty="0">
                <a:effectLst/>
                <a:latin typeface="Arial" panose="020B0604020202020204" pitchFamily="34" charset="0"/>
                <a:ea typeface="Times New Roman" panose="02020603050405020304" pitchFamily="18" charset="0"/>
              </a:rPr>
              <a:t>Western Institute for Neuroscience</a:t>
            </a:r>
            <a:r>
              <a:rPr lang="en-CA" sz="1300" dirty="0">
                <a:effectLst/>
                <a:latin typeface="Arial" panose="020B0604020202020204" pitchFamily="34" charset="0"/>
                <a:ea typeface="Times New Roman" panose="02020603050405020304" pitchFamily="18" charset="0"/>
              </a:rPr>
              <a:t> (est. 2020): For more than 50 years, some of Western’s most internationally recognized research has related to neuroscience. Home to more than 100 investigators, the institute seeks to unlock the mysteries of the brain and to elevate and accelerate impactful neuroscience research.</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b="1" dirty="0">
                <a:effectLst/>
                <a:latin typeface="Arial" panose="020B0604020202020204" pitchFamily="34" charset="0"/>
                <a:ea typeface="Times New Roman" panose="02020603050405020304" pitchFamily="18" charset="0"/>
              </a:rPr>
              <a:t>Bone &amp; Joint Institute</a:t>
            </a:r>
            <a:r>
              <a:rPr lang="en-CA" sz="1300" dirty="0">
                <a:effectLst/>
                <a:latin typeface="Arial" panose="020B0604020202020204" pitchFamily="34" charset="0"/>
                <a:ea typeface="Times New Roman" panose="02020603050405020304" pitchFamily="18" charset="0"/>
              </a:rPr>
              <a:t> (est. 2015): With more than 250 members, the Bone &amp; Joint Institute brings together a critical mass of experts across disciplines achieving high-impact transdisciplinary research for the benefit of millions of Canadians suffering from pain and reduced mobility. The Institute's broad-based strengths include arthritis, bioengineering, orthopaedic surgery, regenerative medicine and sport medicine.</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b="1" dirty="0">
                <a:effectLst/>
                <a:latin typeface="Arial" panose="020B0604020202020204" pitchFamily="34" charset="0"/>
                <a:ea typeface="Times New Roman" panose="02020603050405020304" pitchFamily="18" charset="0"/>
              </a:rPr>
              <a:t>Institute for Earth &amp; Space Exploration</a:t>
            </a:r>
            <a:r>
              <a:rPr lang="en-CA" sz="1300" dirty="0">
                <a:effectLst/>
                <a:latin typeface="Arial" panose="020B0604020202020204" pitchFamily="34" charset="0"/>
                <a:ea typeface="Times New Roman" panose="02020603050405020304" pitchFamily="18" charset="0"/>
              </a:rPr>
              <a:t> (est. 2019): Home to more than 60 researchers from nine faculties, the institute’s mission is to lead in interdisciplinary research and innovation in Earth and space exploration, and to strengthen and grow the Canadian Earth and space exploration communities by inspiring and training the next generation of scientists, engineers, social scientists and entrepreneurs.</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b="1" dirty="0" err="1">
                <a:effectLst/>
                <a:latin typeface="Arial" panose="020B0604020202020204" pitchFamily="34" charset="0"/>
                <a:ea typeface="Times New Roman" panose="02020603050405020304" pitchFamily="18" charset="0"/>
              </a:rPr>
              <a:t>Rotman</a:t>
            </a:r>
            <a:r>
              <a:rPr lang="en-CA" sz="1300" b="1" dirty="0">
                <a:effectLst/>
                <a:latin typeface="Arial" panose="020B0604020202020204" pitchFamily="34" charset="0"/>
                <a:ea typeface="Times New Roman" panose="02020603050405020304" pitchFamily="18" charset="0"/>
              </a:rPr>
              <a:t> Institute of Philosophy</a:t>
            </a:r>
            <a:r>
              <a:rPr lang="en-CA" sz="1300" dirty="0">
                <a:effectLst/>
                <a:latin typeface="Arial" panose="020B0604020202020204" pitchFamily="34" charset="0"/>
                <a:ea typeface="Times New Roman" panose="02020603050405020304" pitchFamily="18" charset="0"/>
              </a:rPr>
              <a:t> (est. 2021): Builds upon strengths in philosophy of science by supporting projects that bring together philosophers, scientists, policy-makers and the public at large. By building bridges between philosophy and the sciences, and drawing upon their respective strengths, its members are better able to address challenges with broad impact on Canada and the world.</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b="1" dirty="0">
                <a:effectLst/>
                <a:latin typeface="Arial" panose="020B0604020202020204" pitchFamily="34" charset="0"/>
                <a:ea typeface="Times New Roman" panose="02020603050405020304" pitchFamily="18" charset="0"/>
              </a:rPr>
              <a:t>Western Academy for Advanced Research</a:t>
            </a:r>
            <a:r>
              <a:rPr lang="en-CA" sz="1300" dirty="0">
                <a:effectLst/>
                <a:latin typeface="Arial" panose="020B0604020202020204" pitchFamily="34" charset="0"/>
                <a:ea typeface="Times New Roman" panose="02020603050405020304" pitchFamily="18" charset="0"/>
              </a:rPr>
              <a:t> (est. 2021): While not an institute per se, the Western Academy for Advanced Research brings together interdisciplinary and international teams of scholars to address major issues facing humanity through periods of dedicated focus.</a:t>
            </a:r>
            <a:endParaRPr lang="en-CA" sz="1200" dirty="0">
              <a:effectLst/>
              <a:latin typeface="Times New Roman" panose="02020603050405020304" pitchFamily="18" charset="0"/>
              <a:ea typeface="Times New Roman" panose="02020603050405020304" pitchFamily="18" charset="0"/>
            </a:endParaRPr>
          </a:p>
          <a:p>
            <a:pPr>
              <a:lnSpc>
                <a:spcPct val="200000"/>
              </a:lnSpc>
            </a:pPr>
            <a:r>
              <a:rPr lang="en-CA" sz="800" b="1" dirty="0">
                <a:solidFill>
                  <a:srgbClr val="4F2683"/>
                </a:solidFill>
                <a:effectLst/>
                <a:latin typeface="Arial" panose="020B0604020202020204" pitchFamily="34"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12</a:t>
            </a:fld>
            <a:endParaRPr lang="en-CA"/>
          </a:p>
        </p:txBody>
      </p:sp>
    </p:spTree>
    <p:extLst>
      <p:ext uri="{BB962C8B-B14F-4D97-AF65-F5344CB8AC3E}">
        <p14:creationId xmlns:p14="http://schemas.microsoft.com/office/powerpoint/2010/main" val="308662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endParaRPr lang="en-CA"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13</a:t>
            </a:fld>
            <a:endParaRPr lang="en-CA"/>
          </a:p>
        </p:txBody>
      </p:sp>
    </p:spTree>
    <p:extLst>
      <p:ext uri="{BB962C8B-B14F-4D97-AF65-F5344CB8AC3E}">
        <p14:creationId xmlns:p14="http://schemas.microsoft.com/office/powerpoint/2010/main" val="2450375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CA" sz="1200" dirty="0">
                <a:solidFill>
                  <a:srgbClr val="4F2683"/>
                </a:solidFill>
                <a:latin typeface="Helvetica Light" panose="020B0403020202020204" pitchFamily="34" charset="0"/>
              </a:rPr>
              <a:t>You will encounter various other administrative supports for your research, scholarship and creative activity outside of our unit, too.</a:t>
            </a: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CA" sz="1200" dirty="0">
                <a:solidFill>
                  <a:srgbClr val="4F2683"/>
                </a:solidFill>
                <a:latin typeface="Helvetica Light" panose="020B0403020202020204" pitchFamily="34" charset="0"/>
              </a:rPr>
              <a:t>This is certainly not an exhaustive list, but many of you will work with two teams in Western’s Financial Services department:</a:t>
            </a: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CA" sz="1200" b="1" dirty="0">
                <a:solidFill>
                  <a:srgbClr val="4F2683"/>
                </a:solidFill>
                <a:latin typeface="Helvetica Light" panose="020B0403020202020204" pitchFamily="34" charset="0"/>
              </a:rPr>
              <a:t>Research Finance</a:t>
            </a:r>
            <a:r>
              <a:rPr lang="en-CA" sz="1200" dirty="0">
                <a:solidFill>
                  <a:srgbClr val="4F2683"/>
                </a:solidFill>
                <a:latin typeface="Helvetica Light" panose="020B0403020202020204" pitchFamily="34" charset="0"/>
              </a:rPr>
              <a:t>: </a:t>
            </a:r>
            <a:r>
              <a:rPr lang="en-CA" dirty="0"/>
              <a:t>is involved in a wide range of activities and provides services that include financial reporting, financial analysis and forecasting, expenditure monitoring, compliance oversight, cash flow management and audit facilitation.</a:t>
            </a: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CA" sz="1200" b="1" dirty="0">
                <a:solidFill>
                  <a:srgbClr val="4F2683"/>
                </a:solidFill>
                <a:latin typeface="Helvetica Light" panose="020B0403020202020204" pitchFamily="34" charset="0"/>
              </a:rPr>
              <a:t>Procurement Services</a:t>
            </a:r>
            <a:r>
              <a:rPr lang="en-CA" sz="1200" dirty="0">
                <a:solidFill>
                  <a:srgbClr val="4F2683"/>
                </a:solidFill>
                <a:latin typeface="Helvetica Light" panose="020B0403020202020204" pitchFamily="34" charset="0"/>
              </a:rPr>
              <a:t>: </a:t>
            </a:r>
            <a:r>
              <a:rPr lang="en-CA" dirty="0"/>
              <a:t>facilitates the best-value procurement of goods and services to support of our research community and oversees policies, procedures and oversight for purchase of materials and services and related conflict of interest.</a:t>
            </a: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CA" b="1" dirty="0"/>
              <a:t>Western Communications</a:t>
            </a:r>
            <a:r>
              <a:rPr lang="en-CA" dirty="0"/>
              <a:t>: and I encourage you to work with Western Communications to share news of your work. </a:t>
            </a:r>
          </a:p>
          <a:p>
            <a:pPr marL="800100" marR="0" lvl="1"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CA" dirty="0"/>
              <a:t>I would argue doing so is important not only because we have a responsibility to as a taxpayer-funded institution, but sharing our story can also help our own career trajectories and put us into a better position to be successful in funding opportunities, establishing partnerships or connecting our work to communities who can benefit from it.</a:t>
            </a:r>
          </a:p>
          <a:p>
            <a:pPr marL="800100" marR="0" lvl="1"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CA" sz="1800" dirty="0">
                <a:effectLst/>
                <a:latin typeface="Calibri" panose="020F0502020204030204" pitchFamily="34" charset="0"/>
                <a:ea typeface="Calibri" panose="020F0502020204030204" pitchFamily="34" charset="0"/>
                <a:cs typeface="Calibri" panose="020F0502020204030204" pitchFamily="34" charset="0"/>
              </a:rPr>
              <a:t>Institutionally, it also helps us attract better students, trainees and faculty, and builds confidence among the many groups who invest in us.</a:t>
            </a:r>
            <a:endParaRPr lang="en-CA" sz="1200" dirty="0">
              <a:solidFill>
                <a:srgbClr val="4F2683"/>
              </a:solidFill>
              <a:latin typeface="Helvetica Light" panose="020B0403020202020204" pitchFamily="34" charset="0"/>
            </a:endParaRPr>
          </a:p>
          <a:p>
            <a:pPr marL="342900" lvl="0" indent="-342900">
              <a:lnSpc>
                <a:spcPct val="150000"/>
              </a:lnSpc>
              <a:buFont typeface="Symbol" pitchFamily="2" charset="2"/>
              <a:buChar char=""/>
            </a:pPr>
            <a:endParaRPr lang="en-CA"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14</a:t>
            </a:fld>
            <a:endParaRPr lang="en-CA"/>
          </a:p>
        </p:txBody>
      </p:sp>
    </p:spTree>
    <p:extLst>
      <p:ext uri="{BB962C8B-B14F-4D97-AF65-F5344CB8AC3E}">
        <p14:creationId xmlns:p14="http://schemas.microsoft.com/office/powerpoint/2010/main" val="3334833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r>
              <a:rPr lang="en-CA" sz="1200" dirty="0">
                <a:effectLst/>
                <a:latin typeface="Times New Roman" panose="02020603050405020304" pitchFamily="18" charset="0"/>
                <a:ea typeface="Times New Roman" panose="02020603050405020304" pitchFamily="18" charset="0"/>
              </a:rPr>
              <a:t>Moving beyond administrative supports, I’d also encourage you to find groups who can help you actually produce your research, scholarship or creative activity.</a:t>
            </a:r>
          </a:p>
          <a:p>
            <a:pPr marL="342900" lvl="0" indent="-342900">
              <a:lnSpc>
                <a:spcPct val="150000"/>
              </a:lnSpc>
              <a:buFont typeface="Symbol" pitchFamily="2" charset="2"/>
              <a:buChar char=""/>
            </a:pPr>
            <a:endParaRPr lang="en-CA" sz="1200" b="0" dirty="0">
              <a:solidFill>
                <a:schemeClr val="tx1"/>
              </a:solidFill>
              <a:effectLst/>
              <a:latin typeface="Times New Roman" panose="02020603050405020304" pitchFamily="18" charset="0"/>
              <a:ea typeface="Times New Roman" panose="02020603050405020304" pitchFamily="18" charset="0"/>
            </a:endParaRPr>
          </a:p>
          <a:p>
            <a:pPr marL="342900" lvl="0" indent="-342900">
              <a:lnSpc>
                <a:spcPct val="150000"/>
              </a:lnSpc>
              <a:buFont typeface="Symbol" pitchFamily="2" charset="2"/>
              <a:buChar char=""/>
            </a:pPr>
            <a:r>
              <a:rPr lang="en-US" sz="1200" b="1" dirty="0">
                <a:solidFill>
                  <a:schemeClr val="bg1"/>
                </a:solidFill>
                <a:latin typeface="Helvetica Light"/>
              </a:rPr>
              <a:t>(L) Western Libraries</a:t>
            </a:r>
            <a:r>
              <a:rPr lang="en-US" sz="1200" b="0" dirty="0">
                <a:solidFill>
                  <a:schemeClr val="bg1"/>
                </a:solidFill>
                <a:latin typeface="Helvetica Light"/>
              </a:rPr>
              <a:t>: is more than a vast catalogue of millions of resources and special collections: many of our librarians are also researchers who are eager to connect with you to help solve problems related to </a:t>
            </a:r>
            <a:r>
              <a:rPr lang="en-US" sz="1800" b="0" i="0" dirty="0">
                <a:solidFill>
                  <a:srgbClr val="000000"/>
                </a:solidFill>
                <a:effectLst/>
                <a:latin typeface="Arial" panose="020B0604020202020204" pitchFamily="34" charset="0"/>
              </a:rPr>
              <a:t>creating, managing, disseminating or preserving research. </a:t>
            </a:r>
          </a:p>
          <a:p>
            <a:pPr marL="800100" lvl="1" indent="-342900">
              <a:lnSpc>
                <a:spcPct val="150000"/>
              </a:lnSpc>
              <a:buFont typeface="Symbol" pitchFamily="2" charset="2"/>
              <a:buChar char=""/>
            </a:pPr>
            <a:r>
              <a:rPr lang="en-US" sz="1800" b="0" i="0" dirty="0">
                <a:solidFill>
                  <a:srgbClr val="000000"/>
                </a:solidFill>
                <a:effectLst/>
                <a:latin typeface="Arial" panose="020B0604020202020204" pitchFamily="34" charset="0"/>
              </a:rPr>
              <a:t>They’ll make the research process easier and more efficient for you.</a:t>
            </a:r>
          </a:p>
          <a:p>
            <a:pPr marL="800100" lvl="1" indent="-342900">
              <a:lnSpc>
                <a:spcPct val="150000"/>
              </a:lnSpc>
              <a:buFont typeface="Symbol" pitchFamily="2" charset="2"/>
              <a:buChar char=""/>
            </a:pPr>
            <a:r>
              <a:rPr lang="en-US" sz="1200" b="0" i="0" dirty="0">
                <a:solidFill>
                  <a:srgbClr val="000000"/>
                </a:solidFill>
                <a:effectLst/>
                <a:latin typeface="Arial" panose="020B0604020202020204" pitchFamily="34" charset="0"/>
              </a:rPr>
              <a:t>Some examples include taking the guess work out of </a:t>
            </a:r>
            <a:r>
              <a:rPr lang="en-US" sz="1200" b="1" i="0" dirty="0">
                <a:solidFill>
                  <a:srgbClr val="000000"/>
                </a:solidFill>
                <a:effectLst/>
                <a:latin typeface="Arial" panose="020B0604020202020204" pitchFamily="34" charset="0"/>
              </a:rPr>
              <a:t>copyright</a:t>
            </a:r>
            <a:r>
              <a:rPr lang="en-US" sz="1200" b="0" i="0" dirty="0">
                <a:solidFill>
                  <a:srgbClr val="000000"/>
                </a:solidFill>
                <a:effectLst/>
                <a:latin typeface="Arial" panose="020B0604020202020204" pitchFamily="34" charset="0"/>
              </a:rPr>
              <a:t>; understanding the various </a:t>
            </a:r>
            <a:r>
              <a:rPr lang="en-US" sz="1200" b="1" i="0" dirty="0">
                <a:solidFill>
                  <a:srgbClr val="000000"/>
                </a:solidFill>
                <a:effectLst/>
                <a:latin typeface="Arial" panose="020B0604020202020204" pitchFamily="34" charset="0"/>
              </a:rPr>
              <a:t>publishing options</a:t>
            </a:r>
            <a:r>
              <a:rPr lang="en-US" sz="1200" b="0" i="0" dirty="0">
                <a:solidFill>
                  <a:srgbClr val="000000"/>
                </a:solidFill>
                <a:effectLst/>
                <a:latin typeface="Arial" panose="020B0604020202020204" pitchFamily="34" charset="0"/>
              </a:rPr>
              <a:t> available; learning how to harness the power of </a:t>
            </a:r>
            <a:r>
              <a:rPr lang="en-US" sz="1200" b="1" i="0" dirty="0">
                <a:solidFill>
                  <a:srgbClr val="000000"/>
                </a:solidFill>
                <a:effectLst/>
                <a:latin typeface="Arial" panose="020B0604020202020204" pitchFamily="34" charset="0"/>
              </a:rPr>
              <a:t>Open Access</a:t>
            </a:r>
            <a:r>
              <a:rPr lang="en-US" sz="1200" b="0" i="0" dirty="0">
                <a:solidFill>
                  <a:srgbClr val="000000"/>
                </a:solidFill>
                <a:effectLst/>
                <a:latin typeface="Arial" panose="020B0604020202020204" pitchFamily="34" charset="0"/>
              </a:rPr>
              <a:t> to increase impact; developing custom </a:t>
            </a:r>
            <a:r>
              <a:rPr lang="en-US" sz="1200" b="1" i="0" dirty="0">
                <a:solidFill>
                  <a:srgbClr val="000000"/>
                </a:solidFill>
                <a:effectLst/>
                <a:latin typeface="Arial" panose="020B0604020202020204" pitchFamily="34" charset="0"/>
              </a:rPr>
              <a:t>data management plans</a:t>
            </a:r>
            <a:r>
              <a:rPr lang="en-US" sz="1200" b="0" i="0" dirty="0">
                <a:solidFill>
                  <a:srgbClr val="000000"/>
                </a:solidFill>
                <a:effectLst/>
                <a:latin typeface="Arial" panose="020B0604020202020204" pitchFamily="34" charset="0"/>
              </a:rPr>
              <a:t> to research more efficiently; combining your research with </a:t>
            </a:r>
            <a:r>
              <a:rPr lang="en-US" sz="1200" b="1" i="0" dirty="0">
                <a:solidFill>
                  <a:srgbClr val="000000"/>
                </a:solidFill>
                <a:effectLst/>
                <a:latin typeface="Arial" panose="020B0604020202020204" pitchFamily="34" charset="0"/>
              </a:rPr>
              <a:t>geographic information systems</a:t>
            </a:r>
            <a:r>
              <a:rPr lang="en-US" sz="1200" b="0" i="0" dirty="0">
                <a:solidFill>
                  <a:srgbClr val="000000"/>
                </a:solidFill>
                <a:effectLst/>
                <a:latin typeface="Arial" panose="020B0604020202020204" pitchFamily="34" charset="0"/>
              </a:rPr>
              <a:t> to visualize data and explore patterns.; and getting organized with </a:t>
            </a:r>
            <a:r>
              <a:rPr lang="en-US" sz="1200" b="1" i="0" dirty="0">
                <a:solidFill>
                  <a:srgbClr val="000000"/>
                </a:solidFill>
                <a:effectLst/>
                <a:latin typeface="Arial" panose="020B0604020202020204" pitchFamily="34" charset="0"/>
              </a:rPr>
              <a:t>systematic and scoping reviews </a:t>
            </a:r>
            <a:r>
              <a:rPr lang="en-US" sz="1200" b="0" i="0" dirty="0">
                <a:solidFill>
                  <a:srgbClr val="000000"/>
                </a:solidFill>
                <a:effectLst/>
                <a:latin typeface="Arial" panose="020B0604020202020204" pitchFamily="34" charset="0"/>
              </a:rPr>
              <a:t>and other </a:t>
            </a:r>
            <a:r>
              <a:rPr lang="en-US" sz="1200" b="1" i="0" dirty="0">
                <a:solidFill>
                  <a:srgbClr val="000000"/>
                </a:solidFill>
                <a:effectLst/>
                <a:latin typeface="Arial" panose="020B0604020202020204" pitchFamily="34" charset="0"/>
              </a:rPr>
              <a:t>knowledge synthesis tools.</a:t>
            </a:r>
            <a:endParaRPr lang="en-US" sz="1200" b="0" dirty="0">
              <a:solidFill>
                <a:schemeClr val="bg1"/>
              </a:solidFill>
              <a:latin typeface="Helvetica Light"/>
            </a:endParaRPr>
          </a:p>
          <a:p>
            <a:pPr marL="342900" lvl="0" indent="-342900">
              <a:lnSpc>
                <a:spcPct val="150000"/>
              </a:lnSpc>
              <a:buFont typeface="Symbol" pitchFamily="2" charset="2"/>
              <a:buChar char=""/>
            </a:pPr>
            <a:endParaRPr lang="en-CA" sz="1200" b="0" dirty="0">
              <a:solidFill>
                <a:schemeClr val="tx1"/>
              </a:solidFill>
              <a:effectLst/>
              <a:latin typeface="Times New Roman" panose="02020603050405020304" pitchFamily="18" charset="0"/>
              <a:ea typeface="Times New Roman" panose="02020603050405020304" pitchFamily="18" charset="0"/>
            </a:endParaRPr>
          </a:p>
          <a:p>
            <a:pPr marL="342900" lvl="0" indent="-342900">
              <a:lnSpc>
                <a:spcPct val="150000"/>
              </a:lnSpc>
              <a:buFont typeface="Symbol" pitchFamily="2" charset="2"/>
              <a:buChar char=""/>
            </a:pPr>
            <a:r>
              <a:rPr lang="en-US" sz="1200" b="1" dirty="0">
                <a:solidFill>
                  <a:schemeClr val="bg1"/>
                </a:solidFill>
                <a:latin typeface="Helvetica Light"/>
              </a:rPr>
              <a:t>(C) Research Data Centre</a:t>
            </a:r>
            <a:r>
              <a:rPr lang="en-US" sz="1200" b="0" dirty="0">
                <a:solidFill>
                  <a:schemeClr val="bg1"/>
                </a:solidFill>
                <a:latin typeface="Helvetica Light"/>
              </a:rPr>
              <a:t>: Western is also a member of the Research Data </a:t>
            </a:r>
            <a:r>
              <a:rPr lang="en-US" sz="1200" b="0" dirty="0" err="1">
                <a:solidFill>
                  <a:schemeClr val="bg1"/>
                </a:solidFill>
                <a:latin typeface="Helvetica Light"/>
              </a:rPr>
              <a:t>Centres</a:t>
            </a:r>
            <a:r>
              <a:rPr lang="en-US" sz="1200" b="0" dirty="0">
                <a:solidFill>
                  <a:schemeClr val="bg1"/>
                </a:solidFill>
                <a:latin typeface="Helvetica Light"/>
              </a:rPr>
              <a:t> program, which helps strengthen Canada's social research capacity and supports the policy research community.</a:t>
            </a:r>
          </a:p>
          <a:p>
            <a:pPr marL="800100" lvl="1" indent="-342900">
              <a:lnSpc>
                <a:spcPct val="150000"/>
              </a:lnSpc>
              <a:buFont typeface="Symbol" pitchFamily="2" charset="2"/>
              <a:buChar char=""/>
            </a:pPr>
            <a:r>
              <a:rPr lang="en-US" sz="1200" b="0" dirty="0">
                <a:solidFill>
                  <a:schemeClr val="bg1"/>
                </a:solidFill>
                <a:latin typeface="Helvetica Light"/>
              </a:rPr>
              <a:t>Staffed by Statistics Canada employees, RDCs provide researchers with access, in a secure university setting, to microdata from population and household surveys. </a:t>
            </a:r>
          </a:p>
          <a:p>
            <a:pPr marL="800100" lvl="1" indent="-342900">
              <a:lnSpc>
                <a:spcPct val="150000"/>
              </a:lnSpc>
              <a:buFont typeface="Symbol" pitchFamily="2" charset="2"/>
              <a:buChar char=""/>
            </a:pPr>
            <a:r>
              <a:rPr lang="en-US" sz="1200" b="0" dirty="0">
                <a:solidFill>
                  <a:schemeClr val="bg1"/>
                </a:solidFill>
                <a:latin typeface="Helvetica Light"/>
              </a:rPr>
              <a:t>RDCs are located throughout the country, so researchers do not need to travel to Ottawa to access Statistics Canada data.</a:t>
            </a:r>
          </a:p>
          <a:p>
            <a:pPr marL="800100" lvl="1" indent="-342900">
              <a:lnSpc>
                <a:spcPct val="150000"/>
              </a:lnSpc>
              <a:buFont typeface="Symbol" pitchFamily="2" charset="2"/>
              <a:buChar char=""/>
            </a:pPr>
            <a:r>
              <a:rPr lang="en-US" sz="1200" b="0" dirty="0">
                <a:solidFill>
                  <a:schemeClr val="bg1"/>
                </a:solidFill>
                <a:latin typeface="Helvetica Light"/>
              </a:rPr>
              <a:t>The </a:t>
            </a:r>
            <a:r>
              <a:rPr lang="en-US" sz="1200" b="0" dirty="0" err="1">
                <a:solidFill>
                  <a:schemeClr val="bg1"/>
                </a:solidFill>
                <a:latin typeface="Helvetica Light"/>
              </a:rPr>
              <a:t>centre</a:t>
            </a:r>
            <a:r>
              <a:rPr lang="en-US" sz="1200" b="0" dirty="0">
                <a:solidFill>
                  <a:schemeClr val="bg1"/>
                </a:solidFill>
                <a:latin typeface="Helvetica Light"/>
              </a:rPr>
              <a:t> periodically provides workshops, conferences and training about statistical techniques and the use of data.</a:t>
            </a:r>
            <a:endParaRPr lang="en-US" sz="1200" b="1" dirty="0">
              <a:solidFill>
                <a:schemeClr val="bg1"/>
              </a:solidFill>
              <a:latin typeface="Helvetica Light"/>
            </a:endParaRPr>
          </a:p>
          <a:p>
            <a:endParaRPr lang="en-US" sz="1200" b="0" dirty="0">
              <a:solidFill>
                <a:schemeClr val="bg1"/>
              </a:solidFill>
              <a:latin typeface="Helvetica Light"/>
            </a:endParaRPr>
          </a:p>
          <a:p>
            <a:pPr marL="342900" lvl="0" indent="-342900">
              <a:lnSpc>
                <a:spcPct val="150000"/>
              </a:lnSpc>
              <a:buFont typeface="Symbol" pitchFamily="2" charset="2"/>
              <a:buChar char=""/>
            </a:pPr>
            <a:r>
              <a:rPr lang="en-US" sz="1200" b="1" dirty="0">
                <a:solidFill>
                  <a:schemeClr val="bg1"/>
                </a:solidFill>
                <a:latin typeface="Helvetica Light"/>
              </a:rPr>
              <a:t>(R) Ivey Behavioural Lab</a:t>
            </a:r>
            <a:r>
              <a:rPr lang="en-US" sz="1200" b="0" dirty="0">
                <a:solidFill>
                  <a:schemeClr val="bg1"/>
                </a:solidFill>
                <a:latin typeface="Helvetica Light"/>
              </a:rPr>
              <a:t>: available to Ivey Business School professors who research questions in behavioural economics, including faculty from Marketing, Organizational </a:t>
            </a:r>
            <a:r>
              <a:rPr lang="en-US" sz="1200" b="0" dirty="0" err="1">
                <a:solidFill>
                  <a:schemeClr val="bg1"/>
                </a:solidFill>
                <a:latin typeface="Helvetica Light"/>
              </a:rPr>
              <a:t>Behavioiur</a:t>
            </a:r>
            <a:r>
              <a:rPr lang="en-US" sz="1200" b="0" dirty="0">
                <a:solidFill>
                  <a:schemeClr val="bg1"/>
                </a:solidFill>
                <a:latin typeface="Helvetica Light"/>
              </a:rPr>
              <a:t>, Managerial Accounting and Control, Information Systems, Entrepreneurship.</a:t>
            </a:r>
          </a:p>
          <a:p>
            <a:pPr marL="800100" lvl="1" indent="-342900">
              <a:lnSpc>
                <a:spcPct val="150000"/>
              </a:lnSpc>
              <a:buFont typeface="Symbol" pitchFamily="2" charset="2"/>
              <a:buChar char=""/>
            </a:pPr>
            <a:r>
              <a:rPr lang="en-US" sz="1800" b="0" i="0" dirty="0">
                <a:solidFill>
                  <a:schemeClr val="bg1"/>
                </a:solidFill>
                <a:effectLst/>
                <a:latin typeface="Helvetica Light"/>
              </a:rPr>
              <a:t>While this opportunity applies only to a limited subset of you, I include it to stress the importance of looking around, asking questions and finding out what else might be available within your faculties or elsewhere.</a:t>
            </a:r>
            <a:endParaRPr lang="en-US" sz="1800" b="0" i="0" dirty="0">
              <a:solidFill>
                <a:srgbClr val="000000"/>
              </a:solidFill>
              <a:effectLst/>
              <a:latin typeface="Arial" panose="020B0604020202020204" pitchFamily="34" charset="0"/>
            </a:endParaRPr>
          </a:p>
          <a:p>
            <a:endParaRPr lang="en-US" sz="1200" b="0" dirty="0">
              <a:solidFill>
                <a:schemeClr val="bg1"/>
              </a:solidFill>
              <a:latin typeface="Helvetica Light"/>
            </a:endParaRPr>
          </a:p>
          <a:p>
            <a:pPr marL="342900" lvl="0" indent="-342900">
              <a:lnSpc>
                <a:spcPct val="150000"/>
              </a:lnSpc>
              <a:buFont typeface="Symbol" pitchFamily="2" charset="2"/>
              <a:buChar char=""/>
            </a:pPr>
            <a:endParaRPr lang="en-CA"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15</a:t>
            </a:fld>
            <a:endParaRPr lang="en-CA"/>
          </a:p>
        </p:txBody>
      </p:sp>
    </p:spTree>
    <p:extLst>
      <p:ext uri="{BB962C8B-B14F-4D97-AF65-F5344CB8AC3E}">
        <p14:creationId xmlns:p14="http://schemas.microsoft.com/office/powerpoint/2010/main" val="2341024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endParaRPr lang="en-CA" sz="12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16</a:t>
            </a:fld>
            <a:endParaRPr lang="en-CA"/>
          </a:p>
        </p:txBody>
      </p:sp>
    </p:spTree>
    <p:extLst>
      <p:ext uri="{BB962C8B-B14F-4D97-AF65-F5344CB8AC3E}">
        <p14:creationId xmlns:p14="http://schemas.microsoft.com/office/powerpoint/2010/main" val="2593221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endParaRPr lang="en-CA"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17</a:t>
            </a:fld>
            <a:endParaRPr lang="en-CA"/>
          </a:p>
        </p:txBody>
      </p:sp>
    </p:spTree>
    <p:extLst>
      <p:ext uri="{BB962C8B-B14F-4D97-AF65-F5344CB8AC3E}">
        <p14:creationId xmlns:p14="http://schemas.microsoft.com/office/powerpoint/2010/main" val="3073366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r>
              <a:rPr lang="en-CA" sz="1200" dirty="0">
                <a:effectLst/>
                <a:latin typeface="Times New Roman" panose="02020603050405020304" pitchFamily="18" charset="0"/>
                <a:ea typeface="Times New Roman" panose="02020603050405020304" pitchFamily="18" charset="0"/>
              </a:rPr>
              <a:t>Next slide is for the networking break </a:t>
            </a:r>
            <a:r>
              <a:rPr lang="en-CA" sz="1200" dirty="0">
                <a:effectLst/>
                <a:latin typeface="Times New Roman" panose="02020603050405020304" pitchFamily="18" charset="0"/>
                <a:ea typeface="Times New Roman" panose="02020603050405020304" pitchFamily="18" charset="0"/>
                <a:sym typeface="Wingdings" pitchFamily="2" charset="2"/>
              </a:rPr>
              <a:t></a:t>
            </a:r>
            <a:endParaRPr lang="en-CA"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18</a:t>
            </a:fld>
            <a:endParaRPr lang="en-CA"/>
          </a:p>
        </p:txBody>
      </p:sp>
    </p:spTree>
    <p:extLst>
      <p:ext uri="{BB962C8B-B14F-4D97-AF65-F5344CB8AC3E}">
        <p14:creationId xmlns:p14="http://schemas.microsoft.com/office/powerpoint/2010/main" val="3852770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Symbol" pitchFamily="2" charset="2"/>
              <a:buChar char=""/>
            </a:pPr>
            <a:r>
              <a:rPr lang="en-CA" sz="1800" dirty="0">
                <a:latin typeface="Times New Roman"/>
                <a:ea typeface="Times New Roman" panose="02020603050405020304" pitchFamily="18" charset="0"/>
                <a:cs typeface="Times New Roman"/>
              </a:rPr>
              <a:t>Now that we have had a high-level overview of some of the supports available to you across campus, let’s take a 15-minute networking break and have some refreshments.</a:t>
            </a:r>
          </a:p>
        </p:txBody>
      </p:sp>
      <p:sp>
        <p:nvSpPr>
          <p:cNvPr id="4" name="Slide Number Placeholder 3"/>
          <p:cNvSpPr>
            <a:spLocks noGrp="1"/>
          </p:cNvSpPr>
          <p:nvPr>
            <p:ph type="sldNum" sz="quarter" idx="5"/>
          </p:nvPr>
        </p:nvSpPr>
        <p:spPr/>
        <p:txBody>
          <a:bodyPr/>
          <a:lstStyle/>
          <a:p>
            <a:fld id="{0E6A6B0D-ABAF-D947-8216-DF1DDC896E38}" type="slidenum">
              <a:rPr lang="en-CA" smtClean="0"/>
              <a:t>19</a:t>
            </a:fld>
            <a:endParaRPr lang="en-CA"/>
          </a:p>
        </p:txBody>
      </p:sp>
    </p:spTree>
    <p:extLst>
      <p:ext uri="{BB962C8B-B14F-4D97-AF65-F5344CB8AC3E}">
        <p14:creationId xmlns:p14="http://schemas.microsoft.com/office/powerpoint/2010/main" val="419538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50" algn="l">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Your research success is good for you, good for your students, and good for our institution – we all benefit.</a:t>
            </a:r>
          </a:p>
          <a:p>
            <a:pPr marL="31750" algn="l">
              <a:lnSpc>
                <a:spcPct val="107000"/>
              </a:lnSpc>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1750" algn="l">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you can do for us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1750" algn="l">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are part of the team and are here because you are valued member already at Western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1750" algn="l">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research contributes to the value of the institution, and to the institutional reputation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1750" algn="l">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 dollars are important to the institution, with implications for our research opportunities (e.g., CRCs) and our research funding</a:t>
            </a:r>
          </a:p>
          <a:p>
            <a:pPr marL="31750" algn="l">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 funding supports students</a:t>
            </a:r>
          </a:p>
          <a:p>
            <a:pPr marL="31750" algn="l">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 success enhances </a:t>
            </a:r>
            <a:r>
              <a:rPr lang="en-US" sz="1800">
                <a:effectLst/>
                <a:latin typeface="Calibri" panose="020F0502020204030204" pitchFamily="34" charset="0"/>
                <a:ea typeface="Calibri" panose="020F0502020204030204" pitchFamily="34" charset="0"/>
                <a:cs typeface="Times New Roman" panose="02020603050405020304" pitchFamily="18" charset="0"/>
              </a:rPr>
              <a:t>our reputation.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1750" algn="l">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1750" algn="l">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you can do for yourself</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1750" algn="l">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Be kind to yourself</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1750" algn="l">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time for research</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1750" algn="l">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Connect with your colleagues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1750" algn="l">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 for mentorship opportunities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2</a:t>
            </a:fld>
            <a:endParaRPr lang="en-CA"/>
          </a:p>
        </p:txBody>
      </p:sp>
    </p:spTree>
    <p:extLst>
      <p:ext uri="{BB962C8B-B14F-4D97-AF65-F5344CB8AC3E}">
        <p14:creationId xmlns:p14="http://schemas.microsoft.com/office/powerpoint/2010/main" val="4271765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endParaRPr lang="en-CA"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20</a:t>
            </a:fld>
            <a:endParaRPr lang="en-CA"/>
          </a:p>
        </p:txBody>
      </p:sp>
    </p:spTree>
    <p:extLst>
      <p:ext uri="{BB962C8B-B14F-4D97-AF65-F5344CB8AC3E}">
        <p14:creationId xmlns:p14="http://schemas.microsoft.com/office/powerpoint/2010/main" val="1933405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endParaRPr lang="en-CA"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21</a:t>
            </a:fld>
            <a:endParaRPr lang="en-CA"/>
          </a:p>
        </p:txBody>
      </p:sp>
    </p:spTree>
    <p:extLst>
      <p:ext uri="{BB962C8B-B14F-4D97-AF65-F5344CB8AC3E}">
        <p14:creationId xmlns:p14="http://schemas.microsoft.com/office/powerpoint/2010/main" val="477491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E6A6B0D-ABAF-D947-8216-DF1DDC896E38}" type="slidenum">
              <a:rPr lang="en-CA" smtClean="0"/>
              <a:t>22</a:t>
            </a:fld>
            <a:endParaRPr lang="en-CA"/>
          </a:p>
        </p:txBody>
      </p:sp>
    </p:spTree>
    <p:extLst>
      <p:ext uri="{BB962C8B-B14F-4D97-AF65-F5344CB8AC3E}">
        <p14:creationId xmlns:p14="http://schemas.microsoft.com/office/powerpoint/2010/main" val="90326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We should remind colleagues that we’re contributing to a long legacy of achievements at Western that continues today.</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Research in London has hit above its weight for a very long time. </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As a few examples: </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(L) Did you know Western is considered the birthplace of the modern practice of wind engineering? </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dirty="0">
                <a:effectLst/>
                <a:latin typeface="Arial" panose="020B0604020202020204" pitchFamily="34" charset="0"/>
                <a:ea typeface="Times New Roman" panose="02020603050405020304" pitchFamily="18" charset="0"/>
              </a:rPr>
              <a:t>The first-of-its-kind </a:t>
            </a:r>
            <a:r>
              <a:rPr lang="en-CA" sz="1300" b="1" dirty="0">
                <a:effectLst/>
                <a:latin typeface="Arial" panose="020B0604020202020204" pitchFamily="34" charset="0"/>
                <a:ea typeface="Times New Roman" panose="02020603050405020304" pitchFamily="18" charset="0"/>
              </a:rPr>
              <a:t>Boundary Layer Wind Tunnel Laboratory</a:t>
            </a:r>
            <a:r>
              <a:rPr lang="en-CA" sz="1300" dirty="0">
                <a:effectLst/>
                <a:latin typeface="Arial" panose="020B0604020202020204" pitchFamily="34" charset="0"/>
                <a:ea typeface="Times New Roman" panose="02020603050405020304" pitchFamily="18" charset="0"/>
              </a:rPr>
              <a:t> has been used to test many of the world’s most significant structures, including the CN Tower, World Trade Center and Confederation Bridge. </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dirty="0">
                <a:effectLst/>
                <a:latin typeface="Arial" panose="020B0604020202020204" pitchFamily="34" charset="0"/>
                <a:ea typeface="Times New Roman" panose="02020603050405020304" pitchFamily="18" charset="0"/>
              </a:rPr>
              <a:t>We’re now home to four wind research facilities and are taking national leadership with the </a:t>
            </a:r>
            <a:r>
              <a:rPr lang="en-CA" sz="1300" b="1" dirty="0">
                <a:effectLst/>
                <a:latin typeface="Arial" panose="020B0604020202020204" pitchFamily="34" charset="0"/>
                <a:ea typeface="Times New Roman" panose="02020603050405020304" pitchFamily="18" charset="0"/>
              </a:rPr>
              <a:t>Northern Tornadoes Project </a:t>
            </a:r>
            <a:r>
              <a:rPr lang="en-CA" sz="1300" dirty="0">
                <a:effectLst/>
                <a:latin typeface="Arial" panose="020B0604020202020204" pitchFamily="34" charset="0"/>
                <a:ea typeface="Times New Roman" panose="02020603050405020304" pitchFamily="18" charset="0"/>
              </a:rPr>
              <a:t>and work at the</a:t>
            </a:r>
            <a:r>
              <a:rPr lang="en-CA" sz="1300" b="1" dirty="0">
                <a:effectLst/>
                <a:latin typeface="Arial" panose="020B0604020202020204" pitchFamily="34" charset="0"/>
                <a:ea typeface="Times New Roman" panose="02020603050405020304" pitchFamily="18" charset="0"/>
              </a:rPr>
              <a:t> WindEEE Dome</a:t>
            </a:r>
            <a:r>
              <a:rPr lang="en-CA" sz="1300" dirty="0">
                <a:effectLst/>
                <a:latin typeface="Arial" panose="020B0604020202020204" pitchFamily="34" charset="0"/>
                <a:ea typeface="Times New Roman" panose="02020603050405020304" pitchFamily="18" charset="0"/>
              </a:rPr>
              <a:t>, which was declared a national facility last year.</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(C) For 30 years, the </a:t>
            </a:r>
            <a:r>
              <a:rPr lang="en-CA" sz="1300" b="1" dirty="0">
                <a:effectLst/>
                <a:latin typeface="Arial" panose="020B0604020202020204" pitchFamily="34" charset="0"/>
                <a:ea typeface="Times New Roman" panose="02020603050405020304" pitchFamily="18" charset="0"/>
              </a:rPr>
              <a:t>Centre for Research &amp; Education on Violence Against Women &amp; Children</a:t>
            </a:r>
            <a:r>
              <a:rPr lang="en-CA" sz="1300" dirty="0">
                <a:effectLst/>
                <a:latin typeface="Arial" panose="020B0604020202020204" pitchFamily="34" charset="0"/>
                <a:ea typeface="Times New Roman" panose="02020603050405020304" pitchFamily="18" charset="0"/>
              </a:rPr>
              <a:t> has continued to lead many groundbreaking policy and legislative changes related to domestic violence, child protection, child custody and labour employment standards.</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dirty="0">
                <a:effectLst/>
                <a:latin typeface="Arial" panose="020B0604020202020204" pitchFamily="34" charset="0"/>
                <a:ea typeface="Times New Roman" panose="02020603050405020304" pitchFamily="18" charset="0"/>
              </a:rPr>
              <a:t>A new project launched late last year with members of the department of economics is generating evidence to show the hidden financial costs of intimate partner violence to workplaces.</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(R) And in the 1950s, London doctors developed the world’s first ‘</a:t>
            </a:r>
            <a:r>
              <a:rPr lang="en-CA" sz="1300" b="1" dirty="0">
                <a:effectLst/>
                <a:latin typeface="Arial" panose="020B0604020202020204" pitchFamily="34" charset="0"/>
                <a:ea typeface="Times New Roman" panose="02020603050405020304" pitchFamily="18" charset="0"/>
              </a:rPr>
              <a:t>cobalt bomb</a:t>
            </a:r>
            <a:r>
              <a:rPr lang="en-CA" sz="1300" dirty="0">
                <a:effectLst/>
                <a:latin typeface="Arial" panose="020B0604020202020204" pitchFamily="34" charset="0"/>
                <a:ea typeface="Times New Roman" panose="02020603050405020304" pitchFamily="18" charset="0"/>
              </a:rPr>
              <a:t>,’ increasing the cervical cancer cure rate to 75% from 25%. </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dirty="0">
                <a:effectLst/>
                <a:latin typeface="Arial" panose="020B0604020202020204" pitchFamily="34" charset="0"/>
                <a:ea typeface="Times New Roman" panose="02020603050405020304" pitchFamily="18" charset="0"/>
              </a:rPr>
              <a:t>London continues to home to an extremely strong cancer research community, including in diagnosis, imaging and drug development.</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While not on the slide, creative activities on campus have also benefited tremendously from hosting Canada’s longest-running </a:t>
            </a:r>
            <a:r>
              <a:rPr lang="en-CA" sz="1300" b="1" dirty="0">
                <a:effectLst/>
                <a:latin typeface="Arial" panose="020B0604020202020204" pitchFamily="34" charset="0"/>
                <a:ea typeface="Times New Roman" panose="02020603050405020304" pitchFamily="18" charset="0"/>
              </a:rPr>
              <a:t>writer-in-residence program</a:t>
            </a:r>
            <a:r>
              <a:rPr lang="en-CA" sz="1300" dirty="0">
                <a:effectLst/>
                <a:latin typeface="Arial" panose="020B0604020202020204" pitchFamily="34" charset="0"/>
                <a:ea typeface="Times New Roman" panose="02020603050405020304" pitchFamily="18" charset="0"/>
              </a:rPr>
              <a:t>, which has, since 1972, welcomed writers like </a:t>
            </a:r>
            <a:r>
              <a:rPr lang="en-CA" sz="1300" b="1" dirty="0">
                <a:effectLst/>
                <a:latin typeface="Arial" panose="020B0604020202020204" pitchFamily="34" charset="0"/>
                <a:ea typeface="Times New Roman" panose="02020603050405020304" pitchFamily="18" charset="0"/>
              </a:rPr>
              <a:t>Margaret Laurence</a:t>
            </a:r>
            <a:r>
              <a:rPr lang="en-CA" sz="1300" dirty="0">
                <a:effectLst/>
                <a:latin typeface="Arial" panose="020B0604020202020204" pitchFamily="34" charset="0"/>
                <a:ea typeface="Times New Roman" panose="02020603050405020304" pitchFamily="18" charset="0"/>
              </a:rPr>
              <a:t>, </a:t>
            </a:r>
            <a:r>
              <a:rPr lang="en-CA" sz="1300" b="1" dirty="0">
                <a:effectLst/>
                <a:latin typeface="Arial" panose="020B0604020202020204" pitchFamily="34" charset="0"/>
                <a:ea typeface="Times New Roman" panose="02020603050405020304" pitchFamily="18" charset="0"/>
              </a:rPr>
              <a:t>Emma Donoghue </a:t>
            </a:r>
            <a:r>
              <a:rPr lang="en-CA" sz="1300" dirty="0">
                <a:effectLst/>
                <a:latin typeface="Arial" panose="020B0604020202020204" pitchFamily="34" charset="0"/>
                <a:ea typeface="Times New Roman" panose="02020603050405020304" pitchFamily="18" charset="0"/>
              </a:rPr>
              <a:t>and, most recently, Canadian writer and poet</a:t>
            </a:r>
            <a:r>
              <a:rPr lang="en-CA" sz="1300" b="1" dirty="0">
                <a:effectLst/>
                <a:latin typeface="Arial" panose="020B0604020202020204" pitchFamily="34" charset="0"/>
                <a:ea typeface="Times New Roman" panose="02020603050405020304" pitchFamily="18" charset="0"/>
              </a:rPr>
              <a:t> </a:t>
            </a:r>
            <a:r>
              <a:rPr lang="en-CA" sz="1300" b="1" dirty="0" err="1">
                <a:effectLst/>
                <a:latin typeface="Arial" panose="020B0604020202020204" pitchFamily="34" charset="0"/>
                <a:ea typeface="Times New Roman" panose="02020603050405020304" pitchFamily="18" charset="0"/>
              </a:rPr>
              <a:t>Téa</a:t>
            </a:r>
            <a:r>
              <a:rPr lang="en-CA" sz="1300" b="1" dirty="0">
                <a:effectLst/>
                <a:latin typeface="Arial" panose="020B0604020202020204" pitchFamily="34" charset="0"/>
                <a:ea typeface="Times New Roman" panose="02020603050405020304" pitchFamily="18" charset="0"/>
              </a:rPr>
              <a:t> </a:t>
            </a:r>
            <a:r>
              <a:rPr lang="en-CA" sz="1300" b="1" dirty="0" err="1">
                <a:effectLst/>
                <a:latin typeface="Arial" panose="020B0604020202020204" pitchFamily="34" charset="0"/>
                <a:ea typeface="Times New Roman" panose="02020603050405020304" pitchFamily="18" charset="0"/>
              </a:rPr>
              <a:t>Mutonji</a:t>
            </a:r>
            <a:r>
              <a:rPr lang="en-CA" sz="1300" b="1" dirty="0">
                <a:effectLst/>
                <a:latin typeface="Arial" panose="020B0604020202020204" pitchFamily="34" charset="0"/>
                <a:ea typeface="Times New Roman" panose="02020603050405020304" pitchFamily="18" charset="0"/>
              </a:rPr>
              <a:t> </a:t>
            </a:r>
            <a:r>
              <a:rPr lang="en-CA" sz="1300" i="1" dirty="0">
                <a:effectLst/>
                <a:latin typeface="Arial" panose="020B0604020202020204" pitchFamily="34" charset="0"/>
                <a:ea typeface="Times New Roman" panose="02020603050405020304" pitchFamily="18" charset="0"/>
              </a:rPr>
              <a:t>(</a:t>
            </a:r>
            <a:r>
              <a:rPr lang="en-CA" sz="1300" i="1" dirty="0" err="1">
                <a:effectLst/>
                <a:latin typeface="Arial" panose="020B0604020202020204" pitchFamily="34" charset="0"/>
                <a:ea typeface="Times New Roman" panose="02020603050405020304" pitchFamily="18" charset="0"/>
              </a:rPr>
              <a:t>tay</a:t>
            </a:r>
            <a:r>
              <a:rPr lang="en-CA" sz="1300" i="1" dirty="0">
                <a:effectLst/>
                <a:latin typeface="Arial" panose="020B0604020202020204" pitchFamily="34" charset="0"/>
                <a:ea typeface="Times New Roman" panose="02020603050405020304" pitchFamily="18" charset="0"/>
              </a:rPr>
              <a:t>-ah moo-tone-gee).</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Across disciplines, our community continues to have major impact within the academy and for our communities, civil society and for industry.</a:t>
            </a:r>
          </a:p>
          <a:p>
            <a:pPr marL="342900" lvl="0" indent="-342900">
              <a:lnSpc>
                <a:spcPct val="200000"/>
              </a:lnSpc>
              <a:buFont typeface="Symbol" pitchFamily="2" charset="2"/>
              <a:buChar char=""/>
            </a:pPr>
            <a:endParaRPr lang="en-CA" sz="1300" dirty="0">
              <a:effectLst/>
              <a:latin typeface="Arial" panose="020B0604020202020204" pitchFamily="34" charset="0"/>
              <a:ea typeface="Times New Roman" panose="02020603050405020304" pitchFamily="18" charset="0"/>
            </a:endParaRPr>
          </a:p>
          <a:p>
            <a:pPr marL="342900" lvl="0" indent="-342900">
              <a:lnSpc>
                <a:spcPct val="200000"/>
              </a:lnSpc>
              <a:buFont typeface="Symbol" pitchFamily="2" charset="2"/>
              <a:buChar char=""/>
            </a:pPr>
            <a:endParaRPr lang="en-CA" sz="1300" dirty="0">
              <a:effectLst/>
              <a:latin typeface="Arial" panose="020B0604020202020204" pitchFamily="34" charset="0"/>
              <a:ea typeface="Times New Roman" panose="02020603050405020304" pitchFamily="18" charset="0"/>
            </a:endParaRPr>
          </a:p>
          <a:p>
            <a:pPr marL="0" indent="0">
              <a:lnSpc>
                <a:spcPct val="150000"/>
              </a:lnSpc>
              <a:buFont typeface="Symbol" pitchFamily="2" charset="2"/>
              <a:buNone/>
            </a:pPr>
            <a:r>
              <a:rPr lang="en-CA" sz="1200" b="1" dirty="0">
                <a:solidFill>
                  <a:srgbClr val="807F83"/>
                </a:solidFill>
                <a:latin typeface="Times New Roman" panose="02020603050405020304" pitchFamily="18" charset="0"/>
                <a:cs typeface="Times New Roman" panose="02020603050405020304" pitchFamily="18" charset="0"/>
              </a:rPr>
              <a:t>ADDITIONAL CONTRIBUTIONS (Just background.)</a:t>
            </a:r>
          </a:p>
          <a:p>
            <a:pPr marL="342900" marR="0" lvl="0" indent="-342900" algn="l" defTabSz="914400" rtl="0" eaLnBrk="1" fontAlgn="auto" latinLnBrk="0" hangingPunct="1">
              <a:lnSpc>
                <a:spcPct val="150000"/>
              </a:lnSpc>
              <a:spcBef>
                <a:spcPts val="0"/>
              </a:spcBef>
              <a:spcAft>
                <a:spcPts val="0"/>
              </a:spcAft>
              <a:buClrTx/>
              <a:buSzTx/>
              <a:buFont typeface="Symbol" pitchFamily="2" charset="2"/>
              <a:buChar char=""/>
              <a:tabLst/>
              <a:defRPr/>
            </a:pPr>
            <a:r>
              <a:rPr lang="en-CA" sz="1200" dirty="0">
                <a:solidFill>
                  <a:srgbClr val="807F83"/>
                </a:solidFill>
                <a:latin typeface="Times New Roman" panose="02020603050405020304" pitchFamily="18" charset="0"/>
                <a:cs typeface="Times New Roman" panose="02020603050405020304" pitchFamily="18" charset="0"/>
              </a:rPr>
              <a:t>Discovery of the sex chromatin (the “Barr Body,” discovered by Murray Barr), launching the field of genetics.</a:t>
            </a:r>
          </a:p>
          <a:p>
            <a:pPr marL="342900" indent="-342900">
              <a:lnSpc>
                <a:spcPct val="150000"/>
              </a:lnSpc>
              <a:buFont typeface="Symbol" pitchFamily="2" charset="2"/>
              <a:buChar char=""/>
            </a:pPr>
            <a:r>
              <a:rPr lang="en-CA" sz="1200" dirty="0">
                <a:solidFill>
                  <a:srgbClr val="807F83"/>
                </a:solidFill>
                <a:latin typeface="Times New Roman" panose="02020603050405020304" pitchFamily="18" charset="0"/>
                <a:cs typeface="Times New Roman" panose="02020603050405020304" pitchFamily="18" charset="0"/>
              </a:rPr>
              <a:t>Landmark study showing Aspirin can prevent strokes and heart disease.</a:t>
            </a:r>
          </a:p>
          <a:p>
            <a:pPr marL="342900" indent="-342900">
              <a:lnSpc>
                <a:spcPct val="150000"/>
              </a:lnSpc>
              <a:buFont typeface="Symbol" pitchFamily="2" charset="2"/>
              <a:buChar char=""/>
            </a:pPr>
            <a:r>
              <a:rPr lang="en-CA" sz="1200" dirty="0">
                <a:solidFill>
                  <a:srgbClr val="807F83"/>
                </a:solidFill>
                <a:latin typeface="Times New Roman" panose="02020603050405020304" pitchFamily="18" charset="0"/>
                <a:cs typeface="Times New Roman" panose="02020603050405020304" pitchFamily="18" charset="0"/>
              </a:rPr>
              <a:t>Discovery of Vinblastine, the first of a series of chemotherapy drugs – still used today.</a:t>
            </a:r>
          </a:p>
          <a:p>
            <a:pPr marL="342900" indent="-342900">
              <a:lnSpc>
                <a:spcPct val="150000"/>
              </a:lnSpc>
              <a:buFont typeface="Symbol" pitchFamily="2" charset="2"/>
              <a:buChar char=""/>
            </a:pPr>
            <a:r>
              <a:rPr lang="en-CA" sz="1200" b="0" dirty="0">
                <a:latin typeface="Times New Roman" panose="02020603050405020304" pitchFamily="18" charset="0"/>
                <a:cs typeface="Times New Roman" panose="02020603050405020304" pitchFamily="18" charset="0"/>
              </a:rPr>
              <a:t>During the 1950s, Tony Brown provided the genetic basis of insect resistance to insecticides.</a:t>
            </a:r>
          </a:p>
          <a:p>
            <a:pPr marL="342900" lvl="0" indent="-342900">
              <a:lnSpc>
                <a:spcPct val="200000"/>
              </a:lnSpc>
              <a:buFont typeface="Symbol" pitchFamily="2" charset="2"/>
              <a:buChar char=""/>
            </a:pPr>
            <a:endParaRPr lang="en-CA"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3</a:t>
            </a:fld>
            <a:endParaRPr lang="en-CA"/>
          </a:p>
        </p:txBody>
      </p:sp>
    </p:spTree>
    <p:extLst>
      <p:ext uri="{BB962C8B-B14F-4D97-AF65-F5344CB8AC3E}">
        <p14:creationId xmlns:p14="http://schemas.microsoft.com/office/powerpoint/2010/main" val="297359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At a high level, the role of the office of the Vice-President (Research) is to:</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b="1" dirty="0">
                <a:effectLst/>
                <a:latin typeface="Arial" panose="020B0604020202020204" pitchFamily="34" charset="0"/>
                <a:ea typeface="Times New Roman" panose="02020603050405020304" pitchFamily="18" charset="0"/>
              </a:rPr>
              <a:t>Accelerate and support success and impact</a:t>
            </a:r>
            <a:r>
              <a:rPr lang="en-CA" sz="1300" dirty="0">
                <a:effectLst/>
                <a:latin typeface="Arial" panose="020B0604020202020204" pitchFamily="34" charset="0"/>
                <a:ea typeface="Times New Roman" panose="02020603050405020304" pitchFamily="18" charset="0"/>
              </a:rPr>
              <a:t>, while nurturing and strengthening a respectful culture of research, scholarship, creative activity and innovation.</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b="1" dirty="0">
                <a:effectLst/>
                <a:latin typeface="Arial" panose="020B0604020202020204" pitchFamily="34" charset="0"/>
                <a:ea typeface="Times New Roman" panose="02020603050405020304" pitchFamily="18" charset="0"/>
              </a:rPr>
              <a:t>Identify and introduce mechanisms to support collaboration</a:t>
            </a:r>
            <a:r>
              <a:rPr lang="en-CA" sz="1300" dirty="0">
                <a:effectLst/>
                <a:latin typeface="Arial" panose="020B0604020202020204" pitchFamily="34" charset="0"/>
                <a:ea typeface="Times New Roman" panose="02020603050405020304" pitchFamily="18" charset="0"/>
              </a:rPr>
              <a:t> and to advance interdisciplinary scholarship that tackles bigger research questions.</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b="1" dirty="0">
                <a:effectLst/>
                <a:latin typeface="Arial" panose="020B0604020202020204" pitchFamily="34" charset="0"/>
                <a:ea typeface="Times New Roman" panose="02020603050405020304" pitchFamily="18" charset="0"/>
              </a:rPr>
              <a:t>Proactively implement mechanisms for removing barriers to participation </a:t>
            </a:r>
            <a:r>
              <a:rPr lang="en-CA" sz="1300" dirty="0">
                <a:effectLst/>
                <a:latin typeface="Arial" panose="020B0604020202020204" pitchFamily="34" charset="0"/>
                <a:ea typeface="Times New Roman" panose="02020603050405020304" pitchFamily="18" charset="0"/>
              </a:rPr>
              <a:t>and to foster an inclusive research culture.</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dirty="0">
                <a:effectLst/>
                <a:latin typeface="Arial" panose="020B0604020202020204" pitchFamily="34" charset="0"/>
                <a:ea typeface="Times New Roman" panose="02020603050405020304" pitchFamily="18" charset="0"/>
              </a:rPr>
              <a:t>Ensure we take time to </a:t>
            </a:r>
            <a:r>
              <a:rPr lang="en-CA" sz="1300" b="1" dirty="0">
                <a:effectLst/>
                <a:latin typeface="Arial" panose="020B0604020202020204" pitchFamily="34" charset="0"/>
                <a:ea typeface="Times New Roman" panose="02020603050405020304" pitchFamily="18" charset="0"/>
              </a:rPr>
              <a:t>recognize and celebrate</a:t>
            </a:r>
            <a:r>
              <a:rPr lang="en-CA" sz="1300" dirty="0">
                <a:effectLst/>
                <a:latin typeface="Arial" panose="020B0604020202020204" pitchFamily="34" charset="0"/>
                <a:ea typeface="Times New Roman" panose="02020603050405020304" pitchFamily="18" charset="0"/>
              </a:rPr>
              <a:t> all of our wins – big and small, across all disciplines.</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b="1" dirty="0">
                <a:effectLst/>
                <a:latin typeface="Arial" panose="020B0604020202020204" pitchFamily="34" charset="0"/>
                <a:ea typeface="Times New Roman" panose="02020603050405020304" pitchFamily="18" charset="0"/>
              </a:rPr>
              <a:t>Promote</a:t>
            </a:r>
            <a:r>
              <a:rPr lang="en-CA" sz="1300" dirty="0">
                <a:effectLst/>
                <a:latin typeface="Arial" panose="020B0604020202020204" pitchFamily="34" charset="0"/>
                <a:ea typeface="Times New Roman" panose="02020603050405020304" pitchFamily="18" charset="0"/>
              </a:rPr>
              <a:t> a globally minded approach to curiosity, discovery, creativity and innovation.</a:t>
            </a:r>
            <a:endParaRPr lang="en-CA" sz="12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300" dirty="0">
                <a:effectLst/>
                <a:latin typeface="Arial" panose="020B0604020202020204" pitchFamily="34" charset="0"/>
                <a:ea typeface="Times New Roman" panose="02020603050405020304" pitchFamily="18" charset="0"/>
              </a:rPr>
              <a:t>And to meaningfully </a:t>
            </a:r>
            <a:r>
              <a:rPr lang="en-CA" sz="1300" b="1" dirty="0">
                <a:effectLst/>
                <a:latin typeface="Arial" panose="020B0604020202020204" pitchFamily="34" charset="0"/>
                <a:ea typeface="Times New Roman" panose="02020603050405020304" pitchFamily="18" charset="0"/>
              </a:rPr>
              <a:t>connect the work we do</a:t>
            </a:r>
            <a:r>
              <a:rPr lang="en-CA" sz="1300" dirty="0">
                <a:effectLst/>
                <a:latin typeface="Arial" panose="020B0604020202020204" pitchFamily="34" charset="0"/>
                <a:ea typeface="Times New Roman" panose="02020603050405020304" pitchFamily="18" charset="0"/>
              </a:rPr>
              <a:t> to those who can most benefit from it – right here in London, across Canada and around the world.</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Our dedicated, professional team of approximately 160 staff members is a key partner in our research community’s success.</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200000"/>
              </a:lnSpc>
              <a:buFont typeface="Symbol" pitchFamily="2" charset="2"/>
              <a:buChar char=""/>
            </a:pPr>
            <a:r>
              <a:rPr lang="en-CA" sz="1300" dirty="0">
                <a:effectLst/>
                <a:latin typeface="Arial" panose="020B0604020202020204" pitchFamily="34" charset="0"/>
                <a:ea typeface="Times New Roman" panose="02020603050405020304" pitchFamily="18" charset="0"/>
              </a:rPr>
              <a:t>Collectively, we are committed to identifying and implementing tools, services and programs that help them to be competitive, to be successful and to have impact.</a:t>
            </a:r>
            <a:endParaRPr lang="en-CA" sz="1200" dirty="0">
              <a:effectLst/>
              <a:latin typeface="Times New Roman" panose="02020603050405020304" pitchFamily="18" charset="0"/>
              <a:ea typeface="Times New Roman" panose="02020603050405020304" pitchFamily="18" charset="0"/>
            </a:endParaRPr>
          </a:p>
          <a:p>
            <a:pPr marL="342900" indent="-342900">
              <a:lnSpc>
                <a:spcPct val="150000"/>
              </a:lnSpc>
              <a:buFont typeface="Symbol" pitchFamily="2" charset="2"/>
              <a:buChar char=""/>
            </a:pPr>
            <a:r>
              <a:rPr lang="en-CA" sz="1200" b="0" dirty="0">
                <a:solidFill>
                  <a:srgbClr val="807F83"/>
                </a:solidFill>
                <a:latin typeface="Times New Roman" panose="02020603050405020304" pitchFamily="18" charset="0"/>
                <a:cs typeface="Times New Roman" panose="02020603050405020304" pitchFamily="18" charset="0"/>
              </a:rPr>
              <a:t>We also work very collaboratively with partners across campus – including </a:t>
            </a:r>
            <a:r>
              <a:rPr lang="en-CA" sz="1200" b="1" dirty="0">
                <a:solidFill>
                  <a:srgbClr val="807F83"/>
                </a:solidFill>
                <a:latin typeface="Times New Roman" panose="02020603050405020304" pitchFamily="18" charset="0"/>
                <a:cs typeface="Times New Roman" panose="02020603050405020304" pitchFamily="18" charset="0"/>
              </a:rPr>
              <a:t>faculty research officers</a:t>
            </a:r>
            <a:r>
              <a:rPr lang="en-CA" sz="1200" b="0" dirty="0">
                <a:solidFill>
                  <a:srgbClr val="807F83"/>
                </a:solidFill>
                <a:latin typeface="Times New Roman" panose="02020603050405020304" pitchFamily="18" charset="0"/>
                <a:cs typeface="Times New Roman" panose="02020603050405020304" pitchFamily="18" charset="0"/>
              </a:rPr>
              <a:t>, </a:t>
            </a:r>
            <a:r>
              <a:rPr lang="en-CA" sz="1200" b="1" dirty="0">
                <a:solidFill>
                  <a:srgbClr val="807F83"/>
                </a:solidFill>
                <a:latin typeface="Times New Roman" panose="02020603050405020304" pitchFamily="18" charset="0"/>
                <a:cs typeface="Times New Roman" panose="02020603050405020304" pitchFamily="18" charset="0"/>
              </a:rPr>
              <a:t>Associate Deans (Research</a:t>
            </a:r>
            <a:r>
              <a:rPr lang="en-CA" sz="1200" b="0" dirty="0">
                <a:solidFill>
                  <a:srgbClr val="807F83"/>
                </a:solidFill>
                <a:latin typeface="Times New Roman" panose="02020603050405020304" pitchFamily="18" charset="0"/>
                <a:cs typeface="Times New Roman" panose="02020603050405020304" pitchFamily="18" charset="0"/>
              </a:rPr>
              <a:t>), </a:t>
            </a:r>
            <a:r>
              <a:rPr lang="en-CA" sz="1200" b="1" dirty="0">
                <a:solidFill>
                  <a:srgbClr val="807F83"/>
                </a:solidFill>
                <a:latin typeface="Times New Roman" panose="02020603050405020304" pitchFamily="18" charset="0"/>
                <a:cs typeface="Times New Roman" panose="02020603050405020304" pitchFamily="18" charset="0"/>
              </a:rPr>
              <a:t>Research Finance</a:t>
            </a:r>
            <a:r>
              <a:rPr lang="en-CA" sz="1200" b="0" dirty="0">
                <a:solidFill>
                  <a:srgbClr val="807F83"/>
                </a:solidFill>
                <a:latin typeface="Times New Roman" panose="02020603050405020304" pitchFamily="18" charset="0"/>
                <a:cs typeface="Times New Roman" panose="02020603050405020304" pitchFamily="18" charset="0"/>
              </a:rPr>
              <a:t>, </a:t>
            </a:r>
            <a:r>
              <a:rPr lang="en-CA" sz="1200" b="1" dirty="0">
                <a:solidFill>
                  <a:srgbClr val="807F83"/>
                </a:solidFill>
                <a:latin typeface="Times New Roman" panose="02020603050405020304" pitchFamily="18" charset="0"/>
                <a:cs typeface="Times New Roman" panose="02020603050405020304" pitchFamily="18" charset="0"/>
              </a:rPr>
              <a:t>Procurement Services</a:t>
            </a:r>
            <a:r>
              <a:rPr lang="en-CA" sz="1200" b="0" dirty="0">
                <a:solidFill>
                  <a:srgbClr val="807F83"/>
                </a:solidFill>
                <a:latin typeface="Times New Roman" panose="02020603050405020304" pitchFamily="18" charset="0"/>
                <a:cs typeface="Times New Roman" panose="02020603050405020304" pitchFamily="18" charset="0"/>
              </a:rPr>
              <a:t>, etc. – to remove as much of the administrative load as possible and to help you focus more time on work you’re passionate about.</a:t>
            </a:r>
          </a:p>
          <a:p>
            <a:pPr marL="342900" indent="-342900">
              <a:lnSpc>
                <a:spcPct val="150000"/>
              </a:lnSpc>
              <a:buFont typeface="Symbol" pitchFamily="2" charset="2"/>
              <a:buChar char=""/>
            </a:pPr>
            <a:r>
              <a:rPr lang="en-CA" sz="1200" b="0" dirty="0">
                <a:solidFill>
                  <a:srgbClr val="807F83"/>
                </a:solidFill>
                <a:latin typeface="Times New Roman" panose="02020603050405020304" pitchFamily="18" charset="0"/>
                <a:cs typeface="Times New Roman" panose="02020603050405020304" pitchFamily="18" charset="0"/>
              </a:rPr>
              <a:t>All of this to say: you don’t have to go at most of this alone – just reach out!</a:t>
            </a:r>
          </a:p>
          <a:p>
            <a:pPr marL="342900" indent="-342900">
              <a:lnSpc>
                <a:spcPct val="150000"/>
              </a:lnSpc>
              <a:buFont typeface="Symbol" pitchFamily="2" charset="2"/>
              <a:buChar char=""/>
            </a:pPr>
            <a:r>
              <a:rPr lang="en-CA" sz="1200" b="0" dirty="0">
                <a:solidFill>
                  <a:srgbClr val="807F83"/>
                </a:solidFill>
                <a:latin typeface="Times New Roman" panose="02020603050405020304" pitchFamily="18" charset="0"/>
                <a:cs typeface="Times New Roman" panose="02020603050405020304" pitchFamily="18" charset="0"/>
              </a:rPr>
              <a:t>Collectively, we are committed to continuing to identify and implement tools, services and programs that help you have the support you need to remain competitive and be successful.</a:t>
            </a:r>
          </a:p>
          <a:p>
            <a:pPr marL="342900" indent="-342900">
              <a:lnSpc>
                <a:spcPct val="150000"/>
              </a:lnSpc>
              <a:buFont typeface="Symbol" pitchFamily="2" charset="2"/>
              <a:buChar char=""/>
            </a:pPr>
            <a:endParaRPr lang="en-CA" sz="1200" b="0" dirty="0">
              <a:solidFill>
                <a:srgbClr val="807F83"/>
              </a:solidFill>
              <a:latin typeface="Times New Roman" panose="02020603050405020304" pitchFamily="18" charset="0"/>
              <a:cs typeface="Times New Roman" panose="02020603050405020304" pitchFamily="18" charset="0"/>
            </a:endParaRPr>
          </a:p>
          <a:p>
            <a:pPr marL="342900" indent="-342900">
              <a:lnSpc>
                <a:spcPct val="150000"/>
              </a:lnSpc>
              <a:buFont typeface="Symbol" pitchFamily="2" charset="2"/>
              <a:buChar char=""/>
            </a:pPr>
            <a:r>
              <a:rPr lang="en-CA" sz="1200" b="0" dirty="0">
                <a:solidFill>
                  <a:srgbClr val="807F83"/>
                </a:solidFill>
                <a:latin typeface="Times New Roman" panose="02020603050405020304" pitchFamily="18" charset="0"/>
                <a:cs typeface="Times New Roman" panose="02020603050405020304" pitchFamily="18" charset="0"/>
              </a:rPr>
              <a:t>We also hold responsibility for advancing the university’s strategic plans.</a:t>
            </a:r>
            <a:endParaRPr lang="en-US" sz="1200" kern="1200" dirty="0">
              <a:solidFill>
                <a:srgbClr val="807F83"/>
              </a:solidFill>
              <a:effectLst/>
              <a:latin typeface="Times New Roman" panose="02020603050405020304" pitchFamily="18" charset="0"/>
              <a:ea typeface="+mn-ea"/>
              <a:cs typeface="Times New Roman" panose="02020603050405020304" pitchFamily="18" charset="0"/>
            </a:endParaRPr>
          </a:p>
          <a:p>
            <a:pPr marL="342900" lvl="0" indent="-342900">
              <a:lnSpc>
                <a:spcPct val="200000"/>
              </a:lnSpc>
              <a:buFont typeface="Symbol" pitchFamily="2" charset="2"/>
              <a:buChar char=""/>
            </a:pPr>
            <a:endParaRPr lang="en-CA"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4</a:t>
            </a:fld>
            <a:endParaRPr lang="en-CA"/>
          </a:p>
        </p:txBody>
      </p:sp>
    </p:spTree>
    <p:extLst>
      <p:ext uri="{BB962C8B-B14F-4D97-AF65-F5344CB8AC3E}">
        <p14:creationId xmlns:p14="http://schemas.microsoft.com/office/powerpoint/2010/main" val="373759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r>
              <a:rPr lang="en-CA" sz="1800" dirty="0">
                <a:effectLst/>
                <a:latin typeface="Times New Roman" panose="02020603050405020304" pitchFamily="18" charset="0"/>
                <a:ea typeface="Times New Roman" panose="02020603050405020304" pitchFamily="18" charset="0"/>
              </a:rPr>
              <a:t>While we consult and connect directly to various strategic plans across campus – including those from individual faculties – Western’s plan, our Western Research plan, the Indigenous Strategic Plan and the new Global Engagement Plan are four primary touchpoints. (We will soon have one from the office of EDI, too.)</a:t>
            </a:r>
          </a:p>
          <a:p>
            <a:pPr marL="342900" lvl="0" indent="-342900">
              <a:lnSpc>
                <a:spcPct val="150000"/>
              </a:lnSpc>
              <a:buFont typeface="Symbol" pitchFamily="2" charset="2"/>
              <a:buChar char=""/>
            </a:pPr>
            <a:r>
              <a:rPr lang="en-CA" sz="1800" dirty="0">
                <a:effectLst/>
                <a:latin typeface="Times New Roman" panose="02020603050405020304" pitchFamily="18" charset="0"/>
                <a:ea typeface="Times New Roman" panose="02020603050405020304" pitchFamily="18" charset="0"/>
              </a:rPr>
              <a:t>You’ll note there are close links and overlapping themes between the three plans – this is intentional.</a:t>
            </a:r>
          </a:p>
          <a:p>
            <a:pPr marL="342900" lvl="0" indent="-342900">
              <a:lnSpc>
                <a:spcPct val="150000"/>
              </a:lnSpc>
              <a:buFont typeface="Symbol" pitchFamily="2" charset="2"/>
              <a:buChar char=""/>
            </a:pPr>
            <a:r>
              <a:rPr lang="en-CA" sz="1800" dirty="0">
                <a:effectLst/>
                <a:latin typeface="Times New Roman" panose="02020603050405020304" pitchFamily="18" charset="0"/>
                <a:ea typeface="Times New Roman" panose="02020603050405020304" pitchFamily="18" charset="0"/>
              </a:rPr>
              <a:t>I really encourage you to give them a read at your leisure to help understand the university’s high-level directions and guiding principles.</a:t>
            </a:r>
          </a:p>
          <a:p>
            <a:pPr marL="342900" lvl="0" indent="-342900">
              <a:lnSpc>
                <a:spcPct val="150000"/>
              </a:lnSpc>
              <a:buFont typeface="Symbol" pitchFamily="2" charset="2"/>
              <a:buChar char=""/>
            </a:pPr>
            <a:endParaRPr lang="en-CA"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itchFamily="2" charset="2"/>
              <a:buChar char=""/>
            </a:pPr>
            <a:r>
              <a:rPr lang="en-CA" sz="1800" b="1" dirty="0">
                <a:effectLst/>
                <a:latin typeface="Times New Roman" panose="02020603050405020304" pitchFamily="18" charset="0"/>
                <a:ea typeface="Times New Roman" panose="02020603050405020304" pitchFamily="18" charset="0"/>
              </a:rPr>
              <a:t>(1) </a:t>
            </a:r>
            <a:r>
              <a:rPr lang="en-CA" sz="1800" dirty="0">
                <a:effectLst/>
                <a:latin typeface="Times New Roman" panose="02020603050405020304" pitchFamily="18" charset="0"/>
                <a:ea typeface="Times New Roman" panose="02020603050405020304" pitchFamily="18" charset="0"/>
              </a:rPr>
              <a:t>Western’s research, scholarship and creative activity touch on all three goals found in </a:t>
            </a:r>
            <a:r>
              <a:rPr lang="en-CA" sz="1800" b="1" i="1" dirty="0">
                <a:effectLst/>
                <a:latin typeface="Times New Roman" panose="02020603050405020304" pitchFamily="18" charset="0"/>
                <a:ea typeface="Times New Roman" panose="02020603050405020304" pitchFamily="18" charset="0"/>
              </a:rPr>
              <a:t>Towards Western at 150</a:t>
            </a:r>
            <a:r>
              <a:rPr lang="en-CA" sz="1800" dirty="0">
                <a:effectLst/>
                <a:latin typeface="Times New Roman" panose="02020603050405020304" pitchFamily="18" charset="0"/>
                <a:ea typeface="Times New Roman" panose="02020603050405020304" pitchFamily="18" charset="0"/>
              </a:rPr>
              <a:t>, which include:</a:t>
            </a:r>
          </a:p>
          <a:p>
            <a:pPr marL="800100" lvl="1" indent="-342900">
              <a:lnSpc>
                <a:spcPct val="150000"/>
              </a:lnSpc>
              <a:buFont typeface="Symbol" pitchFamily="2" charset="2"/>
              <a:buChar char=""/>
            </a:pPr>
            <a:r>
              <a:rPr lang="en-CA" sz="1800" b="1" dirty="0">
                <a:effectLst/>
                <a:latin typeface="Times New Roman" panose="02020603050405020304" pitchFamily="18" charset="0"/>
                <a:ea typeface="Times New Roman" panose="02020603050405020304" pitchFamily="18" charset="0"/>
              </a:rPr>
              <a:t>Greater Impact</a:t>
            </a:r>
          </a:p>
          <a:p>
            <a:pPr marL="800100" lvl="1" indent="-342900">
              <a:lnSpc>
                <a:spcPct val="150000"/>
              </a:lnSpc>
              <a:buFont typeface="Symbol" pitchFamily="2" charset="2"/>
              <a:buChar char=""/>
            </a:pPr>
            <a:r>
              <a:rPr lang="en-CA" sz="1800" b="1" dirty="0">
                <a:effectLst/>
                <a:latin typeface="Times New Roman" panose="02020603050405020304" pitchFamily="18" charset="0"/>
                <a:ea typeface="Times New Roman" panose="02020603050405020304" pitchFamily="18" charset="0"/>
              </a:rPr>
              <a:t>People, Community &amp; Culture</a:t>
            </a:r>
          </a:p>
          <a:p>
            <a:pPr marL="800100" lvl="1" indent="-342900">
              <a:lnSpc>
                <a:spcPct val="150000"/>
              </a:lnSpc>
              <a:buFont typeface="Symbol" pitchFamily="2" charset="2"/>
              <a:buChar char=""/>
            </a:pPr>
            <a:r>
              <a:rPr lang="en-CA" sz="1800" b="1" dirty="0">
                <a:effectLst/>
                <a:latin typeface="Times New Roman" panose="02020603050405020304" pitchFamily="18" charset="0"/>
                <a:ea typeface="Times New Roman" panose="02020603050405020304" pitchFamily="18" charset="0"/>
              </a:rPr>
              <a:t>Western’s Place in the World</a:t>
            </a:r>
          </a:p>
          <a:p>
            <a:pPr marL="342900" lvl="0" indent="-342900">
              <a:lnSpc>
                <a:spcPct val="150000"/>
              </a:lnSpc>
              <a:buFont typeface="Symbol" pitchFamily="2" charset="2"/>
              <a:buChar char=""/>
            </a:pPr>
            <a:endParaRPr lang="en-CA"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itchFamily="2" charset="2"/>
              <a:buChar char=""/>
            </a:pPr>
            <a:r>
              <a:rPr lang="en-CA" sz="1800" b="1" dirty="0">
                <a:effectLst/>
                <a:latin typeface="Times New Roman" panose="02020603050405020304" pitchFamily="18" charset="0"/>
                <a:ea typeface="Times New Roman" panose="02020603050405020304" pitchFamily="18" charset="0"/>
              </a:rPr>
              <a:t>(3) </a:t>
            </a:r>
            <a:r>
              <a:rPr lang="en-CA" sz="1800" b="0" dirty="0">
                <a:effectLst/>
                <a:latin typeface="Times New Roman" panose="02020603050405020304" pitchFamily="18" charset="0"/>
                <a:ea typeface="Times New Roman" panose="02020603050405020304" pitchFamily="18" charset="0"/>
              </a:rPr>
              <a:t>The</a:t>
            </a:r>
            <a:r>
              <a:rPr lang="en-CA" sz="1800" b="1" dirty="0">
                <a:effectLst/>
                <a:latin typeface="Times New Roman" panose="02020603050405020304" pitchFamily="18" charset="0"/>
                <a:ea typeface="Times New Roman" panose="02020603050405020304" pitchFamily="18" charset="0"/>
              </a:rPr>
              <a:t> Indigenous Strategic Plan </a:t>
            </a:r>
            <a:r>
              <a:rPr lang="en-CA" sz="1800" b="0" dirty="0">
                <a:effectLst/>
                <a:latin typeface="Times New Roman" panose="02020603050405020304" pitchFamily="18" charset="0"/>
                <a:ea typeface="Times New Roman" panose="02020603050405020304" pitchFamily="18" charset="0"/>
              </a:rPr>
              <a:t>contains several goals I haven’t included on the slide, but these four are the most relevant to our daily work: (others included below for context; those on the slide are in bold).</a:t>
            </a:r>
          </a:p>
          <a:p>
            <a:pPr marL="800100" lvl="1" indent="-342900">
              <a:lnSpc>
                <a:spcPct val="150000"/>
              </a:lnSpc>
              <a:buFont typeface="+mj-lt"/>
              <a:buAutoNum type="arabicPeriod"/>
            </a:pPr>
            <a:r>
              <a:rPr lang="en-CA" sz="1800" b="1" dirty="0">
                <a:effectLst/>
                <a:latin typeface="Times New Roman" panose="02020603050405020304" pitchFamily="18" charset="0"/>
                <a:ea typeface="Times New Roman" panose="02020603050405020304" pitchFamily="18" charset="0"/>
              </a:rPr>
              <a:t>Strengthen and build relationships with Indigenous Communities</a:t>
            </a:r>
          </a:p>
          <a:p>
            <a:pPr marL="800100" lvl="1" indent="-342900">
              <a:lnSpc>
                <a:spcPct val="150000"/>
              </a:lnSpc>
              <a:buFont typeface="+mj-lt"/>
              <a:buAutoNum type="arabicPeriod"/>
            </a:pPr>
            <a:r>
              <a:rPr lang="en-CA" sz="1800" b="1" dirty="0">
                <a:effectLst/>
                <a:latin typeface="Times New Roman" panose="02020603050405020304" pitchFamily="18" charset="0"/>
                <a:ea typeface="Times New Roman" panose="02020603050405020304" pitchFamily="18" charset="0"/>
              </a:rPr>
              <a:t>Nurture an inclusive campus culture that values Indigenous peoples, perspectives, and ways of knowing</a:t>
            </a:r>
          </a:p>
          <a:p>
            <a:pPr marL="800100" lvl="1" indent="-342900">
              <a:lnSpc>
                <a:spcPct val="150000"/>
              </a:lnSpc>
              <a:buFont typeface="+mj-lt"/>
              <a:buAutoNum type="arabicPeriod"/>
            </a:pPr>
            <a:r>
              <a:rPr lang="en-CA" sz="1800" dirty="0">
                <a:effectLst/>
                <a:latin typeface="Times New Roman" panose="02020603050405020304" pitchFamily="18" charset="0"/>
                <a:ea typeface="Times New Roman" panose="02020603050405020304" pitchFamily="18" charset="0"/>
              </a:rPr>
              <a:t>Enhance Indigenous students’ experience at Western</a:t>
            </a:r>
          </a:p>
          <a:p>
            <a:pPr marL="800100" lvl="1" indent="-342900">
              <a:lnSpc>
                <a:spcPct val="150000"/>
              </a:lnSpc>
              <a:buFont typeface="+mj-lt"/>
              <a:buAutoNum type="arabicPeriod"/>
            </a:pPr>
            <a:r>
              <a:rPr lang="en-CA" sz="1800" b="1" dirty="0">
                <a:effectLst/>
                <a:latin typeface="Times New Roman" panose="02020603050405020304" pitchFamily="18" charset="0"/>
                <a:ea typeface="Times New Roman" panose="02020603050405020304" pitchFamily="18" charset="0"/>
              </a:rPr>
              <a:t>Achieve Excellence in Indigenous Research &amp; Scholarship</a:t>
            </a:r>
          </a:p>
          <a:p>
            <a:pPr marL="800100" lvl="1" indent="-342900">
              <a:lnSpc>
                <a:spcPct val="150000"/>
              </a:lnSpc>
              <a:buFont typeface="+mj-lt"/>
              <a:buAutoNum type="arabicPeriod"/>
            </a:pPr>
            <a:r>
              <a:rPr lang="en-CA" sz="1800" dirty="0">
                <a:effectLst/>
                <a:latin typeface="Times New Roman" panose="02020603050405020304" pitchFamily="18" charset="0"/>
                <a:ea typeface="Times New Roman" panose="02020603050405020304" pitchFamily="18" charset="0"/>
              </a:rPr>
              <a:t>Excel in Indigenous Teaching &amp; Learning</a:t>
            </a:r>
          </a:p>
          <a:p>
            <a:pPr marL="800100" lvl="1" indent="-342900">
              <a:lnSpc>
                <a:spcPct val="150000"/>
              </a:lnSpc>
              <a:buFont typeface="+mj-lt"/>
              <a:buAutoNum type="arabicPeriod"/>
            </a:pPr>
            <a:r>
              <a:rPr lang="en-CA" sz="1800" b="1" dirty="0">
                <a:effectLst/>
                <a:latin typeface="Times New Roman" panose="02020603050405020304" pitchFamily="18" charset="0"/>
                <a:ea typeface="Times New Roman" panose="02020603050405020304" pitchFamily="18" charset="0"/>
              </a:rPr>
              <a:t>Indigenize Western’s Institutional Practices and Spaces</a:t>
            </a:r>
          </a:p>
          <a:p>
            <a:pPr marL="800100" lvl="1" indent="-342900">
              <a:lnSpc>
                <a:spcPct val="150000"/>
              </a:lnSpc>
              <a:buFont typeface="+mj-lt"/>
              <a:buAutoNum type="arabicPeriod"/>
            </a:pPr>
            <a:r>
              <a:rPr lang="en-CA" sz="1800" dirty="0">
                <a:effectLst/>
                <a:latin typeface="Times New Roman" panose="02020603050405020304" pitchFamily="18" charset="0"/>
                <a:ea typeface="Times New Roman" panose="02020603050405020304" pitchFamily="18" charset="0"/>
              </a:rPr>
              <a:t>Become a university of choice for Indigenous students</a:t>
            </a:r>
          </a:p>
          <a:p>
            <a:pPr marL="800100" lvl="1" indent="-342900">
              <a:lnSpc>
                <a:spcPct val="150000"/>
              </a:lnSpc>
              <a:buFont typeface="+mj-lt"/>
              <a:buAutoNum type="arabicPeriod"/>
            </a:pPr>
            <a:r>
              <a:rPr lang="en-CA" sz="1800" dirty="0">
                <a:effectLst/>
                <a:latin typeface="Times New Roman" panose="02020603050405020304" pitchFamily="18" charset="0"/>
                <a:ea typeface="Times New Roman" panose="02020603050405020304" pitchFamily="18" charset="0"/>
              </a:rPr>
              <a:t>Increase Indigenous representation in staff and Faculty complement </a:t>
            </a:r>
          </a:p>
          <a:p>
            <a:pPr marL="457200" lvl="1" indent="0">
              <a:lnSpc>
                <a:spcPct val="150000"/>
              </a:lnSpc>
              <a:buFont typeface="Arial" panose="020B0604020202020204" pitchFamily="34" charset="0"/>
              <a:buNone/>
            </a:pPr>
            <a:endParaRPr lang="en-CA" sz="1800" dirty="0">
              <a:effectLst/>
              <a:latin typeface="Times New Roman" panose="02020603050405020304" pitchFamily="18" charset="0"/>
              <a:ea typeface="Times New Roman" panose="02020603050405020304" pitchFamily="18" charset="0"/>
            </a:endParaRPr>
          </a:p>
          <a:p>
            <a:pPr marL="285750" indent="-285750" algn="l">
              <a:buFont typeface="Arial" panose="020B0604020202020204" pitchFamily="34" charset="0"/>
              <a:buChar char="•"/>
            </a:pPr>
            <a:r>
              <a:rPr lang="en-CA" sz="1800" b="1" dirty="0">
                <a:solidFill>
                  <a:srgbClr val="4F2683"/>
                </a:solidFill>
                <a:latin typeface="Tahoma" panose="020B0604030504040204" pitchFamily="34" charset="0"/>
                <a:ea typeface="Tahoma" panose="020B0604030504040204" pitchFamily="34" charset="0"/>
                <a:cs typeface="Tahoma" panose="020B0604030504040204" pitchFamily="34" charset="0"/>
              </a:rPr>
              <a:t>(4) </a:t>
            </a:r>
            <a:r>
              <a:rPr lang="en-CA" sz="1800" dirty="0">
                <a:solidFill>
                  <a:srgbClr val="4F2683"/>
                </a:solidFill>
                <a:latin typeface="Tahoma" panose="020B0604030504040204" pitchFamily="34" charset="0"/>
                <a:ea typeface="Tahoma" panose="020B0604030504040204" pitchFamily="34" charset="0"/>
                <a:cs typeface="Tahoma" panose="020B0604030504040204" pitchFamily="34" charset="0"/>
              </a:rPr>
              <a:t>Our new Global Engagement Plan, </a:t>
            </a:r>
            <a:r>
              <a:rPr lang="en-CA" sz="1800" b="1" dirty="0">
                <a:solidFill>
                  <a:srgbClr val="4F2683"/>
                </a:solidFill>
                <a:latin typeface="Tahoma" panose="020B0604030504040204" pitchFamily="34" charset="0"/>
                <a:ea typeface="Tahoma" panose="020B0604030504040204" pitchFamily="34" charset="0"/>
                <a:cs typeface="Tahoma" panose="020B0604030504040204" pitchFamily="34" charset="0"/>
              </a:rPr>
              <a:t>Western in the World </a:t>
            </a:r>
            <a:r>
              <a:rPr lang="en-CA" sz="1800" dirty="0">
                <a:solidFill>
                  <a:srgbClr val="4F2683"/>
                </a:solidFill>
                <a:latin typeface="Tahoma" panose="020B0604030504040204" pitchFamily="34" charset="0"/>
                <a:ea typeface="Tahoma" panose="020B0604030504040204" pitchFamily="34" charset="0"/>
                <a:cs typeface="Tahoma" panose="020B0604030504040204" pitchFamily="34" charset="0"/>
              </a:rPr>
              <a:t>seeks to:</a:t>
            </a:r>
          </a:p>
          <a:p>
            <a:pPr marL="800100" lvl="1" indent="-342900" algn="l">
              <a:buFont typeface="+mj-lt"/>
              <a:buAutoNum type="arabicPeriod"/>
            </a:pPr>
            <a:r>
              <a:rPr lang="en-CA" sz="1800" dirty="0">
                <a:solidFill>
                  <a:srgbClr val="4F2683"/>
                </a:solidFill>
                <a:latin typeface="Tahoma" panose="020B0604030504040204" pitchFamily="34" charset="0"/>
                <a:ea typeface="Tahoma" panose="020B0604030504040204" pitchFamily="34" charset="0"/>
                <a:cs typeface="Tahoma" panose="020B0604030504040204" pitchFamily="34" charset="0"/>
              </a:rPr>
              <a:t>Expand </a:t>
            </a:r>
            <a:r>
              <a:rPr lang="en-CA" sz="1800" b="1" dirty="0">
                <a:solidFill>
                  <a:srgbClr val="4F2683"/>
                </a:solidFill>
                <a:latin typeface="Tahoma" panose="020B0604030504040204" pitchFamily="34" charset="0"/>
                <a:ea typeface="Tahoma" panose="020B0604030504040204" pitchFamily="34" charset="0"/>
                <a:cs typeface="Tahoma" panose="020B0604030504040204" pitchFamily="34" charset="0"/>
              </a:rPr>
              <a:t>Global Range</a:t>
            </a:r>
          </a:p>
          <a:p>
            <a:pPr marL="800100" lvl="1" indent="-342900" algn="l">
              <a:buFont typeface="+mj-lt"/>
              <a:buAutoNum type="arabicPeriod"/>
            </a:pPr>
            <a:r>
              <a:rPr lang="en-CA" sz="1800" dirty="0">
                <a:solidFill>
                  <a:srgbClr val="4F2683"/>
                </a:solidFill>
                <a:latin typeface="Tahoma" panose="020B0604030504040204" pitchFamily="34" charset="0"/>
                <a:ea typeface="Tahoma" panose="020B0604030504040204" pitchFamily="34" charset="0"/>
                <a:cs typeface="Tahoma" panose="020B0604030504040204" pitchFamily="34" charset="0"/>
              </a:rPr>
              <a:t>Champion Global Citizenship</a:t>
            </a:r>
          </a:p>
          <a:p>
            <a:pPr marL="800100" lvl="1" indent="-342900" algn="l">
              <a:buFont typeface="+mj-lt"/>
              <a:buAutoNum type="arabicPeriod"/>
            </a:pPr>
            <a:r>
              <a:rPr lang="en-CA" sz="1800" dirty="0">
                <a:solidFill>
                  <a:srgbClr val="4F2683"/>
                </a:solidFill>
                <a:latin typeface="Tahoma" panose="020B0604030504040204" pitchFamily="34" charset="0"/>
                <a:ea typeface="Tahoma" panose="020B0604030504040204" pitchFamily="34" charset="0"/>
                <a:cs typeface="Tahoma" panose="020B0604030504040204" pitchFamily="34" charset="0"/>
              </a:rPr>
              <a:t>Amplify Western's </a:t>
            </a:r>
            <a:r>
              <a:rPr lang="en-CA" sz="1800" b="1" dirty="0">
                <a:solidFill>
                  <a:srgbClr val="4F2683"/>
                </a:solidFill>
                <a:latin typeface="Tahoma" panose="020B0604030504040204" pitchFamily="34" charset="0"/>
                <a:ea typeface="Tahoma" panose="020B0604030504040204" pitchFamily="34" charset="0"/>
                <a:cs typeface="Tahoma" panose="020B0604030504040204" pitchFamily="34" charset="0"/>
              </a:rPr>
              <a:t>Global Research Impact</a:t>
            </a:r>
          </a:p>
          <a:p>
            <a:pPr marL="800100" lvl="1" indent="-342900" algn="l">
              <a:buFont typeface="+mj-lt"/>
              <a:buAutoNum type="arabicPeriod"/>
            </a:pPr>
            <a:r>
              <a:rPr lang="en-CA" sz="1800" dirty="0">
                <a:solidFill>
                  <a:srgbClr val="4F2683"/>
                </a:solidFill>
                <a:latin typeface="Tahoma" panose="020B0604030504040204" pitchFamily="34" charset="0"/>
                <a:ea typeface="Tahoma" panose="020B0604030504040204" pitchFamily="34" charset="0"/>
                <a:cs typeface="Tahoma" panose="020B0604030504040204" pitchFamily="34" charset="0"/>
              </a:rPr>
              <a:t>Enable Western's </a:t>
            </a:r>
            <a:r>
              <a:rPr lang="en-CA" sz="1800" b="1" dirty="0">
                <a:solidFill>
                  <a:srgbClr val="4F2683"/>
                </a:solidFill>
                <a:latin typeface="Tahoma" panose="020B0604030504040204" pitchFamily="34" charset="0"/>
                <a:ea typeface="Tahoma" panose="020B0604030504040204" pitchFamily="34" charset="0"/>
                <a:cs typeface="Tahoma" panose="020B0604030504040204" pitchFamily="34" charset="0"/>
              </a:rPr>
              <a:t>Capacity for Global Success</a:t>
            </a:r>
          </a:p>
          <a:p>
            <a:pPr marL="457200" lvl="1" indent="0">
              <a:lnSpc>
                <a:spcPct val="150000"/>
              </a:lnSpc>
              <a:buFont typeface="Arial" panose="020B0604020202020204" pitchFamily="34" charset="0"/>
              <a:buNone/>
            </a:pPr>
            <a:endParaRPr lang="en-CA" sz="1800" dirty="0">
              <a:effectLst/>
              <a:latin typeface="Times New Roman" panose="02020603050405020304" pitchFamily="18" charset="0"/>
              <a:ea typeface="Times New Roman" panose="02020603050405020304" pitchFamily="18" charset="0"/>
            </a:endParaRPr>
          </a:p>
          <a:p>
            <a:pPr marL="800100" lvl="1" indent="-342900">
              <a:lnSpc>
                <a:spcPct val="150000"/>
              </a:lnSpc>
              <a:buFont typeface="+mj-lt"/>
              <a:buAutoNum type="arabicPeriod"/>
            </a:pPr>
            <a:endParaRPr lang="en-CA" sz="1800" dirty="0">
              <a:effectLst/>
              <a:latin typeface="Times New Roman" panose="02020603050405020304" pitchFamily="18" charset="0"/>
              <a:ea typeface="Times New Roman" panose="02020603050405020304" pitchFamily="18" charset="0"/>
            </a:endParaRPr>
          </a:p>
          <a:p>
            <a:pPr marL="800100" lvl="1" indent="-342900">
              <a:lnSpc>
                <a:spcPct val="150000"/>
              </a:lnSpc>
              <a:buFont typeface="+mj-lt"/>
              <a:buAutoNum type="arabicPeriod"/>
            </a:pP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5</a:t>
            </a:fld>
            <a:endParaRPr lang="en-CA"/>
          </a:p>
        </p:txBody>
      </p:sp>
    </p:spTree>
    <p:extLst>
      <p:ext uri="{BB962C8B-B14F-4D97-AF65-F5344CB8AC3E}">
        <p14:creationId xmlns:p14="http://schemas.microsoft.com/office/powerpoint/2010/main" val="429417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r>
              <a:rPr lang="en-CA" sz="1200" dirty="0">
                <a:effectLst/>
                <a:latin typeface="Times New Roman" panose="02020603050405020304" pitchFamily="18" charset="0"/>
                <a:ea typeface="Times New Roman" panose="02020603050405020304" pitchFamily="18" charset="0"/>
              </a:rPr>
              <a:t>While research advances each of the the three hemes found in </a:t>
            </a:r>
            <a:r>
              <a:rPr lang="en-CA" sz="1200" b="1" i="1" dirty="0">
                <a:effectLst/>
                <a:latin typeface="Times New Roman" panose="02020603050405020304" pitchFamily="18" charset="0"/>
                <a:ea typeface="Times New Roman" panose="02020603050405020304" pitchFamily="18" charset="0"/>
              </a:rPr>
              <a:t>Towards Western at 150</a:t>
            </a:r>
            <a:r>
              <a:rPr lang="en-CA" sz="1200" dirty="0">
                <a:effectLst/>
                <a:latin typeface="Times New Roman" panose="02020603050405020304" pitchFamily="18" charset="0"/>
                <a:ea typeface="Times New Roman" panose="02020603050405020304" pitchFamily="18" charset="0"/>
              </a:rPr>
              <a:t>, our plan is situated largely within </a:t>
            </a:r>
            <a:r>
              <a:rPr lang="en-CA" sz="1200" b="1" dirty="0">
                <a:effectLst/>
                <a:latin typeface="Times New Roman" panose="02020603050405020304" pitchFamily="18" charset="0"/>
                <a:ea typeface="Times New Roman" panose="02020603050405020304" pitchFamily="18" charset="0"/>
              </a:rPr>
              <a:t>Greater Impact</a:t>
            </a:r>
            <a:r>
              <a:rPr lang="en-CA" sz="1200" dirty="0">
                <a:effectLst/>
                <a:latin typeface="Times New Roman" panose="02020603050405020304" pitchFamily="18" charset="0"/>
                <a:ea typeface="Times New Roman" panose="02020603050405020304" pitchFamily="18" charset="0"/>
              </a:rPr>
              <a:t> -- specifically sections related to tackling grand challenges, enhancing connections and increasing impact.</a:t>
            </a:r>
          </a:p>
          <a:p>
            <a:pPr marL="342900" lvl="0" indent="-342900">
              <a:lnSpc>
                <a:spcPct val="150000"/>
              </a:lnSpc>
              <a:buFont typeface="Symbol" pitchFamily="2" charset="2"/>
              <a:buChar char=""/>
            </a:pPr>
            <a:r>
              <a:rPr lang="en-CA" sz="1200" dirty="0">
                <a:effectLst/>
                <a:latin typeface="Times New Roman" panose="02020603050405020304" pitchFamily="18" charset="0"/>
                <a:ea typeface="Times New Roman" panose="02020603050405020304" pitchFamily="18" charset="0"/>
              </a:rPr>
              <a:t>Supporting our community to have greater impact is our north star.</a:t>
            </a:r>
          </a:p>
          <a:p>
            <a:pPr marL="342900" lvl="0" indent="-342900">
              <a:lnSpc>
                <a:spcPct val="150000"/>
              </a:lnSpc>
              <a:buFont typeface="Symbol" pitchFamily="2" charset="2"/>
              <a:buChar char=""/>
            </a:pPr>
            <a:endParaRPr lang="en-CA" sz="1200" i="0" kern="1200" dirty="0">
              <a:solidFill>
                <a:schemeClr val="tx1"/>
              </a:solidFill>
              <a:effectLst/>
              <a:latin typeface="+mn-lt"/>
              <a:ea typeface="+mn-ea"/>
              <a:cs typeface="+mn-cs"/>
            </a:endParaRPr>
          </a:p>
          <a:p>
            <a:pPr marL="342900" lvl="0" indent="-342900">
              <a:lnSpc>
                <a:spcPct val="150000"/>
              </a:lnSpc>
              <a:buFont typeface="Symbol" pitchFamily="2" charset="2"/>
              <a:buChar char=""/>
            </a:pPr>
            <a:r>
              <a:rPr lang="en-CA" sz="1200" b="1" i="1" dirty="0">
                <a:effectLst/>
                <a:latin typeface="Times New Roman" panose="02020603050405020304" pitchFamily="18" charset="0"/>
                <a:ea typeface="Times New Roman" panose="02020603050405020304" pitchFamily="18" charset="0"/>
              </a:rPr>
              <a:t>Mobilize for Impact! </a:t>
            </a:r>
            <a:r>
              <a:rPr lang="en-CA" sz="1200" dirty="0">
                <a:effectLst/>
                <a:latin typeface="Times New Roman" panose="02020603050405020304" pitchFamily="18" charset="0"/>
                <a:ea typeface="Times New Roman" panose="02020603050405020304" pitchFamily="18" charset="0"/>
              </a:rPr>
              <a:t>includes four guiding principles:</a:t>
            </a:r>
          </a:p>
          <a:p>
            <a:pPr marL="685800" lvl="1" indent="-228600">
              <a:buFont typeface="+mj-lt"/>
              <a:buAutoNum type="arabicPeriod"/>
            </a:pPr>
            <a:r>
              <a:rPr lang="en-CA" sz="1200" b="1" kern="1200" dirty="0">
                <a:solidFill>
                  <a:schemeClr val="tx1"/>
                </a:solidFill>
                <a:effectLst/>
                <a:latin typeface="+mn-lt"/>
                <a:ea typeface="+mn-ea"/>
                <a:cs typeface="+mn-cs"/>
              </a:rPr>
              <a:t>Catalyze Research, Scholarship, &amp; Creative Activity: </a:t>
            </a:r>
            <a:r>
              <a:rPr lang="en-CA" sz="1200" b="0" kern="1200" dirty="0">
                <a:solidFill>
                  <a:schemeClr val="tx1"/>
                </a:solidFill>
                <a:effectLst/>
                <a:latin typeface="+mn-lt"/>
                <a:ea typeface="+mn-ea"/>
                <a:cs typeface="+mn-cs"/>
              </a:rPr>
              <a:t>We are committed to providing services and to fostering a culture of inclusivity that embraces, supports and accelerates research, scholarship, and creative activity in all disciplines and at all career and learning stages. </a:t>
            </a:r>
            <a:endParaRPr lang="en-CA" sz="120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dirty="0">
                <a:solidFill>
                  <a:schemeClr val="bg1"/>
                </a:solidFill>
                <a:latin typeface="Arial" panose="020B0604020202020204" pitchFamily="34" charset="0"/>
                <a:cs typeface="Arial" panose="020B0604020202020204" pitchFamily="34" charset="0"/>
              </a:rPr>
              <a:t>Advance Equity, Diversity, Inclusion, &amp; Decolonialization</a:t>
            </a:r>
            <a:r>
              <a:rPr lang="en-US" sz="1200" b="0" kern="1200" dirty="0">
                <a:solidFill>
                  <a:schemeClr val="bg1"/>
                </a:solidFill>
                <a:latin typeface="Arial" panose="020B0604020202020204" pitchFamily="34" charset="0"/>
                <a:cs typeface="Arial" panose="020B0604020202020204" pitchFamily="34" charset="0"/>
              </a:rPr>
              <a:t>: </a:t>
            </a:r>
            <a:r>
              <a:rPr lang="en-CA" sz="1200" b="0" kern="1200" dirty="0">
                <a:solidFill>
                  <a:schemeClr val="tx1"/>
                </a:solidFill>
                <a:effectLst/>
                <a:latin typeface="+mn-lt"/>
                <a:ea typeface="+mn-ea"/>
                <a:cs typeface="+mn-cs"/>
              </a:rPr>
              <a:t>We are committed </a:t>
            </a:r>
            <a:r>
              <a:rPr lang="en-US" sz="1200" b="0" kern="1200" dirty="0">
                <a:solidFill>
                  <a:schemeClr val="bg1"/>
                </a:solidFill>
                <a:latin typeface="Arial" panose="020B0604020202020204" pitchFamily="34" charset="0"/>
                <a:cs typeface="Arial" panose="020B0604020202020204" pitchFamily="34" charset="0"/>
              </a:rPr>
              <a:t>to taking </a:t>
            </a:r>
            <a:r>
              <a:rPr lang="en-CA" sz="1200" kern="1200" dirty="0">
                <a:solidFill>
                  <a:schemeClr val="tx1"/>
                </a:solidFill>
                <a:effectLst/>
                <a:latin typeface="+mn-lt"/>
                <a:ea typeface="+mn-ea"/>
                <a:cs typeface="+mn-cs"/>
              </a:rPr>
              <a:t>proactive steps to improve equity, diversity, inclusion and decolonization by ensuring ethical engagement with regional Indigenous communities and by advancing equity-related issues in all programs, services and funding initiatives we offer.</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dirty="0">
                <a:solidFill>
                  <a:schemeClr val="bg1"/>
                </a:solidFill>
                <a:latin typeface="Arial" panose="020B0604020202020204" pitchFamily="34" charset="0"/>
                <a:cs typeface="Arial" panose="020B0604020202020204" pitchFamily="34" charset="0"/>
              </a:rPr>
              <a:t>Engage With Partners</a:t>
            </a:r>
            <a:r>
              <a:rPr lang="en-US" sz="1200" b="0" kern="1200" dirty="0">
                <a:solidFill>
                  <a:schemeClr val="bg1"/>
                </a:solidFill>
                <a:latin typeface="Arial" panose="020B0604020202020204" pitchFamily="34" charset="0"/>
                <a:cs typeface="Arial" panose="020B0604020202020204" pitchFamily="34" charset="0"/>
              </a:rPr>
              <a:t>: </a:t>
            </a:r>
            <a:r>
              <a:rPr lang="en-CA" sz="1200" b="0" kern="1200" dirty="0">
                <a:solidFill>
                  <a:schemeClr val="tx1"/>
                </a:solidFill>
                <a:effectLst/>
                <a:latin typeface="+mn-lt"/>
                <a:ea typeface="+mn-ea"/>
                <a:cs typeface="+mn-cs"/>
              </a:rPr>
              <a:t>We are committed </a:t>
            </a:r>
            <a:r>
              <a:rPr lang="en-US" sz="1200" b="0" kern="1200" dirty="0">
                <a:solidFill>
                  <a:schemeClr val="bg1"/>
                </a:solidFill>
                <a:latin typeface="Arial" panose="020B0604020202020204" pitchFamily="34" charset="0"/>
                <a:cs typeface="Arial" panose="020B0604020202020204" pitchFamily="34" charset="0"/>
              </a:rPr>
              <a:t>to co-creating welcoming spaces, places, and activities that encourage partners to engage with us and to establishing strong, ethical, and reciprocal partnerships</a:t>
            </a:r>
            <a:endParaRPr lang="en-CA" sz="1200" b="0" kern="1200" dirty="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dirty="0">
                <a:solidFill>
                  <a:schemeClr val="bg1"/>
                </a:solidFill>
                <a:latin typeface="Arial" panose="020B0604020202020204" pitchFamily="34" charset="0"/>
                <a:cs typeface="Arial" panose="020B0604020202020204" pitchFamily="34" charset="0"/>
              </a:rPr>
              <a:t>Balance Risks &amp; Opportunities</a:t>
            </a:r>
            <a:r>
              <a:rPr lang="en-US" sz="1200" b="0" kern="1200" dirty="0">
                <a:solidFill>
                  <a:schemeClr val="bg1"/>
                </a:solidFill>
                <a:latin typeface="Arial" panose="020B0604020202020204" pitchFamily="34" charset="0"/>
                <a:cs typeface="Arial" panose="020B0604020202020204" pitchFamily="34" charset="0"/>
              </a:rPr>
              <a:t>: And, while respecting the core commitment to academic freedom, we are committed to being responsible stewards of knowledge, to support open access initiatives and to help our community safeguard research.</a:t>
            </a:r>
            <a:endParaRPr lang="en-CA" sz="1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itchFamily="2" charset="2"/>
              <a:buChar char=""/>
            </a:pPr>
            <a:endParaRPr lang="en-CA" sz="1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itchFamily="2" charset="2"/>
              <a:buChar char=""/>
            </a:pPr>
            <a:r>
              <a:rPr lang="en-CA" sz="1200" dirty="0">
                <a:effectLst/>
                <a:latin typeface="Times New Roman" panose="02020603050405020304" pitchFamily="18" charset="0"/>
                <a:ea typeface="Times New Roman" panose="02020603050405020304" pitchFamily="18" charset="0"/>
              </a:rPr>
              <a:t>And it includes four main goals:</a:t>
            </a:r>
          </a:p>
          <a:p>
            <a:pPr marL="800100" lvl="1" indent="-342900">
              <a:lnSpc>
                <a:spcPct val="150000"/>
              </a:lnSpc>
              <a:buFont typeface="+mj-lt"/>
              <a:buAutoNum type="arabicPeriod"/>
            </a:pPr>
            <a:r>
              <a:rPr lang="en-US" sz="1200" b="1" kern="1200" dirty="0">
                <a:latin typeface="Arial" panose="020B0604020202020204" pitchFamily="34" charset="0"/>
                <a:cs typeface="Arial" panose="020B0604020202020204" pitchFamily="34" charset="0"/>
              </a:rPr>
              <a:t>Enhance Research Support</a:t>
            </a:r>
            <a:r>
              <a:rPr lang="en-US" sz="1200" b="0" kern="1200" dirty="0">
                <a:latin typeface="Arial" panose="020B0604020202020204" pitchFamily="34" charset="0"/>
                <a:cs typeface="Arial" panose="020B0604020202020204" pitchFamily="34" charset="0"/>
              </a:rPr>
              <a:t>: We </a:t>
            </a:r>
            <a:r>
              <a:rPr lang="en-CA" sz="1200" kern="1200" dirty="0">
                <a:solidFill>
                  <a:schemeClr val="tx1"/>
                </a:solidFill>
                <a:effectLst/>
                <a:latin typeface="+mn-lt"/>
                <a:ea typeface="+mn-ea"/>
                <a:cs typeface="+mn-cs"/>
              </a:rPr>
              <a:t>accelerate research success by removing barriers and reducing administrative burden, and by offering professional services and programs that help researchers reach their full potential.</a:t>
            </a:r>
          </a:p>
          <a:p>
            <a:pPr marL="800100" lvl="1" indent="-342900">
              <a:lnSpc>
                <a:spcPct val="150000"/>
              </a:lnSpc>
              <a:buFont typeface="+mj-lt"/>
              <a:buAutoNum type="arabicPeriod"/>
            </a:pPr>
            <a:r>
              <a:rPr lang="en-US" sz="1200" b="1" kern="1200" dirty="0">
                <a:solidFill>
                  <a:schemeClr val="bg1"/>
                </a:solidFill>
                <a:latin typeface="Arial" panose="020B0604020202020204" pitchFamily="34" charset="0"/>
                <a:cs typeface="Arial" panose="020B0604020202020204" pitchFamily="34" charset="0"/>
              </a:rPr>
              <a:t>Foster Relationships: </a:t>
            </a:r>
            <a:r>
              <a:rPr lang="en-CA" sz="1200" kern="1200" dirty="0">
                <a:solidFill>
                  <a:schemeClr val="tx1"/>
                </a:solidFill>
                <a:effectLst/>
                <a:latin typeface="+mn-lt"/>
                <a:ea typeface="+mn-ea"/>
                <a:cs typeface="+mn-cs"/>
              </a:rPr>
              <a:t>We </a:t>
            </a:r>
            <a:r>
              <a:rPr lang="en-US" sz="1200" kern="1200" dirty="0">
                <a:solidFill>
                  <a:schemeClr val="tx1"/>
                </a:solidFill>
                <a:effectLst/>
                <a:latin typeface="+mn-lt"/>
                <a:ea typeface="+mn-ea"/>
                <a:cs typeface="+mn-cs"/>
              </a:rPr>
              <a:t>facilitate ethical and reciprocal research relationships</a:t>
            </a:r>
            <a:r>
              <a:rPr lang="en-CA" sz="1200" kern="1200" dirty="0">
                <a:solidFill>
                  <a:schemeClr val="tx1"/>
                </a:solidFill>
                <a:effectLst/>
                <a:latin typeface="+mn-lt"/>
                <a:ea typeface="+mn-ea"/>
                <a:cs typeface="+mn-cs"/>
              </a:rPr>
              <a:t>: internally, locally, nationally, and internationally; with government, hospital/health care, corporate, not-for-profit, community, and academic partners.</a:t>
            </a:r>
          </a:p>
          <a:p>
            <a:pPr marL="800100" lvl="1" indent="-342900">
              <a:lnSpc>
                <a:spcPct val="150000"/>
              </a:lnSpc>
              <a:buFont typeface="+mj-lt"/>
              <a:buAutoNum type="arabicPeriod"/>
            </a:pPr>
            <a:r>
              <a:rPr lang="en-US" sz="1200" b="1" kern="1200" dirty="0">
                <a:solidFill>
                  <a:schemeClr val="bg1"/>
                </a:solidFill>
                <a:latin typeface="Arial" panose="020B0604020202020204" pitchFamily="34" charset="0"/>
                <a:cs typeface="Arial" panose="020B0604020202020204" pitchFamily="34" charset="0"/>
              </a:rPr>
              <a:t>Connect our Work to the World</a:t>
            </a:r>
            <a:r>
              <a:rPr lang="en-US" sz="1200" b="0" kern="1200" dirty="0">
                <a:solidFill>
                  <a:schemeClr val="bg1"/>
                </a:solidFill>
                <a:latin typeface="Arial" panose="020B0604020202020204" pitchFamily="34" charset="0"/>
                <a:cs typeface="Arial" panose="020B0604020202020204" pitchFamily="34" charset="0"/>
              </a:rPr>
              <a:t>: </a:t>
            </a:r>
            <a:r>
              <a:rPr lang="en-CA" sz="1200" kern="1200" dirty="0">
                <a:solidFill>
                  <a:schemeClr val="tx1"/>
                </a:solidFill>
                <a:effectLst/>
                <a:latin typeface="+mn-lt"/>
                <a:ea typeface="+mn-ea"/>
                <a:cs typeface="+mn-cs"/>
              </a:rPr>
              <a:t>We work with researchers, scholars, and artists to recognize and celebrate success, and to communicate, promote and mobilize/translate the outcomes of their efforts.</a:t>
            </a:r>
          </a:p>
          <a:p>
            <a:pPr marL="800100" lvl="1" indent="-342900">
              <a:lnSpc>
                <a:spcPct val="150000"/>
              </a:lnSpc>
              <a:buFont typeface="+mj-lt"/>
              <a:buAutoNum type="arabicPeriod"/>
            </a:pPr>
            <a:r>
              <a:rPr lang="en-CA" sz="1200" b="1" kern="1200" dirty="0">
                <a:solidFill>
                  <a:schemeClr val="tx1"/>
                </a:solidFill>
                <a:effectLst/>
                <a:latin typeface="+mn-lt"/>
                <a:ea typeface="+mn-ea"/>
                <a:cs typeface="+mn-cs"/>
              </a:rPr>
              <a:t>Tackle the Grand</a:t>
            </a:r>
            <a:r>
              <a:rPr lang="en-US" sz="1200" b="1" kern="1200" dirty="0">
                <a:solidFill>
                  <a:schemeClr val="bg1"/>
                </a:solidFill>
                <a:latin typeface="Arial" panose="020B0604020202020204" pitchFamily="34" charset="0"/>
                <a:cs typeface="Arial" panose="020B0604020202020204" pitchFamily="34" charset="0"/>
              </a:rPr>
              <a:t> Challenges of our Time</a:t>
            </a:r>
            <a:r>
              <a:rPr lang="en-US" sz="1200" b="0" kern="1200" dirty="0">
                <a:solidFill>
                  <a:schemeClr val="bg1"/>
                </a:solidFill>
                <a:latin typeface="Arial" panose="020B0604020202020204" pitchFamily="34" charset="0"/>
                <a:cs typeface="Arial" panose="020B0604020202020204" pitchFamily="34" charset="0"/>
              </a:rPr>
              <a:t>: </a:t>
            </a:r>
            <a:r>
              <a:rPr lang="en-CA" sz="1200" i="0" kern="1200" dirty="0">
                <a:solidFill>
                  <a:schemeClr val="tx1"/>
                </a:solidFill>
                <a:effectLst/>
                <a:latin typeface="+mn-lt"/>
                <a:ea typeface="+mn-ea"/>
                <a:cs typeface="+mn-cs"/>
              </a:rPr>
              <a:t>While individual, curiosity-driven fundamental research and creative practice across academic disciplines remain a cornerstone at  Western, we also pursue models of  collaborative interdisciplinary research that address the most pressing challenges of  our time. </a:t>
            </a:r>
          </a:p>
        </p:txBody>
      </p:sp>
      <p:sp>
        <p:nvSpPr>
          <p:cNvPr id="4" name="Slide Number Placeholder 3"/>
          <p:cNvSpPr>
            <a:spLocks noGrp="1"/>
          </p:cNvSpPr>
          <p:nvPr>
            <p:ph type="sldNum" sz="quarter" idx="5"/>
          </p:nvPr>
        </p:nvSpPr>
        <p:spPr/>
        <p:txBody>
          <a:bodyPr/>
          <a:lstStyle/>
          <a:p>
            <a:fld id="{0E6A6B0D-ABAF-D947-8216-DF1DDC896E38}" type="slidenum">
              <a:rPr lang="en-CA" smtClean="0"/>
              <a:t>6</a:t>
            </a:fld>
            <a:endParaRPr lang="en-CA"/>
          </a:p>
        </p:txBody>
      </p:sp>
    </p:spTree>
    <p:extLst>
      <p:ext uri="{BB962C8B-B14F-4D97-AF65-F5344CB8AC3E}">
        <p14:creationId xmlns:p14="http://schemas.microsoft.com/office/powerpoint/2010/main" val="147361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r>
              <a:rPr lang="en-CA" sz="2400" dirty="0">
                <a:effectLst/>
                <a:latin typeface="Times New Roman" panose="02020603050405020304" pitchFamily="18" charset="0"/>
                <a:ea typeface="Times New Roman" panose="02020603050405020304" pitchFamily="18" charset="0"/>
              </a:rPr>
              <a:t>As I mentioned off the top, chances are that if you need something, it likely already exists somewhere on campus.</a:t>
            </a:r>
          </a:p>
          <a:p>
            <a:pPr marL="342900" lvl="0" indent="-342900">
              <a:lnSpc>
                <a:spcPct val="150000"/>
              </a:lnSpc>
              <a:buFont typeface="Symbol" pitchFamily="2" charset="2"/>
              <a:buChar char=""/>
            </a:pPr>
            <a:r>
              <a:rPr lang="en-CA" sz="2400" dirty="0">
                <a:effectLst/>
                <a:latin typeface="Times New Roman" panose="02020603050405020304" pitchFamily="18" charset="0"/>
                <a:ea typeface="Times New Roman" panose="02020603050405020304" pitchFamily="18" charset="0"/>
              </a:rPr>
              <a:t>I recommend you build relationships with colleagues in your faculties and those outside of them.</a:t>
            </a:r>
          </a:p>
          <a:p>
            <a:pPr marL="342900" lvl="0" indent="-342900">
              <a:lnSpc>
                <a:spcPct val="150000"/>
              </a:lnSpc>
              <a:buFont typeface="Symbol" pitchFamily="2" charset="2"/>
              <a:buChar char=""/>
            </a:pPr>
            <a:r>
              <a:rPr lang="en-CA" sz="2400" dirty="0">
                <a:effectLst/>
                <a:latin typeface="Times New Roman" panose="02020603050405020304" pitchFamily="18" charset="0"/>
                <a:ea typeface="Times New Roman" panose="02020603050405020304" pitchFamily="18" charset="0"/>
              </a:rPr>
              <a:t>Not only are your colleagues well-positioned to share their experiences at the nitty-gritty level, they can help you find answers, access resources and potentially collaborate!</a:t>
            </a:r>
          </a:p>
          <a:p>
            <a:pPr marL="342900" lvl="0" indent="-342900">
              <a:lnSpc>
                <a:spcPct val="150000"/>
              </a:lnSpc>
              <a:buFont typeface="Symbol" pitchFamily="2" charset="2"/>
              <a:buChar char=""/>
            </a:pPr>
            <a:r>
              <a:rPr lang="en-CA" sz="2400" dirty="0">
                <a:effectLst/>
                <a:latin typeface="Times New Roman" panose="02020603050405020304" pitchFamily="18" charset="0"/>
                <a:ea typeface="Times New Roman" panose="02020603050405020304" pitchFamily="18" charset="0"/>
              </a:rPr>
              <a:t>We really hope to help build networks of support that build our community up – not just when you’re transitioning onto our campus.</a:t>
            </a:r>
          </a:p>
          <a:p>
            <a:pPr marL="342900" lvl="0" indent="-342900">
              <a:lnSpc>
                <a:spcPct val="150000"/>
              </a:lnSpc>
              <a:buFont typeface="Symbol" pitchFamily="2" charset="2"/>
              <a:buChar char=""/>
            </a:pPr>
            <a:r>
              <a:rPr lang="en-CA" sz="2400" dirty="0">
                <a:effectLst/>
                <a:latin typeface="Times New Roman" panose="02020603050405020304" pitchFamily="18" charset="0"/>
                <a:ea typeface="Times New Roman" panose="02020603050405020304" pitchFamily="18" charset="0"/>
              </a:rPr>
              <a:t>In most cases, your first points-of-contact for research-related questions, funding opportunities and guidance will be found in your faculties: your research officers and Associate Deans (Research).</a:t>
            </a:r>
          </a:p>
          <a:p>
            <a:pPr marL="342900" lvl="0" indent="-342900">
              <a:lnSpc>
                <a:spcPct val="150000"/>
              </a:lnSpc>
              <a:buFont typeface="Symbol" pitchFamily="2" charset="2"/>
              <a:buChar char=""/>
            </a:pPr>
            <a:r>
              <a:rPr lang="en-CA" sz="2400" dirty="0">
                <a:effectLst/>
                <a:latin typeface="Times New Roman" panose="02020603050405020304" pitchFamily="18" charset="0"/>
                <a:ea typeface="Times New Roman" panose="02020603050405020304" pitchFamily="18" charset="0"/>
              </a:rPr>
              <a:t>These supports have their ears to the ground on most of what’s happening, not only at the faculty level, but institutionally, and are best-positioned to direct you to additional resources.</a:t>
            </a:r>
          </a:p>
          <a:p>
            <a:pPr marL="342900" lvl="0" indent="-342900">
              <a:lnSpc>
                <a:spcPct val="150000"/>
              </a:lnSpc>
              <a:buFont typeface="Symbol" pitchFamily="2" charset="2"/>
              <a:buChar char=""/>
            </a:pPr>
            <a:r>
              <a:rPr lang="en-CA" sz="2400" dirty="0">
                <a:effectLst/>
                <a:latin typeface="Times New Roman" panose="02020603050405020304" pitchFamily="18" charset="0"/>
                <a:ea typeface="Times New Roman" panose="02020603050405020304" pitchFamily="18" charset="0"/>
              </a:rPr>
              <a:t>In many cases, that will include members of our team in Western Research or some additional supports I’ll highlight briefly.</a:t>
            </a:r>
          </a:p>
          <a:p>
            <a:pPr marL="342900" lvl="0" indent="-342900">
              <a:lnSpc>
                <a:spcPct val="150000"/>
              </a:lnSpc>
              <a:buFont typeface="Symbol" pitchFamily="2" charset="2"/>
              <a:buChar char=""/>
            </a:pPr>
            <a:endParaRPr lang="en-CA" sz="2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7</a:t>
            </a:fld>
            <a:endParaRPr lang="en-CA"/>
          </a:p>
        </p:txBody>
      </p:sp>
    </p:spTree>
    <p:extLst>
      <p:ext uri="{BB962C8B-B14F-4D97-AF65-F5344CB8AC3E}">
        <p14:creationId xmlns:p14="http://schemas.microsoft.com/office/powerpoint/2010/main" val="1183339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6087" indent="-171450">
              <a:spcAft>
                <a:spcPts val="1200"/>
              </a:spcAft>
              <a:buSzPct val="75000"/>
              <a:buFont typeface="Arial" panose="020B0604020202020204" pitchFamily="34" charset="0"/>
              <a:buChar char="•"/>
            </a:pPr>
            <a:r>
              <a:rPr lang="en-US" sz="1200" b="0" dirty="0">
                <a:solidFill>
                  <a:srgbClr val="807F83"/>
                </a:solidFill>
                <a:latin typeface="Arial"/>
                <a:cs typeface="Arial"/>
              </a:rPr>
              <a:t>Western Research provides a wide range of services to support you, but I’ll keep to a high level given the amount of information you’ll be receiving as part of your orientation.</a:t>
            </a:r>
          </a:p>
          <a:p>
            <a:pPr marL="446087" indent="-171450">
              <a:spcAft>
                <a:spcPts val="1200"/>
              </a:spcAft>
              <a:buSzPct val="75000"/>
              <a:buFont typeface="Arial" panose="020B0604020202020204" pitchFamily="34" charset="0"/>
              <a:buChar char="•"/>
            </a:pPr>
            <a:r>
              <a:rPr lang="en-US" sz="1200" dirty="0">
                <a:solidFill>
                  <a:srgbClr val="807F83"/>
                </a:solidFill>
                <a:latin typeface="Arial"/>
                <a:cs typeface="Arial"/>
              </a:rPr>
              <a:t>Our teams all welcome your calls and emails and would be happy to meet with you to help you through any of the processes or services in greater detail.</a:t>
            </a:r>
          </a:p>
          <a:p>
            <a:pPr marL="446087" marR="0" lvl="0" indent="-171450" algn="l" defTabSz="914400" rtl="0" eaLnBrk="1" fontAlgn="auto" latinLnBrk="0" hangingPunct="1">
              <a:lnSpc>
                <a:spcPct val="100000"/>
              </a:lnSpc>
              <a:spcBef>
                <a:spcPts val="0"/>
              </a:spcBef>
              <a:spcAft>
                <a:spcPts val="1200"/>
              </a:spcAft>
              <a:buClrTx/>
              <a:buSzPct val="75000"/>
              <a:buFont typeface="Arial" panose="020B0604020202020204" pitchFamily="34" charset="0"/>
              <a:buChar char="•"/>
              <a:tabLst/>
              <a:defRPr/>
            </a:pPr>
            <a:r>
              <a:rPr lang="en-US" sz="1200" b="0" dirty="0">
                <a:solidFill>
                  <a:srgbClr val="807F83"/>
                </a:solidFill>
                <a:latin typeface="Arial"/>
                <a:cs typeface="Arial"/>
              </a:rPr>
              <a:t>We’ll follow up with a short one-pager that summarizes this information and provides relevant contact details.</a:t>
            </a:r>
          </a:p>
          <a:p>
            <a:pPr marL="446087" indent="-171450">
              <a:spcAft>
                <a:spcPts val="1200"/>
              </a:spcAft>
              <a:buSzPct val="75000"/>
              <a:buFont typeface="Arial" panose="020B0604020202020204" pitchFamily="34" charset="0"/>
              <a:buChar char="•"/>
            </a:pPr>
            <a:r>
              <a:rPr lang="en-US" b="0" dirty="0"/>
              <a:t>We are a relatively lean organization, but we are efficient, offer excellent service and provide high throughput. </a:t>
            </a:r>
          </a:p>
          <a:p>
            <a:pPr marL="446087" indent="-171450">
              <a:spcAft>
                <a:spcPts val="1200"/>
              </a:spcAft>
              <a:buSzPct val="75000"/>
              <a:buFont typeface="Arial" panose="020B0604020202020204" pitchFamily="34" charset="0"/>
              <a:buChar char="•"/>
            </a:pPr>
            <a:r>
              <a:rPr lang="en-US" b="0" dirty="0"/>
              <a:t>As examples, each year, we administer more than 2,000 grant applications to hundreds of external sponsors, provide human ethics support for 1,200 new studies, and offer a broad array of programming to support your work.</a:t>
            </a:r>
          </a:p>
          <a:p>
            <a:pPr marL="446087" indent="-171450">
              <a:spcAft>
                <a:spcPts val="1200"/>
              </a:spcAft>
              <a:buSzPct val="75000"/>
              <a:buFont typeface="Arial" panose="020B0604020202020204" pitchFamily="34" charset="0"/>
              <a:buChar char="•"/>
            </a:pPr>
            <a:r>
              <a:rPr lang="en-US" b="0" dirty="0"/>
              <a:t>At a high level, Western Research comprises three primary units: the </a:t>
            </a:r>
            <a:r>
              <a:rPr lang="en-US" b="1" dirty="0"/>
              <a:t>Office of Research Services</a:t>
            </a:r>
            <a:r>
              <a:rPr lang="en-US" b="0" dirty="0"/>
              <a:t>, </a:t>
            </a:r>
            <a:r>
              <a:rPr lang="en-US" b="1" dirty="0"/>
              <a:t>Innovation &amp; Strategic Partnerships</a:t>
            </a:r>
            <a:r>
              <a:rPr lang="en-US" b="0" dirty="0"/>
              <a:t>, and </a:t>
            </a:r>
            <a:r>
              <a:rPr lang="en-US" b="1" dirty="0"/>
              <a:t>Animal Care &amp; Veterinary Services</a:t>
            </a:r>
            <a:r>
              <a:rPr lang="en-US" b="0" dirty="0"/>
              <a:t>.</a:t>
            </a:r>
          </a:p>
          <a:p>
            <a:pPr marL="446087" indent="-171450">
              <a:spcAft>
                <a:spcPts val="1200"/>
              </a:spcAft>
              <a:buSzPct val="75000"/>
              <a:buFont typeface="Arial" panose="020B0604020202020204" pitchFamily="34" charset="0"/>
              <a:buChar char="•"/>
            </a:pPr>
            <a:r>
              <a:rPr lang="en-US" b="0" dirty="0"/>
              <a:t>Additional support units include </a:t>
            </a:r>
            <a:r>
              <a:rPr lang="en-US" b="1" dirty="0"/>
              <a:t>BrainsCAN</a:t>
            </a:r>
            <a:r>
              <a:rPr lang="en-US" b="0" dirty="0"/>
              <a:t> (a grant-funded </a:t>
            </a:r>
            <a:r>
              <a:rPr lang="en-CA" dirty="0">
                <a:solidFill>
                  <a:srgbClr val="211D1E"/>
                </a:solidFill>
                <a:effectLst/>
                <a:latin typeface="BentonSans Regular" panose="02000503000000020004" pitchFamily="2" charset="77"/>
              </a:rPr>
              <a:t>neuroscience research initiative that aims to transform the way brain diseases and disorders are understood, diagnosed and treated) and research institutes (</a:t>
            </a:r>
            <a:r>
              <a:rPr lang="en-CA" b="1" dirty="0">
                <a:solidFill>
                  <a:srgbClr val="211D1E"/>
                </a:solidFill>
                <a:effectLst/>
                <a:latin typeface="BentonSans Regular" panose="02000503000000020004" pitchFamily="2" charset="77"/>
              </a:rPr>
              <a:t>Western Institute for Neuroscience, Institute </a:t>
            </a:r>
            <a:r>
              <a:rPr lang="en-CA" dirty="0">
                <a:solidFill>
                  <a:srgbClr val="211D1E"/>
                </a:solidFill>
                <a:effectLst/>
                <a:latin typeface="BentonSans Regular" panose="02000503000000020004" pitchFamily="2" charset="77"/>
              </a:rPr>
              <a:t>for </a:t>
            </a:r>
            <a:r>
              <a:rPr lang="en-CA" b="1" dirty="0">
                <a:solidFill>
                  <a:srgbClr val="211D1E"/>
                </a:solidFill>
                <a:effectLst/>
                <a:latin typeface="BentonSans Regular" panose="02000503000000020004" pitchFamily="2" charset="77"/>
              </a:rPr>
              <a:t>Earth &amp; Space Exploration</a:t>
            </a:r>
            <a:r>
              <a:rPr lang="en-CA" dirty="0">
                <a:solidFill>
                  <a:srgbClr val="211D1E"/>
                </a:solidFill>
                <a:effectLst/>
                <a:latin typeface="BentonSans Regular" panose="02000503000000020004" pitchFamily="2" charset="77"/>
              </a:rPr>
              <a:t>, </a:t>
            </a:r>
            <a:r>
              <a:rPr lang="en-CA" b="1" dirty="0">
                <a:solidFill>
                  <a:srgbClr val="211D1E"/>
                </a:solidFill>
                <a:effectLst/>
                <a:latin typeface="BentonSans Regular" panose="02000503000000020004" pitchFamily="2" charset="77"/>
              </a:rPr>
              <a:t>Bone &amp; Joint Institute </a:t>
            </a:r>
            <a:r>
              <a:rPr lang="en-CA" dirty="0">
                <a:solidFill>
                  <a:srgbClr val="211D1E"/>
                </a:solidFill>
                <a:effectLst/>
                <a:latin typeface="BentonSans Regular" panose="02000503000000020004" pitchFamily="2" charset="77"/>
              </a:rPr>
              <a:t>and </a:t>
            </a:r>
            <a:r>
              <a:rPr lang="en-CA" b="1" dirty="0">
                <a:solidFill>
                  <a:srgbClr val="211D1E"/>
                </a:solidFill>
                <a:effectLst/>
                <a:latin typeface="BentonSans Regular" panose="02000503000000020004" pitchFamily="2" charset="77"/>
              </a:rPr>
              <a:t>Rotman Institute of Philosophy</a:t>
            </a:r>
            <a:r>
              <a:rPr lang="en-CA" dirty="0">
                <a:solidFill>
                  <a:srgbClr val="211D1E"/>
                </a:solidFill>
                <a:effectLst/>
                <a:latin typeface="BentonSans Regular" panose="02000503000000020004" pitchFamily="2" charset="77"/>
              </a:rPr>
              <a:t>).</a:t>
            </a:r>
          </a:p>
          <a:p>
            <a:pPr marL="903287" lvl="1" indent="-171450">
              <a:spcAft>
                <a:spcPts val="1200"/>
              </a:spcAft>
              <a:buSzPct val="75000"/>
              <a:buFont typeface="Arial" panose="020B0604020202020204" pitchFamily="34" charset="0"/>
              <a:buChar char="•"/>
            </a:pPr>
            <a:r>
              <a:rPr lang="en-CA" dirty="0">
                <a:solidFill>
                  <a:srgbClr val="211D1E"/>
                </a:solidFill>
                <a:effectLst/>
                <a:latin typeface="BentonSans Regular" panose="02000503000000020004" pitchFamily="2" charset="77"/>
              </a:rPr>
              <a:t>While centres and groups are administered at the faculty and department level, I’d also encourage you to connect with those most relevant to your work to build relationships with those working in similar areas and to potentially push your ideas in </a:t>
            </a:r>
            <a:r>
              <a:rPr lang="en-CA">
                <a:solidFill>
                  <a:srgbClr val="211D1E"/>
                </a:solidFill>
                <a:effectLst/>
                <a:latin typeface="BentonSans Regular" panose="02000503000000020004" pitchFamily="2" charset="77"/>
              </a:rPr>
              <a:t>new directions.</a:t>
            </a:r>
            <a:endParaRPr lang="en-CA" dirty="0">
              <a:solidFill>
                <a:srgbClr val="211D1E"/>
              </a:solidFill>
              <a:effectLst/>
              <a:latin typeface="BentonSans Regular" panose="02000503000000020004" pitchFamily="2" charset="77"/>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8</a:t>
            </a:fld>
            <a:endParaRPr lang="en-CA"/>
          </a:p>
        </p:txBody>
      </p:sp>
    </p:spTree>
    <p:extLst>
      <p:ext uri="{BB962C8B-B14F-4D97-AF65-F5344CB8AC3E}">
        <p14:creationId xmlns:p14="http://schemas.microsoft.com/office/powerpoint/2010/main" val="310689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r>
              <a:rPr lang="en-CA" sz="1200" dirty="0">
                <a:effectLst/>
                <a:latin typeface="Times New Roman" panose="02020603050405020304" pitchFamily="18" charset="0"/>
                <a:ea typeface="Times New Roman" panose="02020603050405020304" pitchFamily="18" charset="0"/>
              </a:rPr>
              <a:t>The </a:t>
            </a:r>
            <a:r>
              <a:rPr lang="en-CA" sz="1200" b="1" dirty="0">
                <a:effectLst/>
                <a:latin typeface="Times New Roman" panose="02020603050405020304" pitchFamily="18" charset="0"/>
                <a:ea typeface="Times New Roman" panose="02020603050405020304" pitchFamily="18" charset="0"/>
              </a:rPr>
              <a:t>Office of Research Services </a:t>
            </a:r>
            <a:r>
              <a:rPr lang="en-CA" sz="1200" dirty="0">
                <a:effectLst/>
                <a:latin typeface="Times New Roman" panose="02020603050405020304" pitchFamily="18" charset="0"/>
                <a:ea typeface="Times New Roman" panose="02020603050405020304" pitchFamily="18" charset="0"/>
              </a:rPr>
              <a:t>is made up of six main community-facing teams and is the office you’re likely to contact most (it also has a </a:t>
            </a:r>
            <a:r>
              <a:rPr lang="en-CA" sz="1200" b="1" dirty="0">
                <a:effectLst/>
                <a:latin typeface="Times New Roman" panose="02020603050405020304" pitchFamily="18" charset="0"/>
                <a:ea typeface="Times New Roman" panose="02020603050405020304" pitchFamily="18" charset="0"/>
              </a:rPr>
              <a:t>Research Administration &amp; Finance </a:t>
            </a:r>
            <a:r>
              <a:rPr lang="en-CA" sz="1200" dirty="0">
                <a:effectLst/>
                <a:latin typeface="Times New Roman" panose="02020603050405020304" pitchFamily="18" charset="0"/>
                <a:ea typeface="Times New Roman" panose="02020603050405020304" pitchFamily="18" charset="0"/>
              </a:rPr>
              <a:t>team, which is largely focused on our team’s needs).</a:t>
            </a:r>
          </a:p>
          <a:p>
            <a:pPr marL="342900" lvl="0" indent="-342900">
              <a:lnSpc>
                <a:spcPct val="200000"/>
              </a:lnSpc>
              <a:buFont typeface="Symbol" pitchFamily="2" charset="2"/>
              <a:buChar char=""/>
            </a:pPr>
            <a:r>
              <a:rPr lang="en-CA" sz="1200" dirty="0">
                <a:effectLst/>
                <a:latin typeface="Arial" panose="020B0604020202020204" pitchFamily="34" charset="0"/>
                <a:ea typeface="Times New Roman" panose="02020603050405020304" pitchFamily="18" charset="0"/>
              </a:rPr>
              <a:t>It’s made up of six main community-facing teams that help scholars gain a competitive edge by providing support at all stages of a research project or program, including pre- and post-award grant processes; contract and agreement negotiation; human and animal ethics requirements; equity, diversity, inclusion &amp; decolonization guidance; and communications, knowledge exchange and research impact.</a:t>
            </a:r>
          </a:p>
          <a:p>
            <a:pPr marL="342900" lvl="0" indent="-342900">
              <a:lnSpc>
                <a:spcPct val="150000"/>
              </a:lnSpc>
              <a:buFont typeface="Symbol" pitchFamily="2" charset="2"/>
              <a:buChar char=""/>
            </a:pPr>
            <a:endParaRPr lang="en-CA" sz="1200" b="1"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200" b="1" dirty="0">
                <a:effectLst/>
                <a:latin typeface="Arial" panose="020B0604020202020204" pitchFamily="34" charset="0"/>
                <a:ea typeface="Times New Roman" panose="02020603050405020304" pitchFamily="18" charset="0"/>
              </a:rPr>
              <a:t>Institutional Research Programs and Research Grant Management &amp; Services</a:t>
            </a:r>
            <a:r>
              <a:rPr lang="en-CA" sz="1200" dirty="0">
                <a:effectLst/>
                <a:latin typeface="Arial" panose="020B0604020202020204" pitchFamily="34" charset="0"/>
                <a:ea typeface="Times New Roman" panose="02020603050405020304" pitchFamily="18" charset="0"/>
              </a:rPr>
              <a:t>: provides support on the many grant, awards and distinctions opportunities available, including standard and strategic programs at the pre- and post-award phases.</a:t>
            </a:r>
            <a:endParaRPr lang="en-CA" sz="11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200" b="1" dirty="0">
                <a:effectLst/>
                <a:latin typeface="Arial" panose="020B0604020202020204" pitchFamily="34" charset="0"/>
                <a:ea typeface="Times New Roman" panose="02020603050405020304" pitchFamily="18" charset="0"/>
              </a:rPr>
              <a:t>Research Contracts &amp; Partnership Agreements</a:t>
            </a:r>
            <a:r>
              <a:rPr lang="en-CA" sz="1200" dirty="0">
                <a:effectLst/>
                <a:latin typeface="Arial" panose="020B0604020202020204" pitchFamily="34" charset="0"/>
                <a:ea typeface="Times New Roman" panose="02020603050405020304" pitchFamily="18" charset="0"/>
              </a:rPr>
              <a:t>: supports the negotiation of technical service agreements, confidentiality agreements, material transfer agreements, research contracts, grant agreements, sub-grants, sub-contracts and inter-institutional agreements.</a:t>
            </a:r>
            <a:endParaRPr lang="en-CA" sz="11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200" b="1" dirty="0">
                <a:effectLst/>
                <a:latin typeface="Arial" panose="020B0604020202020204" pitchFamily="34" charset="0"/>
                <a:ea typeface="Times New Roman" panose="02020603050405020304" pitchFamily="18" charset="0"/>
              </a:rPr>
              <a:t>Research Ethics &amp; Compliance</a:t>
            </a:r>
            <a:r>
              <a:rPr lang="en-CA" sz="1200" dirty="0">
                <a:effectLst/>
                <a:latin typeface="Arial" panose="020B0604020202020204" pitchFamily="34" charset="0"/>
                <a:ea typeface="Times New Roman" panose="02020603050405020304" pitchFamily="18" charset="0"/>
              </a:rPr>
              <a:t>: helps ensure research involving human participants and animal models is compliant with all related ethics and integrity standards, policies and guidelines.</a:t>
            </a:r>
            <a:endParaRPr lang="en-CA" sz="11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200" b="1" dirty="0">
                <a:effectLst/>
                <a:latin typeface="Arial" panose="020B0604020202020204" pitchFamily="34" charset="0"/>
                <a:ea typeface="Times New Roman" panose="02020603050405020304" pitchFamily="18" charset="0"/>
              </a:rPr>
              <a:t>Inclusive Research Excellence &amp; Impact</a:t>
            </a:r>
            <a:r>
              <a:rPr lang="en-CA" sz="1200" dirty="0">
                <a:effectLst/>
                <a:latin typeface="Arial" panose="020B0604020202020204" pitchFamily="34" charset="0"/>
                <a:ea typeface="Times New Roman" panose="02020603050405020304" pitchFamily="18" charset="0"/>
              </a:rPr>
              <a:t>: is focused on providing training, programs, resources and individualized services to support Indigenous research, EDI-D, knowledge exchange, research impact and assessment, partnered research and faculty mentorship. </a:t>
            </a:r>
            <a:endParaRPr lang="en-CA" sz="1100" dirty="0">
              <a:effectLst/>
              <a:latin typeface="Times New Roman" panose="02020603050405020304" pitchFamily="18" charset="0"/>
              <a:ea typeface="Times New Roman" panose="02020603050405020304" pitchFamily="18" charset="0"/>
            </a:endParaRPr>
          </a:p>
          <a:p>
            <a:pPr marL="742950" lvl="1" indent="-285750">
              <a:lnSpc>
                <a:spcPct val="200000"/>
              </a:lnSpc>
              <a:buFont typeface="Courier New" panose="02070309020205020404" pitchFamily="49" charset="0"/>
              <a:buChar char="o"/>
            </a:pPr>
            <a:r>
              <a:rPr lang="en-CA" sz="1200" b="1" dirty="0">
                <a:effectLst/>
                <a:latin typeface="Arial" panose="020B0604020202020204" pitchFamily="34" charset="0"/>
                <a:ea typeface="Times New Roman" panose="02020603050405020304" pitchFamily="18" charset="0"/>
              </a:rPr>
              <a:t>Interdisciplinary Research Initiatives</a:t>
            </a:r>
            <a:r>
              <a:rPr lang="en-CA" sz="1200" dirty="0">
                <a:effectLst/>
                <a:latin typeface="Arial" panose="020B0604020202020204" pitchFamily="34" charset="0"/>
                <a:ea typeface="Times New Roman" panose="02020603050405020304" pitchFamily="18" charset="0"/>
              </a:rPr>
              <a:t>: provides administrative supports to the Western Academy for Advanced Research and the university’s four research institutes, which are collaborative, interdisciplinary research organizations focused on tackling the grand challenges of our time.</a:t>
            </a:r>
            <a:endParaRPr lang="en-CA" sz="11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6A6B0D-ABAF-D947-8216-DF1DDC896E38}" type="slidenum">
              <a:rPr lang="en-CA" smtClean="0"/>
              <a:t>9</a:t>
            </a:fld>
            <a:endParaRPr lang="en-CA"/>
          </a:p>
        </p:txBody>
      </p:sp>
    </p:spTree>
    <p:extLst>
      <p:ext uri="{BB962C8B-B14F-4D97-AF65-F5344CB8AC3E}">
        <p14:creationId xmlns:p14="http://schemas.microsoft.com/office/powerpoint/2010/main" val="302664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B594-6EF2-CF4F-9ABA-EFD69E1B32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4BBD9B1-74E5-7E4A-8661-2596A4D85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462E3D8-C656-3449-9C72-178343D37F12}"/>
              </a:ext>
            </a:extLst>
          </p:cNvPr>
          <p:cNvSpPr>
            <a:spLocks noGrp="1"/>
          </p:cNvSpPr>
          <p:nvPr>
            <p:ph type="dt" sz="half" idx="10"/>
          </p:nvPr>
        </p:nvSpPr>
        <p:spPr/>
        <p:txBody>
          <a:bodyPr/>
          <a:lstStyle/>
          <a:p>
            <a:fld id="{A7A5177F-EE14-2A44-AAC2-F09E604472BC}" type="datetimeFigureOut">
              <a:rPr lang="en-CA" smtClean="0"/>
              <a:t>2024-08-13</a:t>
            </a:fld>
            <a:endParaRPr lang="en-CA"/>
          </a:p>
        </p:txBody>
      </p:sp>
      <p:sp>
        <p:nvSpPr>
          <p:cNvPr id="5" name="Footer Placeholder 4">
            <a:extLst>
              <a:ext uri="{FF2B5EF4-FFF2-40B4-BE49-F238E27FC236}">
                <a16:creationId xmlns:a16="http://schemas.microsoft.com/office/drawing/2014/main" id="{0CC0E45E-A96C-D345-A388-F449BEC8BB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33C9FE-AA43-F543-8822-BCCE62EF5D32}"/>
              </a:ext>
            </a:extLst>
          </p:cNvPr>
          <p:cNvSpPr>
            <a:spLocks noGrp="1"/>
          </p:cNvSpPr>
          <p:nvPr>
            <p:ph type="sldNum" sz="quarter" idx="12"/>
          </p:nvPr>
        </p:nvSpPr>
        <p:spPr/>
        <p:txBody>
          <a:bodyPr/>
          <a:lstStyle/>
          <a:p>
            <a:fld id="{A9DD5D02-67AF-FA46-BB15-35E463B5FB26}" type="slidenum">
              <a:rPr lang="en-CA" smtClean="0"/>
              <a:t>‹#›</a:t>
            </a:fld>
            <a:endParaRPr lang="en-CA"/>
          </a:p>
        </p:txBody>
      </p:sp>
    </p:spTree>
    <p:extLst>
      <p:ext uri="{BB962C8B-B14F-4D97-AF65-F5344CB8AC3E}">
        <p14:creationId xmlns:p14="http://schemas.microsoft.com/office/powerpoint/2010/main" val="188793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8355-962D-BD4D-A03D-197B635A29C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1C9D4E9-3C2B-324F-A947-93B11D5C7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FCC210-C18C-E24B-9968-5B51E169E60E}"/>
              </a:ext>
            </a:extLst>
          </p:cNvPr>
          <p:cNvSpPr>
            <a:spLocks noGrp="1"/>
          </p:cNvSpPr>
          <p:nvPr>
            <p:ph type="dt" sz="half" idx="10"/>
          </p:nvPr>
        </p:nvSpPr>
        <p:spPr/>
        <p:txBody>
          <a:bodyPr/>
          <a:lstStyle/>
          <a:p>
            <a:fld id="{A7A5177F-EE14-2A44-AAC2-F09E604472BC}" type="datetimeFigureOut">
              <a:rPr lang="en-CA" smtClean="0"/>
              <a:t>2024-08-13</a:t>
            </a:fld>
            <a:endParaRPr lang="en-CA"/>
          </a:p>
        </p:txBody>
      </p:sp>
      <p:sp>
        <p:nvSpPr>
          <p:cNvPr id="5" name="Footer Placeholder 4">
            <a:extLst>
              <a:ext uri="{FF2B5EF4-FFF2-40B4-BE49-F238E27FC236}">
                <a16:creationId xmlns:a16="http://schemas.microsoft.com/office/drawing/2014/main" id="{851D67A7-3209-5E40-98A2-E059466C04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5C9163-18CC-B545-80F9-DF5D8B4B9009}"/>
              </a:ext>
            </a:extLst>
          </p:cNvPr>
          <p:cNvSpPr>
            <a:spLocks noGrp="1"/>
          </p:cNvSpPr>
          <p:nvPr>
            <p:ph type="sldNum" sz="quarter" idx="12"/>
          </p:nvPr>
        </p:nvSpPr>
        <p:spPr/>
        <p:txBody>
          <a:bodyPr/>
          <a:lstStyle/>
          <a:p>
            <a:fld id="{A9DD5D02-67AF-FA46-BB15-35E463B5FB26}" type="slidenum">
              <a:rPr lang="en-CA" smtClean="0"/>
              <a:t>‹#›</a:t>
            </a:fld>
            <a:endParaRPr lang="en-CA"/>
          </a:p>
        </p:txBody>
      </p:sp>
    </p:spTree>
    <p:extLst>
      <p:ext uri="{BB962C8B-B14F-4D97-AF65-F5344CB8AC3E}">
        <p14:creationId xmlns:p14="http://schemas.microsoft.com/office/powerpoint/2010/main" val="87551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1DEDD9-DCC7-D846-9399-316305E6D6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0EE92C0-F091-954C-8C55-724A10F7BB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F810569-064C-4249-A699-6A94BA1A0423}"/>
              </a:ext>
            </a:extLst>
          </p:cNvPr>
          <p:cNvSpPr>
            <a:spLocks noGrp="1"/>
          </p:cNvSpPr>
          <p:nvPr>
            <p:ph type="dt" sz="half" idx="10"/>
          </p:nvPr>
        </p:nvSpPr>
        <p:spPr/>
        <p:txBody>
          <a:bodyPr/>
          <a:lstStyle/>
          <a:p>
            <a:fld id="{A7A5177F-EE14-2A44-AAC2-F09E604472BC}" type="datetimeFigureOut">
              <a:rPr lang="en-CA" smtClean="0"/>
              <a:t>2024-08-13</a:t>
            </a:fld>
            <a:endParaRPr lang="en-CA"/>
          </a:p>
        </p:txBody>
      </p:sp>
      <p:sp>
        <p:nvSpPr>
          <p:cNvPr id="5" name="Footer Placeholder 4">
            <a:extLst>
              <a:ext uri="{FF2B5EF4-FFF2-40B4-BE49-F238E27FC236}">
                <a16:creationId xmlns:a16="http://schemas.microsoft.com/office/drawing/2014/main" id="{15B0AB73-865F-2142-BDB7-764BDBE0CCF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EE72BF-EA0B-6746-8A4C-7B6FB3D0BB57}"/>
              </a:ext>
            </a:extLst>
          </p:cNvPr>
          <p:cNvSpPr>
            <a:spLocks noGrp="1"/>
          </p:cNvSpPr>
          <p:nvPr>
            <p:ph type="sldNum" sz="quarter" idx="12"/>
          </p:nvPr>
        </p:nvSpPr>
        <p:spPr/>
        <p:txBody>
          <a:bodyPr/>
          <a:lstStyle/>
          <a:p>
            <a:fld id="{A9DD5D02-67AF-FA46-BB15-35E463B5FB26}" type="slidenum">
              <a:rPr lang="en-CA" smtClean="0"/>
              <a:t>‹#›</a:t>
            </a:fld>
            <a:endParaRPr lang="en-CA"/>
          </a:p>
        </p:txBody>
      </p:sp>
    </p:spTree>
    <p:extLst>
      <p:ext uri="{BB962C8B-B14F-4D97-AF65-F5344CB8AC3E}">
        <p14:creationId xmlns:p14="http://schemas.microsoft.com/office/powerpoint/2010/main" val="352997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958C-45F9-214A-B2FD-78FA9D1436C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F729282-EEFC-D94F-87DC-DE47FE51D7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7A58C0-CEF1-7E41-BEFC-955F56836A16}"/>
              </a:ext>
            </a:extLst>
          </p:cNvPr>
          <p:cNvSpPr>
            <a:spLocks noGrp="1"/>
          </p:cNvSpPr>
          <p:nvPr>
            <p:ph type="dt" sz="half" idx="10"/>
          </p:nvPr>
        </p:nvSpPr>
        <p:spPr/>
        <p:txBody>
          <a:bodyPr/>
          <a:lstStyle/>
          <a:p>
            <a:fld id="{A7A5177F-EE14-2A44-AAC2-F09E604472BC}" type="datetimeFigureOut">
              <a:rPr lang="en-CA" smtClean="0"/>
              <a:t>2024-08-13</a:t>
            </a:fld>
            <a:endParaRPr lang="en-CA"/>
          </a:p>
        </p:txBody>
      </p:sp>
      <p:sp>
        <p:nvSpPr>
          <p:cNvPr id="5" name="Footer Placeholder 4">
            <a:extLst>
              <a:ext uri="{FF2B5EF4-FFF2-40B4-BE49-F238E27FC236}">
                <a16:creationId xmlns:a16="http://schemas.microsoft.com/office/drawing/2014/main" id="{6DCE2B20-E78B-D34A-9834-A041DDBBB37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69476E-D271-D844-909C-85F505D30406}"/>
              </a:ext>
            </a:extLst>
          </p:cNvPr>
          <p:cNvSpPr>
            <a:spLocks noGrp="1"/>
          </p:cNvSpPr>
          <p:nvPr>
            <p:ph type="sldNum" sz="quarter" idx="12"/>
          </p:nvPr>
        </p:nvSpPr>
        <p:spPr/>
        <p:txBody>
          <a:bodyPr/>
          <a:lstStyle/>
          <a:p>
            <a:fld id="{A9DD5D02-67AF-FA46-BB15-35E463B5FB26}" type="slidenum">
              <a:rPr lang="en-CA" smtClean="0"/>
              <a:t>‹#›</a:t>
            </a:fld>
            <a:endParaRPr lang="en-CA"/>
          </a:p>
        </p:txBody>
      </p:sp>
    </p:spTree>
    <p:extLst>
      <p:ext uri="{BB962C8B-B14F-4D97-AF65-F5344CB8AC3E}">
        <p14:creationId xmlns:p14="http://schemas.microsoft.com/office/powerpoint/2010/main" val="73927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8B2F-92AB-424D-A411-D1B6CD365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575B301-01C6-4749-8866-FBE46BE847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C70224-437A-0242-B1AE-664443A7219E}"/>
              </a:ext>
            </a:extLst>
          </p:cNvPr>
          <p:cNvSpPr>
            <a:spLocks noGrp="1"/>
          </p:cNvSpPr>
          <p:nvPr>
            <p:ph type="dt" sz="half" idx="10"/>
          </p:nvPr>
        </p:nvSpPr>
        <p:spPr/>
        <p:txBody>
          <a:bodyPr/>
          <a:lstStyle/>
          <a:p>
            <a:fld id="{A7A5177F-EE14-2A44-AAC2-F09E604472BC}" type="datetimeFigureOut">
              <a:rPr lang="en-CA" smtClean="0"/>
              <a:t>2024-08-13</a:t>
            </a:fld>
            <a:endParaRPr lang="en-CA"/>
          </a:p>
        </p:txBody>
      </p:sp>
      <p:sp>
        <p:nvSpPr>
          <p:cNvPr id="5" name="Footer Placeholder 4">
            <a:extLst>
              <a:ext uri="{FF2B5EF4-FFF2-40B4-BE49-F238E27FC236}">
                <a16:creationId xmlns:a16="http://schemas.microsoft.com/office/drawing/2014/main" id="{76DBF681-B39E-1646-8EBC-4A749FEF7F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031EB9-D54C-7546-9C74-ACE94CC642D2}"/>
              </a:ext>
            </a:extLst>
          </p:cNvPr>
          <p:cNvSpPr>
            <a:spLocks noGrp="1"/>
          </p:cNvSpPr>
          <p:nvPr>
            <p:ph type="sldNum" sz="quarter" idx="12"/>
          </p:nvPr>
        </p:nvSpPr>
        <p:spPr/>
        <p:txBody>
          <a:bodyPr/>
          <a:lstStyle/>
          <a:p>
            <a:fld id="{A9DD5D02-67AF-FA46-BB15-35E463B5FB26}" type="slidenum">
              <a:rPr lang="en-CA" smtClean="0"/>
              <a:t>‹#›</a:t>
            </a:fld>
            <a:endParaRPr lang="en-CA"/>
          </a:p>
        </p:txBody>
      </p:sp>
    </p:spTree>
    <p:extLst>
      <p:ext uri="{BB962C8B-B14F-4D97-AF65-F5344CB8AC3E}">
        <p14:creationId xmlns:p14="http://schemas.microsoft.com/office/powerpoint/2010/main" val="149437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3B36-3B00-2348-9007-798FCF71BF7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555630B-2114-314C-9727-C868C7B078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C8567D8-04E7-DA44-BE77-C8B2086A33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A9A9409-4A4B-B148-A1A8-DDB4A780944D}"/>
              </a:ext>
            </a:extLst>
          </p:cNvPr>
          <p:cNvSpPr>
            <a:spLocks noGrp="1"/>
          </p:cNvSpPr>
          <p:nvPr>
            <p:ph type="dt" sz="half" idx="10"/>
          </p:nvPr>
        </p:nvSpPr>
        <p:spPr/>
        <p:txBody>
          <a:bodyPr/>
          <a:lstStyle/>
          <a:p>
            <a:fld id="{A7A5177F-EE14-2A44-AAC2-F09E604472BC}" type="datetimeFigureOut">
              <a:rPr lang="en-CA" smtClean="0"/>
              <a:t>2024-08-13</a:t>
            </a:fld>
            <a:endParaRPr lang="en-CA"/>
          </a:p>
        </p:txBody>
      </p:sp>
      <p:sp>
        <p:nvSpPr>
          <p:cNvPr id="6" name="Footer Placeholder 5">
            <a:extLst>
              <a:ext uri="{FF2B5EF4-FFF2-40B4-BE49-F238E27FC236}">
                <a16:creationId xmlns:a16="http://schemas.microsoft.com/office/drawing/2014/main" id="{0D0AF584-B116-5C45-967A-FE48FC64F1E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8CA0556-6891-1642-905F-65562E960DA1}"/>
              </a:ext>
            </a:extLst>
          </p:cNvPr>
          <p:cNvSpPr>
            <a:spLocks noGrp="1"/>
          </p:cNvSpPr>
          <p:nvPr>
            <p:ph type="sldNum" sz="quarter" idx="12"/>
          </p:nvPr>
        </p:nvSpPr>
        <p:spPr/>
        <p:txBody>
          <a:bodyPr/>
          <a:lstStyle/>
          <a:p>
            <a:fld id="{A9DD5D02-67AF-FA46-BB15-35E463B5FB26}" type="slidenum">
              <a:rPr lang="en-CA" smtClean="0"/>
              <a:t>‹#›</a:t>
            </a:fld>
            <a:endParaRPr lang="en-CA"/>
          </a:p>
        </p:txBody>
      </p:sp>
    </p:spTree>
    <p:extLst>
      <p:ext uri="{BB962C8B-B14F-4D97-AF65-F5344CB8AC3E}">
        <p14:creationId xmlns:p14="http://schemas.microsoft.com/office/powerpoint/2010/main" val="189236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76F7-7742-6B4D-BFE2-0E399179CCB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8723611-EC1A-0340-BC22-ECFCF4250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D16D1B-5526-DE43-9590-42F57EA991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1E168B4-F9F5-4C47-9843-8F3CD7296B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8B553-6B08-264B-A454-E25A0D5578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A24C43A-B044-5447-BA84-3A9FB4A7CE69}"/>
              </a:ext>
            </a:extLst>
          </p:cNvPr>
          <p:cNvSpPr>
            <a:spLocks noGrp="1"/>
          </p:cNvSpPr>
          <p:nvPr>
            <p:ph type="dt" sz="half" idx="10"/>
          </p:nvPr>
        </p:nvSpPr>
        <p:spPr/>
        <p:txBody>
          <a:bodyPr/>
          <a:lstStyle/>
          <a:p>
            <a:fld id="{A7A5177F-EE14-2A44-AAC2-F09E604472BC}" type="datetimeFigureOut">
              <a:rPr lang="en-CA" smtClean="0"/>
              <a:t>2024-08-13</a:t>
            </a:fld>
            <a:endParaRPr lang="en-CA"/>
          </a:p>
        </p:txBody>
      </p:sp>
      <p:sp>
        <p:nvSpPr>
          <p:cNvPr id="8" name="Footer Placeholder 7">
            <a:extLst>
              <a:ext uri="{FF2B5EF4-FFF2-40B4-BE49-F238E27FC236}">
                <a16:creationId xmlns:a16="http://schemas.microsoft.com/office/drawing/2014/main" id="{0F983789-E81C-C440-A861-A19E413C814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8D177C2-80CB-B14A-BFAE-44EC4BD1AFDA}"/>
              </a:ext>
            </a:extLst>
          </p:cNvPr>
          <p:cNvSpPr>
            <a:spLocks noGrp="1"/>
          </p:cNvSpPr>
          <p:nvPr>
            <p:ph type="sldNum" sz="quarter" idx="12"/>
          </p:nvPr>
        </p:nvSpPr>
        <p:spPr/>
        <p:txBody>
          <a:bodyPr/>
          <a:lstStyle/>
          <a:p>
            <a:fld id="{A9DD5D02-67AF-FA46-BB15-35E463B5FB26}" type="slidenum">
              <a:rPr lang="en-CA" smtClean="0"/>
              <a:t>‹#›</a:t>
            </a:fld>
            <a:endParaRPr lang="en-CA"/>
          </a:p>
        </p:txBody>
      </p:sp>
    </p:spTree>
    <p:extLst>
      <p:ext uri="{BB962C8B-B14F-4D97-AF65-F5344CB8AC3E}">
        <p14:creationId xmlns:p14="http://schemas.microsoft.com/office/powerpoint/2010/main" val="122093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EFE-9525-2940-9EEC-704F4C11189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AD08B73-91C2-E342-8A2A-9AA86718BB7F}"/>
              </a:ext>
            </a:extLst>
          </p:cNvPr>
          <p:cNvSpPr>
            <a:spLocks noGrp="1"/>
          </p:cNvSpPr>
          <p:nvPr>
            <p:ph type="dt" sz="half" idx="10"/>
          </p:nvPr>
        </p:nvSpPr>
        <p:spPr/>
        <p:txBody>
          <a:bodyPr/>
          <a:lstStyle/>
          <a:p>
            <a:fld id="{A7A5177F-EE14-2A44-AAC2-F09E604472BC}" type="datetimeFigureOut">
              <a:rPr lang="en-CA" smtClean="0"/>
              <a:t>2024-08-13</a:t>
            </a:fld>
            <a:endParaRPr lang="en-CA"/>
          </a:p>
        </p:txBody>
      </p:sp>
      <p:sp>
        <p:nvSpPr>
          <p:cNvPr id="4" name="Footer Placeholder 3">
            <a:extLst>
              <a:ext uri="{FF2B5EF4-FFF2-40B4-BE49-F238E27FC236}">
                <a16:creationId xmlns:a16="http://schemas.microsoft.com/office/drawing/2014/main" id="{66EE66AD-3EAA-4944-AC7A-C1E7A54CDEB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23EF367-EF11-2B4E-887D-3224231CA3DB}"/>
              </a:ext>
            </a:extLst>
          </p:cNvPr>
          <p:cNvSpPr>
            <a:spLocks noGrp="1"/>
          </p:cNvSpPr>
          <p:nvPr>
            <p:ph type="sldNum" sz="quarter" idx="12"/>
          </p:nvPr>
        </p:nvSpPr>
        <p:spPr/>
        <p:txBody>
          <a:bodyPr/>
          <a:lstStyle/>
          <a:p>
            <a:fld id="{A9DD5D02-67AF-FA46-BB15-35E463B5FB26}" type="slidenum">
              <a:rPr lang="en-CA" smtClean="0"/>
              <a:t>‹#›</a:t>
            </a:fld>
            <a:endParaRPr lang="en-CA"/>
          </a:p>
        </p:txBody>
      </p:sp>
    </p:spTree>
    <p:extLst>
      <p:ext uri="{BB962C8B-B14F-4D97-AF65-F5344CB8AC3E}">
        <p14:creationId xmlns:p14="http://schemas.microsoft.com/office/powerpoint/2010/main" val="360671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D4A3C7-7250-A047-923D-80D2AA34FC57}"/>
              </a:ext>
            </a:extLst>
          </p:cNvPr>
          <p:cNvSpPr>
            <a:spLocks noGrp="1"/>
          </p:cNvSpPr>
          <p:nvPr>
            <p:ph type="dt" sz="half" idx="10"/>
          </p:nvPr>
        </p:nvSpPr>
        <p:spPr/>
        <p:txBody>
          <a:bodyPr/>
          <a:lstStyle/>
          <a:p>
            <a:fld id="{A7A5177F-EE14-2A44-AAC2-F09E604472BC}" type="datetimeFigureOut">
              <a:rPr lang="en-CA" smtClean="0"/>
              <a:t>2024-08-13</a:t>
            </a:fld>
            <a:endParaRPr lang="en-CA"/>
          </a:p>
        </p:txBody>
      </p:sp>
      <p:sp>
        <p:nvSpPr>
          <p:cNvPr id="3" name="Footer Placeholder 2">
            <a:extLst>
              <a:ext uri="{FF2B5EF4-FFF2-40B4-BE49-F238E27FC236}">
                <a16:creationId xmlns:a16="http://schemas.microsoft.com/office/drawing/2014/main" id="{EAF3F9CD-BFCD-1249-8330-51876F7392F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1D15CDD-9EA9-DB4D-A53E-423542BBE8E2}"/>
              </a:ext>
            </a:extLst>
          </p:cNvPr>
          <p:cNvSpPr>
            <a:spLocks noGrp="1"/>
          </p:cNvSpPr>
          <p:nvPr>
            <p:ph type="sldNum" sz="quarter" idx="12"/>
          </p:nvPr>
        </p:nvSpPr>
        <p:spPr/>
        <p:txBody>
          <a:bodyPr/>
          <a:lstStyle/>
          <a:p>
            <a:fld id="{A9DD5D02-67AF-FA46-BB15-35E463B5FB26}" type="slidenum">
              <a:rPr lang="en-CA" smtClean="0"/>
              <a:t>‹#›</a:t>
            </a:fld>
            <a:endParaRPr lang="en-CA"/>
          </a:p>
        </p:txBody>
      </p:sp>
    </p:spTree>
    <p:extLst>
      <p:ext uri="{BB962C8B-B14F-4D97-AF65-F5344CB8AC3E}">
        <p14:creationId xmlns:p14="http://schemas.microsoft.com/office/powerpoint/2010/main" val="175260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CA94-35FB-5740-A847-AC495B374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F5E9A92-7FF3-F14D-99B5-AE3E6060C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E531DE2-286E-844E-97AD-214DE43EA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E6EEC1-EAE4-C248-A9C5-2437F30803CF}"/>
              </a:ext>
            </a:extLst>
          </p:cNvPr>
          <p:cNvSpPr>
            <a:spLocks noGrp="1"/>
          </p:cNvSpPr>
          <p:nvPr>
            <p:ph type="dt" sz="half" idx="10"/>
          </p:nvPr>
        </p:nvSpPr>
        <p:spPr/>
        <p:txBody>
          <a:bodyPr/>
          <a:lstStyle/>
          <a:p>
            <a:fld id="{A7A5177F-EE14-2A44-AAC2-F09E604472BC}" type="datetimeFigureOut">
              <a:rPr lang="en-CA" smtClean="0"/>
              <a:t>2024-08-13</a:t>
            </a:fld>
            <a:endParaRPr lang="en-CA"/>
          </a:p>
        </p:txBody>
      </p:sp>
      <p:sp>
        <p:nvSpPr>
          <p:cNvPr id="6" name="Footer Placeholder 5">
            <a:extLst>
              <a:ext uri="{FF2B5EF4-FFF2-40B4-BE49-F238E27FC236}">
                <a16:creationId xmlns:a16="http://schemas.microsoft.com/office/drawing/2014/main" id="{6E2C7624-9F84-344B-82F6-A86B936CB33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5ABE869-448D-974C-9ECB-66220657DF8F}"/>
              </a:ext>
            </a:extLst>
          </p:cNvPr>
          <p:cNvSpPr>
            <a:spLocks noGrp="1"/>
          </p:cNvSpPr>
          <p:nvPr>
            <p:ph type="sldNum" sz="quarter" idx="12"/>
          </p:nvPr>
        </p:nvSpPr>
        <p:spPr/>
        <p:txBody>
          <a:bodyPr/>
          <a:lstStyle/>
          <a:p>
            <a:fld id="{A9DD5D02-67AF-FA46-BB15-35E463B5FB26}" type="slidenum">
              <a:rPr lang="en-CA" smtClean="0"/>
              <a:t>‹#›</a:t>
            </a:fld>
            <a:endParaRPr lang="en-CA"/>
          </a:p>
        </p:txBody>
      </p:sp>
    </p:spTree>
    <p:extLst>
      <p:ext uri="{BB962C8B-B14F-4D97-AF65-F5344CB8AC3E}">
        <p14:creationId xmlns:p14="http://schemas.microsoft.com/office/powerpoint/2010/main" val="2693604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BD4A-112B-B143-89F1-59D56B5E8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52AC571-9703-4448-AA68-C829AB026F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9104440-10B0-3C4D-8A26-D366D9170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31D84-6314-CB42-90A5-7441F298DD9F}"/>
              </a:ext>
            </a:extLst>
          </p:cNvPr>
          <p:cNvSpPr>
            <a:spLocks noGrp="1"/>
          </p:cNvSpPr>
          <p:nvPr>
            <p:ph type="dt" sz="half" idx="10"/>
          </p:nvPr>
        </p:nvSpPr>
        <p:spPr/>
        <p:txBody>
          <a:bodyPr/>
          <a:lstStyle/>
          <a:p>
            <a:fld id="{A7A5177F-EE14-2A44-AAC2-F09E604472BC}" type="datetimeFigureOut">
              <a:rPr lang="en-CA" smtClean="0"/>
              <a:t>2024-08-13</a:t>
            </a:fld>
            <a:endParaRPr lang="en-CA"/>
          </a:p>
        </p:txBody>
      </p:sp>
      <p:sp>
        <p:nvSpPr>
          <p:cNvPr id="6" name="Footer Placeholder 5">
            <a:extLst>
              <a:ext uri="{FF2B5EF4-FFF2-40B4-BE49-F238E27FC236}">
                <a16:creationId xmlns:a16="http://schemas.microsoft.com/office/drawing/2014/main" id="{BE87F2B9-EFC7-914F-884D-611F861A36E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0FBD9BC-188B-884F-8596-9C433F0DDB6F}"/>
              </a:ext>
            </a:extLst>
          </p:cNvPr>
          <p:cNvSpPr>
            <a:spLocks noGrp="1"/>
          </p:cNvSpPr>
          <p:nvPr>
            <p:ph type="sldNum" sz="quarter" idx="12"/>
          </p:nvPr>
        </p:nvSpPr>
        <p:spPr/>
        <p:txBody>
          <a:bodyPr/>
          <a:lstStyle/>
          <a:p>
            <a:fld id="{A9DD5D02-67AF-FA46-BB15-35E463B5FB26}" type="slidenum">
              <a:rPr lang="en-CA" smtClean="0"/>
              <a:t>‹#›</a:t>
            </a:fld>
            <a:endParaRPr lang="en-CA"/>
          </a:p>
        </p:txBody>
      </p:sp>
    </p:spTree>
    <p:extLst>
      <p:ext uri="{BB962C8B-B14F-4D97-AF65-F5344CB8AC3E}">
        <p14:creationId xmlns:p14="http://schemas.microsoft.com/office/powerpoint/2010/main" val="224637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4DCA1-C4F2-0647-B971-70F803E97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1DE4A78-0CDB-6041-9022-8406D4E96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E13824-1D25-7C4E-9315-F9C2DCB1A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5177F-EE14-2A44-AAC2-F09E604472BC}" type="datetimeFigureOut">
              <a:rPr lang="en-CA" smtClean="0"/>
              <a:t>2024-08-13</a:t>
            </a:fld>
            <a:endParaRPr lang="en-CA"/>
          </a:p>
        </p:txBody>
      </p:sp>
      <p:sp>
        <p:nvSpPr>
          <p:cNvPr id="5" name="Footer Placeholder 4">
            <a:extLst>
              <a:ext uri="{FF2B5EF4-FFF2-40B4-BE49-F238E27FC236}">
                <a16:creationId xmlns:a16="http://schemas.microsoft.com/office/drawing/2014/main" id="{4533749A-5662-2C4D-A613-977E4B45D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4290B67-A2CB-C446-B9AF-72C6B3360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D5D02-67AF-FA46-BB15-35E463B5FB26}" type="slidenum">
              <a:rPr lang="en-CA" smtClean="0"/>
              <a:t>‹#›</a:t>
            </a:fld>
            <a:endParaRPr lang="en-CA"/>
          </a:p>
        </p:txBody>
      </p:sp>
    </p:spTree>
    <p:extLst>
      <p:ext uri="{BB962C8B-B14F-4D97-AF65-F5344CB8AC3E}">
        <p14:creationId xmlns:p14="http://schemas.microsoft.com/office/powerpoint/2010/main" val="2105169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ww.uwo.ca/finance/procurement/index.html" TargetMode="External"/><Relationship Id="rId3" Type="http://schemas.openxmlformats.org/officeDocument/2006/relationships/image" Target="../media/image1.pn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communications.uwo.ca/" TargetMode="External"/><Relationship Id="rId5" Type="http://schemas.openxmlformats.org/officeDocument/2006/relationships/image" Target="../media/image34.jpeg"/><Relationship Id="rId4" Type="http://schemas.openxmlformats.org/officeDocument/2006/relationships/hyperlink" Target="https://www.uwo.ca/finance/research/index.html" TargetMode="External"/><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openxmlformats.org/officeDocument/2006/relationships/hyperlink" Target="https://www.ivey.uwo.ca/behaviourallab/" TargetMode="External"/><Relationship Id="rId3" Type="http://schemas.openxmlformats.org/officeDocument/2006/relationships/image" Target="../media/image1.pn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lib.uwo.ca/index.html" TargetMode="External"/><Relationship Id="rId5" Type="http://schemas.openxmlformats.org/officeDocument/2006/relationships/image" Target="../media/image37.jpeg"/><Relationship Id="rId4" Type="http://schemas.openxmlformats.org/officeDocument/2006/relationships/hyperlink" Target="https://rdc.uwo.ca/" TargetMode="External"/><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1BDF3A-972B-F07C-526F-ECBDCCC83321}"/>
              </a:ext>
            </a:extLst>
          </p:cNvPr>
          <p:cNvSpPr txBox="1"/>
          <p:nvPr/>
        </p:nvSpPr>
        <p:spPr>
          <a:xfrm>
            <a:off x="6413638" y="1882020"/>
            <a:ext cx="5778362" cy="3108543"/>
          </a:xfrm>
          <a:prstGeom prst="rect">
            <a:avLst/>
          </a:prstGeom>
          <a:noFill/>
        </p:spPr>
        <p:txBody>
          <a:bodyPr wrap="square" rtlCol="0">
            <a:spAutoFit/>
          </a:bodyPr>
          <a:lstStyle/>
          <a:p>
            <a:pPr algn="ctr"/>
            <a:r>
              <a:rPr lang="en-CA" sz="3400" b="1" dirty="0">
                <a:solidFill>
                  <a:srgbClr val="4F2683"/>
                </a:solidFill>
                <a:latin typeface="Tahoma" panose="020B0604030504040204" pitchFamily="34" charset="0"/>
                <a:ea typeface="Tahoma" panose="020B0604030504040204" pitchFamily="34" charset="0"/>
                <a:cs typeface="Tahoma" panose="020B0604030504040204" pitchFamily="34" charset="0"/>
              </a:rPr>
              <a:t>Research, Scholarship </a:t>
            </a:r>
          </a:p>
          <a:p>
            <a:pPr algn="ctr"/>
            <a:r>
              <a:rPr lang="en-CA" sz="3400" b="1" dirty="0">
                <a:solidFill>
                  <a:srgbClr val="4F2683"/>
                </a:solidFill>
                <a:latin typeface="Tahoma" panose="020B0604030504040204" pitchFamily="34" charset="0"/>
                <a:ea typeface="Tahoma" panose="020B0604030504040204" pitchFamily="34" charset="0"/>
                <a:cs typeface="Tahoma" panose="020B0604030504040204" pitchFamily="34" charset="0"/>
              </a:rPr>
              <a:t>&amp; Creative Activity</a:t>
            </a:r>
          </a:p>
          <a:p>
            <a:pPr algn="ctr"/>
            <a:r>
              <a:rPr lang="en-CA" sz="3400" b="1" dirty="0">
                <a:solidFill>
                  <a:srgbClr val="9A64F6"/>
                </a:solidFill>
                <a:latin typeface="Tahoma" panose="020B0604030504040204" pitchFamily="34" charset="0"/>
                <a:ea typeface="Tahoma" panose="020B0604030504040204" pitchFamily="34" charset="0"/>
                <a:cs typeface="Tahoma" panose="020B0604030504040204" pitchFamily="34" charset="0"/>
              </a:rPr>
              <a:t>at Western</a:t>
            </a:r>
          </a:p>
          <a:p>
            <a:pPr algn="ctr"/>
            <a:endParaRPr lang="en-CA" sz="2200" i="1"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algn="ctr"/>
            <a:endParaRPr lang="en-CA" sz="16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Jacquie Burkell</a:t>
            </a: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 </a:t>
            </a:r>
          </a:p>
          <a:p>
            <a:pPr algn="ctr"/>
            <a:r>
              <a:rPr lang="en-CA" sz="1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Associate Vice-President (Research)</a:t>
            </a:r>
          </a:p>
          <a:p>
            <a:pPr algn="ctr"/>
            <a:endParaRPr lang="en-CA" sz="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CA" sz="1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August 15, 2024</a:t>
            </a:r>
          </a:p>
        </p:txBody>
      </p:sp>
      <p:grpSp>
        <p:nvGrpSpPr>
          <p:cNvPr id="20" name="Group 19">
            <a:extLst>
              <a:ext uri="{FF2B5EF4-FFF2-40B4-BE49-F238E27FC236}">
                <a16:creationId xmlns:a16="http://schemas.microsoft.com/office/drawing/2014/main" id="{37201077-F759-B011-C0DC-8735439A79A3}"/>
              </a:ext>
            </a:extLst>
          </p:cNvPr>
          <p:cNvGrpSpPr/>
          <p:nvPr/>
        </p:nvGrpSpPr>
        <p:grpSpPr>
          <a:xfrm>
            <a:off x="10152529" y="250239"/>
            <a:ext cx="2236079" cy="361754"/>
            <a:chOff x="10152529" y="228927"/>
            <a:chExt cx="2236079" cy="361754"/>
          </a:xfrm>
        </p:grpSpPr>
        <p:sp>
          <p:nvSpPr>
            <p:cNvPr id="21" name="Parallelogram 20">
              <a:extLst>
                <a:ext uri="{FF2B5EF4-FFF2-40B4-BE49-F238E27FC236}">
                  <a16:creationId xmlns:a16="http://schemas.microsoft.com/office/drawing/2014/main" id="{B42EEE41-4F9F-6ACD-B958-C4B02966FA84}"/>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pic>
          <p:nvPicPr>
            <p:cNvPr id="22" name="Picture 21" descr="Logo&#10;&#10;Description automatically generated">
              <a:extLst>
                <a:ext uri="{FF2B5EF4-FFF2-40B4-BE49-F238E27FC236}">
                  <a16:creationId xmlns:a16="http://schemas.microsoft.com/office/drawing/2014/main" id="{8BFFB993-338E-6EB7-69B3-8B81A0EDDA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pic>
        <p:nvPicPr>
          <p:cNvPr id="5" name="Picture 4" descr="A brochure of a university&#10;&#10;Description automatically generated">
            <a:extLst>
              <a:ext uri="{FF2B5EF4-FFF2-40B4-BE49-F238E27FC236}">
                <a16:creationId xmlns:a16="http://schemas.microsoft.com/office/drawing/2014/main" id="{D12D6848-016C-3A5D-DD82-DFC6678CCA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
            <a:ext cx="6383590" cy="6858001"/>
          </a:xfrm>
          <a:prstGeom prst="rect">
            <a:avLst/>
          </a:prstGeom>
          <a:effectLst>
            <a:outerShdw blurRad="50800" dist="38100" dir="2700000" algn="tl" rotWithShape="0">
              <a:prstClr val="black">
                <a:alpha val="40000"/>
              </a:prstClr>
            </a:outerShdw>
          </a:effectLst>
        </p:spPr>
      </p:pic>
      <p:pic>
        <p:nvPicPr>
          <p:cNvPr id="3" name="Picture 2" descr="A collage of images of people and buildings&#10;&#10;Description automatically generated">
            <a:extLst>
              <a:ext uri="{FF2B5EF4-FFF2-40B4-BE49-F238E27FC236}">
                <a16:creationId xmlns:a16="http://schemas.microsoft.com/office/drawing/2014/main" id="{C9BFF0F6-C3F9-6207-A0AC-CD5E5BB254C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
            <a:ext cx="6383590" cy="684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938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pic>
        <p:nvPicPr>
          <p:cNvPr id="5" name="Picture 4" descr="A website with a building and icons&#10;&#10;Description automatically generated with medium confidence">
            <a:extLst>
              <a:ext uri="{FF2B5EF4-FFF2-40B4-BE49-F238E27FC236}">
                <a16:creationId xmlns:a16="http://schemas.microsoft.com/office/drawing/2014/main" id="{23DB6E06-BFA5-F221-57F4-3FA29E6EEC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70000" y="2029118"/>
            <a:ext cx="3838957" cy="2552379"/>
          </a:xfrm>
          <a:prstGeom prst="rect">
            <a:avLst/>
          </a:prstGeom>
          <a:effectLst>
            <a:outerShdw blurRad="50800" dist="38100" dir="2700000" algn="tl" rotWithShape="0">
              <a:prstClr val="black">
                <a:alpha val="40000"/>
              </a:prstClr>
            </a:outerShdw>
          </a:effectLst>
        </p:spPr>
      </p:pic>
      <p:grpSp>
        <p:nvGrpSpPr>
          <p:cNvPr id="17" name="Group 16">
            <a:extLst>
              <a:ext uri="{FF2B5EF4-FFF2-40B4-BE49-F238E27FC236}">
                <a16:creationId xmlns:a16="http://schemas.microsoft.com/office/drawing/2014/main" id="{0FE66817-E8A3-6448-A09A-DBB7B7DFB2CB}"/>
              </a:ext>
            </a:extLst>
          </p:cNvPr>
          <p:cNvGrpSpPr/>
          <p:nvPr/>
        </p:nvGrpSpPr>
        <p:grpSpPr>
          <a:xfrm>
            <a:off x="75156" y="4731754"/>
            <a:ext cx="3919757" cy="1528628"/>
            <a:chOff x="75156" y="4731754"/>
            <a:chExt cx="3919757" cy="1528628"/>
          </a:xfrm>
        </p:grpSpPr>
        <p:sp>
          <p:nvSpPr>
            <p:cNvPr id="14" name="TextBox 13">
              <a:extLst>
                <a:ext uri="{FF2B5EF4-FFF2-40B4-BE49-F238E27FC236}">
                  <a16:creationId xmlns:a16="http://schemas.microsoft.com/office/drawing/2014/main" id="{902EC2B0-7372-33A4-BBB2-D5652009E07C}"/>
                </a:ext>
              </a:extLst>
            </p:cNvPr>
            <p:cNvSpPr txBox="1"/>
            <p:nvPr/>
          </p:nvSpPr>
          <p:spPr>
            <a:xfrm>
              <a:off x="75156" y="5029276"/>
              <a:ext cx="3919757" cy="1231106"/>
            </a:xfrm>
            <a:prstGeom prst="rect">
              <a:avLst/>
            </a:prstGeom>
            <a:noFill/>
          </p:spPr>
          <p:txBody>
            <a:bodyPr wrap="square" rtlCol="0">
              <a:spAutoFit/>
            </a:bodyPr>
            <a:lstStyle/>
            <a:p>
              <a:pPr algn="ctr"/>
              <a:endPar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Innovation &amp; Strategic Partnerships</a:t>
              </a:r>
            </a:p>
            <a:p>
              <a:pPr algn="ctr"/>
              <a:endParaRPr lang="en-CA"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Concierge service focused on elevating partnerships within various sectors</a:t>
              </a:r>
            </a:p>
          </p:txBody>
        </p:sp>
        <p:grpSp>
          <p:nvGrpSpPr>
            <p:cNvPr id="7" name="Google Shape;10977;p96">
              <a:extLst>
                <a:ext uri="{FF2B5EF4-FFF2-40B4-BE49-F238E27FC236}">
                  <a16:creationId xmlns:a16="http://schemas.microsoft.com/office/drawing/2014/main" id="{8B4772AC-97E9-88A9-46F3-C41C4FAF2157}"/>
                </a:ext>
              </a:extLst>
            </p:cNvPr>
            <p:cNvGrpSpPr/>
            <p:nvPr/>
          </p:nvGrpSpPr>
          <p:grpSpPr>
            <a:xfrm>
              <a:off x="1869726" y="4731754"/>
              <a:ext cx="407856" cy="345439"/>
              <a:chOff x="6671087" y="2009304"/>
              <a:chExt cx="332757" cy="281833"/>
            </a:xfrm>
            <a:solidFill>
              <a:schemeClr val="bg1">
                <a:lumMod val="50000"/>
              </a:schemeClr>
            </a:solidFill>
          </p:grpSpPr>
          <p:sp>
            <p:nvSpPr>
              <p:cNvPr id="8" name="Google Shape;10978;p96">
                <a:extLst>
                  <a:ext uri="{FF2B5EF4-FFF2-40B4-BE49-F238E27FC236}">
                    <a16:creationId xmlns:a16="http://schemas.microsoft.com/office/drawing/2014/main" id="{8705F79C-3B3E-7EE9-AFDC-77B7E6A09D53}"/>
                  </a:ext>
                </a:extLst>
              </p:cNvPr>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2" name="Google Shape;10979;p96">
                <a:extLst>
                  <a:ext uri="{FF2B5EF4-FFF2-40B4-BE49-F238E27FC236}">
                    <a16:creationId xmlns:a16="http://schemas.microsoft.com/office/drawing/2014/main" id="{68EAF97E-B8E7-4C63-E455-AB4A23564A02}"/>
                  </a:ext>
                </a:extLst>
              </p:cNvPr>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pic>
        <p:nvPicPr>
          <p:cNvPr id="20" name="Picture 19" descr="A person writing on a glass board&#10;&#10;Description automatically generated">
            <a:extLst>
              <a:ext uri="{FF2B5EF4-FFF2-40B4-BE49-F238E27FC236}">
                <a16:creationId xmlns:a16="http://schemas.microsoft.com/office/drawing/2014/main" id="{39DE6DBA-893F-40BD-4B97-915810E048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8693" y="2028933"/>
            <a:ext cx="3831218" cy="2556000"/>
          </a:xfrm>
          <a:prstGeom prst="rect">
            <a:avLst/>
          </a:prstGeom>
          <a:effectLst>
            <a:outerShdw blurRad="50800" dist="38100" dir="2700000" algn="tl" rotWithShape="0">
              <a:prstClr val="black">
                <a:alpha val="40000"/>
              </a:prstClr>
            </a:outerShdw>
          </a:effectLst>
        </p:spPr>
      </p:pic>
      <p:pic>
        <p:nvPicPr>
          <p:cNvPr id="23" name="Picture 22" descr="Aerial view of a large building&#10;&#10;Description automatically generated">
            <a:extLst>
              <a:ext uri="{FF2B5EF4-FFF2-40B4-BE49-F238E27FC236}">
                <a16:creationId xmlns:a16="http://schemas.microsoft.com/office/drawing/2014/main" id="{2DF6A804-55CF-3635-C108-233B9B3798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20074" y="2028642"/>
            <a:ext cx="3816351" cy="2552379"/>
          </a:xfrm>
          <a:prstGeom prst="rect">
            <a:avLst/>
          </a:prstGeom>
          <a:effectLst>
            <a:outerShdw blurRad="50800" dist="38100" dir="2700000" algn="tl" rotWithShape="0">
              <a:prstClr val="black">
                <a:alpha val="40000"/>
              </a:prstClr>
            </a:outerShdw>
          </a:effectLst>
        </p:spPr>
      </p:pic>
      <p:grpSp>
        <p:nvGrpSpPr>
          <p:cNvPr id="18" name="Group 17">
            <a:extLst>
              <a:ext uri="{FF2B5EF4-FFF2-40B4-BE49-F238E27FC236}">
                <a16:creationId xmlns:a16="http://schemas.microsoft.com/office/drawing/2014/main" id="{EAEBF9BD-B742-46CF-450E-B12EEC61D544}"/>
              </a:ext>
            </a:extLst>
          </p:cNvPr>
          <p:cNvGrpSpPr/>
          <p:nvPr/>
        </p:nvGrpSpPr>
        <p:grpSpPr>
          <a:xfrm>
            <a:off x="4166925" y="4732436"/>
            <a:ext cx="3835682" cy="1527946"/>
            <a:chOff x="4166925" y="4732436"/>
            <a:chExt cx="3835682" cy="1527946"/>
          </a:xfrm>
        </p:grpSpPr>
        <p:sp>
          <p:nvSpPr>
            <p:cNvPr id="9" name="TextBox 8">
              <a:extLst>
                <a:ext uri="{FF2B5EF4-FFF2-40B4-BE49-F238E27FC236}">
                  <a16:creationId xmlns:a16="http://schemas.microsoft.com/office/drawing/2014/main" id="{7C707046-80AC-5F53-300F-C774B267ADCC}"/>
                </a:ext>
              </a:extLst>
            </p:cNvPr>
            <p:cNvSpPr txBox="1"/>
            <p:nvPr/>
          </p:nvSpPr>
          <p:spPr>
            <a:xfrm>
              <a:off x="4166925" y="5029276"/>
              <a:ext cx="3835682" cy="1231106"/>
            </a:xfrm>
            <a:prstGeom prst="rect">
              <a:avLst/>
            </a:prstGeom>
            <a:noFill/>
          </p:spPr>
          <p:txBody>
            <a:bodyPr wrap="square" rtlCol="0">
              <a:spAutoFit/>
            </a:bodyPr>
            <a:lstStyle/>
            <a:p>
              <a:pPr algn="ctr"/>
              <a:endPar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WORLDiscoveries</a:t>
              </a:r>
            </a:p>
            <a:p>
              <a:pPr algn="ctr"/>
              <a:endParaRPr lang="en-CA"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Technology transfer &amp; business development support &amp; training</a:t>
              </a:r>
            </a:p>
          </p:txBody>
        </p:sp>
        <p:grpSp>
          <p:nvGrpSpPr>
            <p:cNvPr id="24" name="Google Shape;10977;p96">
              <a:extLst>
                <a:ext uri="{FF2B5EF4-FFF2-40B4-BE49-F238E27FC236}">
                  <a16:creationId xmlns:a16="http://schemas.microsoft.com/office/drawing/2014/main" id="{94DAF530-7CB1-0B90-D692-CD403AAA9367}"/>
                </a:ext>
              </a:extLst>
            </p:cNvPr>
            <p:cNvGrpSpPr/>
            <p:nvPr/>
          </p:nvGrpSpPr>
          <p:grpSpPr>
            <a:xfrm>
              <a:off x="5878469" y="4732436"/>
              <a:ext cx="407856" cy="345439"/>
              <a:chOff x="6671087" y="2009304"/>
              <a:chExt cx="332757" cy="281833"/>
            </a:xfrm>
            <a:solidFill>
              <a:schemeClr val="bg1">
                <a:lumMod val="50000"/>
              </a:schemeClr>
            </a:solidFill>
          </p:grpSpPr>
          <p:sp>
            <p:nvSpPr>
              <p:cNvPr id="25" name="Google Shape;10978;p96">
                <a:extLst>
                  <a:ext uri="{FF2B5EF4-FFF2-40B4-BE49-F238E27FC236}">
                    <a16:creationId xmlns:a16="http://schemas.microsoft.com/office/drawing/2014/main" id="{5E8149BB-36B6-BE54-8A68-FF73F506B22E}"/>
                  </a:ext>
                </a:extLst>
              </p:cNvPr>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6" name="Google Shape;10979;p96">
                <a:extLst>
                  <a:ext uri="{FF2B5EF4-FFF2-40B4-BE49-F238E27FC236}">
                    <a16:creationId xmlns:a16="http://schemas.microsoft.com/office/drawing/2014/main" id="{834CC0E8-FCEC-5E1E-6CB2-E9B9B770F32A}"/>
                  </a:ext>
                </a:extLst>
              </p:cNvPr>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grpSp>
        <p:nvGrpSpPr>
          <p:cNvPr id="19" name="Group 18">
            <a:extLst>
              <a:ext uri="{FF2B5EF4-FFF2-40B4-BE49-F238E27FC236}">
                <a16:creationId xmlns:a16="http://schemas.microsoft.com/office/drawing/2014/main" id="{07E0D119-A02D-4152-4C5C-97A8F425C370}"/>
              </a:ext>
            </a:extLst>
          </p:cNvPr>
          <p:cNvGrpSpPr/>
          <p:nvPr/>
        </p:nvGrpSpPr>
        <p:grpSpPr>
          <a:xfrm>
            <a:off x="8212719" y="4731072"/>
            <a:ext cx="3833045" cy="1779436"/>
            <a:chOff x="8212719" y="4731072"/>
            <a:chExt cx="3833045" cy="1779436"/>
          </a:xfrm>
        </p:grpSpPr>
        <p:sp>
          <p:nvSpPr>
            <p:cNvPr id="6" name="TextBox 5">
              <a:extLst>
                <a:ext uri="{FF2B5EF4-FFF2-40B4-BE49-F238E27FC236}">
                  <a16:creationId xmlns:a16="http://schemas.microsoft.com/office/drawing/2014/main" id="{B4CD302C-53CB-19F4-1F5F-573331D50683}"/>
                </a:ext>
              </a:extLst>
            </p:cNvPr>
            <p:cNvSpPr txBox="1"/>
            <p:nvPr/>
          </p:nvSpPr>
          <p:spPr>
            <a:xfrm>
              <a:off x="8212719" y="5033180"/>
              <a:ext cx="3833045" cy="1477328"/>
            </a:xfrm>
            <a:prstGeom prst="rect">
              <a:avLst/>
            </a:prstGeom>
            <a:noFill/>
          </p:spPr>
          <p:txBody>
            <a:bodyPr wrap="square" rtlCol="0">
              <a:spAutoFit/>
            </a:bodyPr>
            <a:lstStyle/>
            <a:p>
              <a:pPr algn="ctr"/>
              <a:endPar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Western Research Parks</a:t>
              </a:r>
            </a:p>
            <a:p>
              <a:pPr algn="ctr"/>
              <a:endParaRPr lang="en-CA" sz="1000"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Programming, content &amp; space to bring together industry, not-for-profits, government &amp; academia</a:t>
              </a:r>
            </a:p>
          </p:txBody>
        </p:sp>
        <p:grpSp>
          <p:nvGrpSpPr>
            <p:cNvPr id="27" name="Google Shape;10977;p96">
              <a:extLst>
                <a:ext uri="{FF2B5EF4-FFF2-40B4-BE49-F238E27FC236}">
                  <a16:creationId xmlns:a16="http://schemas.microsoft.com/office/drawing/2014/main" id="{30CA4C50-6953-FB8E-D7E5-C7F6064FF8E1}"/>
                </a:ext>
              </a:extLst>
            </p:cNvPr>
            <p:cNvGrpSpPr/>
            <p:nvPr/>
          </p:nvGrpSpPr>
          <p:grpSpPr>
            <a:xfrm>
              <a:off x="9925313" y="4731072"/>
              <a:ext cx="407856" cy="345439"/>
              <a:chOff x="6671087" y="2009304"/>
              <a:chExt cx="332757" cy="281833"/>
            </a:xfrm>
            <a:solidFill>
              <a:schemeClr val="bg1">
                <a:lumMod val="50000"/>
              </a:schemeClr>
            </a:solidFill>
          </p:grpSpPr>
          <p:sp>
            <p:nvSpPr>
              <p:cNvPr id="28" name="Google Shape;10978;p96">
                <a:extLst>
                  <a:ext uri="{FF2B5EF4-FFF2-40B4-BE49-F238E27FC236}">
                    <a16:creationId xmlns:a16="http://schemas.microsoft.com/office/drawing/2014/main" id="{98EFC6B9-827C-89DC-BAF4-B8FD05C2685B}"/>
                  </a:ext>
                </a:extLst>
              </p:cNvPr>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30" name="Google Shape;10979;p96">
                <a:extLst>
                  <a:ext uri="{FF2B5EF4-FFF2-40B4-BE49-F238E27FC236}">
                    <a16:creationId xmlns:a16="http://schemas.microsoft.com/office/drawing/2014/main" id="{9A84D104-A813-4738-FAB4-4DE1996A3057}"/>
                  </a:ext>
                </a:extLst>
              </p:cNvPr>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sp>
        <p:nvSpPr>
          <p:cNvPr id="16" name="TextBox 15">
            <a:extLst>
              <a:ext uri="{FF2B5EF4-FFF2-40B4-BE49-F238E27FC236}">
                <a16:creationId xmlns:a16="http://schemas.microsoft.com/office/drawing/2014/main" id="{B50D39DB-ADCD-164E-9D46-7C4AF20460D8}"/>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Innovation &amp; Strategic Partnerships</a:t>
            </a:r>
          </a:p>
        </p:txBody>
      </p:sp>
    </p:spTree>
    <p:extLst>
      <p:ext uri="{BB962C8B-B14F-4D97-AF65-F5344CB8AC3E}">
        <p14:creationId xmlns:p14="http://schemas.microsoft.com/office/powerpoint/2010/main" val="211906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CD302C-53CB-19F4-1F5F-573331D50683}"/>
              </a:ext>
            </a:extLst>
          </p:cNvPr>
          <p:cNvSpPr txBox="1"/>
          <p:nvPr/>
        </p:nvSpPr>
        <p:spPr>
          <a:xfrm>
            <a:off x="6847921" y="5271174"/>
            <a:ext cx="3829870" cy="984885"/>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Veterinary Services</a:t>
            </a:r>
          </a:p>
          <a:p>
            <a:pPr algn="ctr"/>
            <a:endParaRPr lang="en-CA" sz="1000"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Clinical diagnostic, surgical </a:t>
            </a:r>
          </a:p>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&amp; consultation support</a:t>
            </a:r>
          </a:p>
        </p:txBody>
      </p:sp>
      <p:sp>
        <p:nvSpPr>
          <p:cNvPr id="14" name="TextBox 13">
            <a:extLst>
              <a:ext uri="{FF2B5EF4-FFF2-40B4-BE49-F238E27FC236}">
                <a16:creationId xmlns:a16="http://schemas.microsoft.com/office/drawing/2014/main" id="{902EC2B0-7372-33A4-BBB2-D5652009E07C}"/>
              </a:ext>
            </a:extLst>
          </p:cNvPr>
          <p:cNvSpPr txBox="1"/>
          <p:nvPr/>
        </p:nvSpPr>
        <p:spPr>
          <a:xfrm>
            <a:off x="1501261" y="5267270"/>
            <a:ext cx="3833045" cy="984885"/>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Animal Care</a:t>
            </a:r>
          </a:p>
          <a:p>
            <a:pPr algn="ctr"/>
            <a:endParaRPr lang="en-CA"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Facilities, capital equipment &amp; staff to provide ethical care for animals</a:t>
            </a:r>
          </a:p>
        </p:txBody>
      </p:sp>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pic>
        <p:nvPicPr>
          <p:cNvPr id="16" name="Picture 15" descr="A person's hand on a control panel&#10;&#10;Description automatically generated">
            <a:extLst>
              <a:ext uri="{FF2B5EF4-FFF2-40B4-BE49-F238E27FC236}">
                <a16:creationId xmlns:a16="http://schemas.microsoft.com/office/drawing/2014/main" id="{0641692A-290C-A9BD-DD71-BE8468609D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51826" y="2029915"/>
            <a:ext cx="3829870" cy="2556000"/>
          </a:xfrm>
          <a:prstGeom prst="rect">
            <a:avLst/>
          </a:prstGeom>
          <a:effectLst>
            <a:outerShdw blurRad="50800" dist="38100" dir="2700000" algn="tl" rotWithShape="0">
              <a:prstClr val="black">
                <a:alpha val="40000"/>
              </a:prstClr>
            </a:outerShdw>
          </a:effectLst>
        </p:spPr>
      </p:pic>
      <p:grpSp>
        <p:nvGrpSpPr>
          <p:cNvPr id="4" name="Google Shape;12033;p97">
            <a:extLst>
              <a:ext uri="{FF2B5EF4-FFF2-40B4-BE49-F238E27FC236}">
                <a16:creationId xmlns:a16="http://schemas.microsoft.com/office/drawing/2014/main" id="{D69C679A-BBA3-7C4B-1EE3-D3F48F3FD6E8}"/>
              </a:ext>
            </a:extLst>
          </p:cNvPr>
          <p:cNvGrpSpPr/>
          <p:nvPr/>
        </p:nvGrpSpPr>
        <p:grpSpPr>
          <a:xfrm>
            <a:off x="3164096" y="4798754"/>
            <a:ext cx="463134" cy="280787"/>
            <a:chOff x="3961923" y="2486317"/>
            <a:chExt cx="364415" cy="220936"/>
          </a:xfrm>
          <a:solidFill>
            <a:schemeClr val="bg1">
              <a:lumMod val="50000"/>
            </a:schemeClr>
          </a:solidFill>
        </p:grpSpPr>
        <p:sp>
          <p:nvSpPr>
            <p:cNvPr id="15" name="Google Shape;12034;p97">
              <a:extLst>
                <a:ext uri="{FF2B5EF4-FFF2-40B4-BE49-F238E27FC236}">
                  <a16:creationId xmlns:a16="http://schemas.microsoft.com/office/drawing/2014/main" id="{D58EC989-2BAB-B2E7-E403-298E6B93FF68}"/>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7" name="Google Shape;12035;p97">
              <a:extLst>
                <a:ext uri="{FF2B5EF4-FFF2-40B4-BE49-F238E27FC236}">
                  <a16:creationId xmlns:a16="http://schemas.microsoft.com/office/drawing/2014/main" id="{CD1BF2FF-C08E-0610-1290-D04431FC3B61}"/>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8" name="Google Shape;12036;p97">
              <a:extLst>
                <a:ext uri="{FF2B5EF4-FFF2-40B4-BE49-F238E27FC236}">
                  <a16:creationId xmlns:a16="http://schemas.microsoft.com/office/drawing/2014/main" id="{42ECD033-C4AF-852F-C24C-2416A2E97D90}"/>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19" name="Google Shape;12037;p97">
              <a:extLst>
                <a:ext uri="{FF2B5EF4-FFF2-40B4-BE49-F238E27FC236}">
                  <a16:creationId xmlns:a16="http://schemas.microsoft.com/office/drawing/2014/main" id="{022212FA-02B7-B606-8F17-92B69D1E1570}"/>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grpSp>
        <p:nvGrpSpPr>
          <p:cNvPr id="21" name="Google Shape;12033;p97">
            <a:extLst>
              <a:ext uri="{FF2B5EF4-FFF2-40B4-BE49-F238E27FC236}">
                <a16:creationId xmlns:a16="http://schemas.microsoft.com/office/drawing/2014/main" id="{DCCCF93F-81CC-1D31-C752-E8960A047AE9}"/>
              </a:ext>
            </a:extLst>
          </p:cNvPr>
          <p:cNvGrpSpPr/>
          <p:nvPr/>
        </p:nvGrpSpPr>
        <p:grpSpPr>
          <a:xfrm>
            <a:off x="8528258" y="4798754"/>
            <a:ext cx="463134" cy="280787"/>
            <a:chOff x="3961923" y="2486317"/>
            <a:chExt cx="364415" cy="220936"/>
          </a:xfrm>
          <a:solidFill>
            <a:schemeClr val="bg1">
              <a:lumMod val="50000"/>
            </a:schemeClr>
          </a:solidFill>
        </p:grpSpPr>
        <p:sp>
          <p:nvSpPr>
            <p:cNvPr id="22" name="Google Shape;12034;p97">
              <a:extLst>
                <a:ext uri="{FF2B5EF4-FFF2-40B4-BE49-F238E27FC236}">
                  <a16:creationId xmlns:a16="http://schemas.microsoft.com/office/drawing/2014/main" id="{992F7978-7AF3-9BB5-A535-0B88CA8CE2CD}"/>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29" name="Google Shape;12035;p97">
              <a:extLst>
                <a:ext uri="{FF2B5EF4-FFF2-40B4-BE49-F238E27FC236}">
                  <a16:creationId xmlns:a16="http://schemas.microsoft.com/office/drawing/2014/main" id="{BD4C80EC-9BAE-82C4-0196-E04FBDA03DBA}"/>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31" name="Google Shape;12036;p97">
              <a:extLst>
                <a:ext uri="{FF2B5EF4-FFF2-40B4-BE49-F238E27FC236}">
                  <a16:creationId xmlns:a16="http://schemas.microsoft.com/office/drawing/2014/main" id="{4EDBE983-6E4A-5B5C-83C7-59AC6DF1AA81}"/>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sp>
          <p:nvSpPr>
            <p:cNvPr id="32" name="Google Shape;12037;p97">
              <a:extLst>
                <a:ext uri="{FF2B5EF4-FFF2-40B4-BE49-F238E27FC236}">
                  <a16:creationId xmlns:a16="http://schemas.microsoft.com/office/drawing/2014/main" id="{54416709-9EDF-10F8-4ED7-2EFDB7409693}"/>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Gill Sans MT" panose="020B0502020104020203" pitchFamily="34" charset="77"/>
              </a:endParaRPr>
            </a:p>
          </p:txBody>
        </p:sp>
      </p:grpSp>
      <p:pic>
        <p:nvPicPr>
          <p:cNvPr id="7" name="Picture 6" descr="A person holding a bird&#10;&#10;Description automatically generated">
            <a:extLst>
              <a:ext uri="{FF2B5EF4-FFF2-40B4-BE49-F238E27FC236}">
                <a16:creationId xmlns:a16="http://schemas.microsoft.com/office/drawing/2014/main" id="{5D398FE4-B31E-2445-A52D-65ECC38992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24741" y="2033826"/>
            <a:ext cx="3831218" cy="2547700"/>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75561279-CB22-FD98-3C69-CEE1504F2111}"/>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Animal Care &amp; Veterinary Services</a:t>
            </a:r>
          </a:p>
        </p:txBody>
      </p:sp>
    </p:spTree>
    <p:extLst>
      <p:ext uri="{BB962C8B-B14F-4D97-AF65-F5344CB8AC3E}">
        <p14:creationId xmlns:p14="http://schemas.microsoft.com/office/powerpoint/2010/main" val="360861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10;&#10;Description automatically generated">
            <a:extLst>
              <a:ext uri="{FF2B5EF4-FFF2-40B4-BE49-F238E27FC236}">
                <a16:creationId xmlns:a16="http://schemas.microsoft.com/office/drawing/2014/main" id="{19AA2336-D807-762F-6B20-79EA1DF0AA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60069" y="4367292"/>
            <a:ext cx="4032000" cy="14400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86FF9AC-1767-844A-04EF-24F42D7E4F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60068" y="2028143"/>
            <a:ext cx="4031373" cy="1476000"/>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22B5CB15-EAC0-16CB-6162-314C62D11AE2}"/>
              </a:ext>
            </a:extLst>
          </p:cNvPr>
          <p:cNvSpPr txBox="1"/>
          <p:nvPr/>
        </p:nvSpPr>
        <p:spPr>
          <a:xfrm>
            <a:off x="6379042" y="5830169"/>
            <a:ext cx="4188641" cy="769441"/>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Rotman Institute of Philosophy</a:t>
            </a: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60+ members bridging philosophy &amp; science with philosophers, scientists, policy-makers &amp; the public</a:t>
            </a:r>
          </a:p>
        </p:txBody>
      </p:sp>
      <p:sp>
        <p:nvSpPr>
          <p:cNvPr id="10" name="TextBox 9">
            <a:extLst>
              <a:ext uri="{FF2B5EF4-FFF2-40B4-BE49-F238E27FC236}">
                <a16:creationId xmlns:a16="http://schemas.microsoft.com/office/drawing/2014/main" id="{5597D225-462C-5C94-85EA-2491B909BA10}"/>
              </a:ext>
            </a:extLst>
          </p:cNvPr>
          <p:cNvSpPr txBox="1"/>
          <p:nvPr/>
        </p:nvSpPr>
        <p:spPr>
          <a:xfrm>
            <a:off x="6390617" y="3541899"/>
            <a:ext cx="4188641" cy="769441"/>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Institute for Earth &amp; Space Exploration</a:t>
            </a: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65+ members leading interdisciplinary research </a:t>
            </a: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and innovation on Earth and in space</a:t>
            </a:r>
          </a:p>
        </p:txBody>
      </p:sp>
      <p:pic>
        <p:nvPicPr>
          <p:cNvPr id="14" name="Picture 13" descr="A picture containing black, bicycle, engine, bicycle rack&#10;&#10;Description automatically generated">
            <a:extLst>
              <a:ext uri="{FF2B5EF4-FFF2-40B4-BE49-F238E27FC236}">
                <a16:creationId xmlns:a16="http://schemas.microsoft.com/office/drawing/2014/main" id="{E77AB7F0-4893-0024-F690-03F7FEE720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68491" y="2026070"/>
            <a:ext cx="4027076" cy="1476000"/>
          </a:xfrm>
          <a:prstGeom prst="rect">
            <a:avLst/>
          </a:prstGeom>
          <a:effectLst>
            <a:outerShdw blurRad="50800" dist="38100" dir="2700000" algn="tl" rotWithShape="0">
              <a:prstClr val="black">
                <a:alpha val="40000"/>
              </a:prstClr>
            </a:outerShdw>
          </a:effectLst>
        </p:spPr>
      </p:pic>
      <p:pic>
        <p:nvPicPr>
          <p:cNvPr id="16" name="Picture 15" descr="A close-up of a hand&#10;&#10;Description automatically generated with low confidence">
            <a:extLst>
              <a:ext uri="{FF2B5EF4-FFF2-40B4-BE49-F238E27FC236}">
                <a16:creationId xmlns:a16="http://schemas.microsoft.com/office/drawing/2014/main" id="{B852A36A-2418-2370-3BD8-E203270547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69776" y="4370175"/>
            <a:ext cx="4032000" cy="1404000"/>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BB6AD422-8E59-DFDD-D47D-A79D8EAAE311}"/>
              </a:ext>
            </a:extLst>
          </p:cNvPr>
          <p:cNvSpPr txBox="1"/>
          <p:nvPr/>
        </p:nvSpPr>
        <p:spPr>
          <a:xfrm>
            <a:off x="1666601" y="3541375"/>
            <a:ext cx="4036601" cy="769441"/>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Western Institute for Neuroscience</a:t>
            </a: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100+ members taking integrated approaches </a:t>
            </a: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to studies the brain – from gene to behaviour</a:t>
            </a:r>
          </a:p>
        </p:txBody>
      </p:sp>
      <p:sp>
        <p:nvSpPr>
          <p:cNvPr id="6" name="TextBox 5">
            <a:extLst>
              <a:ext uri="{FF2B5EF4-FFF2-40B4-BE49-F238E27FC236}">
                <a16:creationId xmlns:a16="http://schemas.microsoft.com/office/drawing/2014/main" id="{BCE274EA-CAF3-3472-0B0F-557C2CB9697C}"/>
              </a:ext>
            </a:extLst>
          </p:cNvPr>
          <p:cNvSpPr txBox="1"/>
          <p:nvPr/>
        </p:nvSpPr>
        <p:spPr>
          <a:xfrm>
            <a:off x="1493134" y="5830251"/>
            <a:ext cx="4360539" cy="769441"/>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Bone &amp; Joint Institute</a:t>
            </a: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250+ members catalyzing musculoskeletal innovation with a common vision of lifelong mobility </a:t>
            </a:r>
          </a:p>
        </p:txBody>
      </p:sp>
      <p:grpSp>
        <p:nvGrpSpPr>
          <p:cNvPr id="33" name="Group 32">
            <a:extLst>
              <a:ext uri="{FF2B5EF4-FFF2-40B4-BE49-F238E27FC236}">
                <a16:creationId xmlns:a16="http://schemas.microsoft.com/office/drawing/2014/main" id="{05405BB6-0226-9E5C-B372-50D9642F1AE5}"/>
              </a:ext>
            </a:extLst>
          </p:cNvPr>
          <p:cNvGrpSpPr/>
          <p:nvPr/>
        </p:nvGrpSpPr>
        <p:grpSpPr>
          <a:xfrm>
            <a:off x="10152529" y="241693"/>
            <a:ext cx="2236079" cy="361754"/>
            <a:chOff x="10152529" y="228927"/>
            <a:chExt cx="2236079" cy="361754"/>
          </a:xfrm>
        </p:grpSpPr>
        <p:sp>
          <p:nvSpPr>
            <p:cNvPr id="34" name="Parallelogram 33">
              <a:extLst>
                <a:ext uri="{FF2B5EF4-FFF2-40B4-BE49-F238E27FC236}">
                  <a16:creationId xmlns:a16="http://schemas.microsoft.com/office/drawing/2014/main" id="{46028F6F-2F4F-5021-3CDF-D7CB048BA314}"/>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35" name="Picture 34" descr="Logo&#10;&#10;Description automatically generated">
              <a:extLst>
                <a:ext uri="{FF2B5EF4-FFF2-40B4-BE49-F238E27FC236}">
                  <a16:creationId xmlns:a16="http://schemas.microsoft.com/office/drawing/2014/main" id="{3BD4668B-B8B2-D9CF-4314-085EA085BD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sp>
        <p:nvSpPr>
          <p:cNvPr id="3" name="TextBox 2">
            <a:extLst>
              <a:ext uri="{FF2B5EF4-FFF2-40B4-BE49-F238E27FC236}">
                <a16:creationId xmlns:a16="http://schemas.microsoft.com/office/drawing/2014/main" id="{3E019D0E-CF5C-DC88-5F3B-0EBBE77A931D}"/>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Western Research Institutes</a:t>
            </a:r>
          </a:p>
        </p:txBody>
      </p:sp>
    </p:spTree>
    <p:extLst>
      <p:ext uri="{BB962C8B-B14F-4D97-AF65-F5344CB8AC3E}">
        <p14:creationId xmlns:p14="http://schemas.microsoft.com/office/powerpoint/2010/main" val="17740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1F0613-C248-5931-F42A-33E21209B632}"/>
              </a:ext>
            </a:extLst>
          </p:cNvPr>
          <p:cNvSpPr/>
          <p:nvPr/>
        </p:nvSpPr>
        <p:spPr>
          <a:xfrm>
            <a:off x="-9053" y="0"/>
            <a:ext cx="12201053" cy="6867285"/>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B1B70"/>
              </a:solidFill>
            </a:endParaRPr>
          </a:p>
        </p:txBody>
      </p:sp>
      <p:sp>
        <p:nvSpPr>
          <p:cNvPr id="4" name="TextBox 3">
            <a:extLst>
              <a:ext uri="{FF2B5EF4-FFF2-40B4-BE49-F238E27FC236}">
                <a16:creationId xmlns:a16="http://schemas.microsoft.com/office/drawing/2014/main" id="{986B6B7D-0A00-F3E6-BC55-BE385AEF453C}"/>
              </a:ext>
            </a:extLst>
          </p:cNvPr>
          <p:cNvSpPr txBox="1"/>
          <p:nvPr/>
        </p:nvSpPr>
        <p:spPr>
          <a:xfrm>
            <a:off x="2067" y="2794177"/>
            <a:ext cx="12192000" cy="1261884"/>
          </a:xfrm>
          <a:prstGeom prst="rect">
            <a:avLst/>
          </a:prstGeom>
          <a:noFill/>
        </p:spPr>
        <p:txBody>
          <a:bodyPr wrap="square" lIns="91440" tIns="45720" rIns="91440" bIns="45720" rtlCol="0" anchor="t">
            <a:spAutoFit/>
          </a:bodyPr>
          <a:lstStyle/>
          <a:p>
            <a:pPr algn="ctr"/>
            <a:r>
              <a:rPr lang="en-CA" sz="3800" dirty="0">
                <a:solidFill>
                  <a:schemeClr val="bg1"/>
                </a:solidFill>
                <a:latin typeface="Tahoma" panose="020B0604030504040204" pitchFamily="34" charset="0"/>
                <a:ea typeface="Tahoma" panose="020B0604030504040204" pitchFamily="34" charset="0"/>
                <a:cs typeface="Tahoma" panose="020B0604030504040204" pitchFamily="34" charset="0"/>
              </a:rPr>
              <a:t>Additional</a:t>
            </a:r>
          </a:p>
          <a:p>
            <a:pPr algn="ctr"/>
            <a:r>
              <a:rPr lang="en-CA" sz="3800" dirty="0">
                <a:solidFill>
                  <a:schemeClr val="bg1"/>
                </a:solidFill>
                <a:latin typeface="Tahoma" panose="020B0604030504040204" pitchFamily="34" charset="0"/>
                <a:ea typeface="Tahoma" panose="020B0604030504040204" pitchFamily="34" charset="0"/>
                <a:cs typeface="Tahoma" panose="020B0604030504040204" pitchFamily="34" charset="0"/>
              </a:rPr>
              <a:t>Supports</a:t>
            </a:r>
          </a:p>
        </p:txBody>
      </p:sp>
      <p:grpSp>
        <p:nvGrpSpPr>
          <p:cNvPr id="3" name="Group 2">
            <a:extLst>
              <a:ext uri="{FF2B5EF4-FFF2-40B4-BE49-F238E27FC236}">
                <a16:creationId xmlns:a16="http://schemas.microsoft.com/office/drawing/2014/main" id="{574C6475-29D3-F885-31BD-2FC7F3023F16}"/>
              </a:ext>
            </a:extLst>
          </p:cNvPr>
          <p:cNvGrpSpPr/>
          <p:nvPr/>
        </p:nvGrpSpPr>
        <p:grpSpPr>
          <a:xfrm>
            <a:off x="10152529" y="241693"/>
            <a:ext cx="2236079" cy="361754"/>
            <a:chOff x="10152529" y="241693"/>
            <a:chExt cx="2236079" cy="361754"/>
          </a:xfrm>
        </p:grpSpPr>
        <p:sp>
          <p:nvSpPr>
            <p:cNvPr id="6" name="Parallelogram 5">
              <a:extLst>
                <a:ext uri="{FF2B5EF4-FFF2-40B4-BE49-F238E27FC236}">
                  <a16:creationId xmlns:a16="http://schemas.microsoft.com/office/drawing/2014/main" id="{93CBC402-EC42-E021-2895-D8E72BF1CE0A}"/>
                </a:ext>
              </a:extLst>
            </p:cNvPr>
            <p:cNvSpPr/>
            <p:nvPr/>
          </p:nvSpPr>
          <p:spPr>
            <a:xfrm>
              <a:off x="10152529" y="241693"/>
              <a:ext cx="2236079" cy="361754"/>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3EF42812-124C-4753-F22D-3EEFB17916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314898"/>
              <a:ext cx="1018904" cy="243195"/>
            </a:xfrm>
            <a:prstGeom prst="rect">
              <a:avLst/>
            </a:prstGeom>
          </p:spPr>
        </p:pic>
      </p:grpSp>
    </p:spTree>
    <p:extLst>
      <p:ext uri="{BB962C8B-B14F-4D97-AF65-F5344CB8AC3E}">
        <p14:creationId xmlns:p14="http://schemas.microsoft.com/office/powerpoint/2010/main" val="336613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sp>
        <p:nvSpPr>
          <p:cNvPr id="4" name="TextBox 3">
            <a:extLst>
              <a:ext uri="{FF2B5EF4-FFF2-40B4-BE49-F238E27FC236}">
                <a16:creationId xmlns:a16="http://schemas.microsoft.com/office/drawing/2014/main" id="{82F34276-B46F-7608-E823-FEBE8743E4E0}"/>
              </a:ext>
            </a:extLst>
          </p:cNvPr>
          <p:cNvSpPr txBox="1"/>
          <p:nvPr/>
        </p:nvSpPr>
        <p:spPr>
          <a:xfrm>
            <a:off x="175870" y="5275142"/>
            <a:ext cx="3833045" cy="923330"/>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Research Finance</a:t>
            </a:r>
          </a:p>
          <a:p>
            <a:pPr algn="ctr"/>
            <a:endParaRPr lang="en-CA"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Financial management of </a:t>
            </a: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research grants &amp; contracts</a:t>
            </a:r>
          </a:p>
        </p:txBody>
      </p:sp>
      <p:grpSp>
        <p:nvGrpSpPr>
          <p:cNvPr id="13" name="Google Shape;12033;p97">
            <a:extLst>
              <a:ext uri="{FF2B5EF4-FFF2-40B4-BE49-F238E27FC236}">
                <a16:creationId xmlns:a16="http://schemas.microsoft.com/office/drawing/2014/main" id="{882E2923-F5D0-A70D-077A-D7BCCB45E25D}"/>
              </a:ext>
            </a:extLst>
          </p:cNvPr>
          <p:cNvGrpSpPr/>
          <p:nvPr/>
        </p:nvGrpSpPr>
        <p:grpSpPr>
          <a:xfrm>
            <a:off x="1864106" y="4811207"/>
            <a:ext cx="463134" cy="280787"/>
            <a:chOff x="3961923" y="2486317"/>
            <a:chExt cx="364415" cy="220936"/>
          </a:xfrm>
          <a:solidFill>
            <a:schemeClr val="bg1">
              <a:lumMod val="50000"/>
            </a:schemeClr>
          </a:solidFill>
        </p:grpSpPr>
        <p:sp>
          <p:nvSpPr>
            <p:cNvPr id="15" name="Google Shape;12034;p97">
              <a:extLst>
                <a:ext uri="{FF2B5EF4-FFF2-40B4-BE49-F238E27FC236}">
                  <a16:creationId xmlns:a16="http://schemas.microsoft.com/office/drawing/2014/main" id="{2091C88C-96D5-D725-D72B-156CA67D1221}"/>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6" name="Google Shape;12035;p97">
              <a:extLst>
                <a:ext uri="{FF2B5EF4-FFF2-40B4-BE49-F238E27FC236}">
                  <a16:creationId xmlns:a16="http://schemas.microsoft.com/office/drawing/2014/main" id="{C1D2D07C-8B61-7C99-72F7-FEE37C35127A}"/>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7" name="Google Shape;12036;p97">
              <a:extLst>
                <a:ext uri="{FF2B5EF4-FFF2-40B4-BE49-F238E27FC236}">
                  <a16:creationId xmlns:a16="http://schemas.microsoft.com/office/drawing/2014/main" id="{5F599D08-68B5-1552-432F-5E681AEDC66F}"/>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8" name="Google Shape;12037;p97">
              <a:extLst>
                <a:ext uri="{FF2B5EF4-FFF2-40B4-BE49-F238E27FC236}">
                  <a16:creationId xmlns:a16="http://schemas.microsoft.com/office/drawing/2014/main" id="{122B84EC-C977-8B6A-A2C4-B95F687D27AA}"/>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21" name="TextBox 20">
            <a:extLst>
              <a:ext uri="{FF2B5EF4-FFF2-40B4-BE49-F238E27FC236}">
                <a16:creationId xmlns:a16="http://schemas.microsoft.com/office/drawing/2014/main" id="{19052B5F-CB80-DBD1-CE06-AE03D659FC35}"/>
              </a:ext>
            </a:extLst>
          </p:cNvPr>
          <p:cNvSpPr txBox="1"/>
          <p:nvPr/>
        </p:nvSpPr>
        <p:spPr>
          <a:xfrm>
            <a:off x="4209961" y="5272549"/>
            <a:ext cx="3833045" cy="1138773"/>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Procurement Services</a:t>
            </a:r>
          </a:p>
          <a:p>
            <a:pPr algn="ctr"/>
            <a:endParaRPr lang="en-CA"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Procurement of goods &amp; services, while maintaining compliance with conflict of interest &amp; public sector accountability</a:t>
            </a:r>
          </a:p>
        </p:txBody>
      </p:sp>
      <p:grpSp>
        <p:nvGrpSpPr>
          <p:cNvPr id="22" name="Google Shape;12033;p97">
            <a:extLst>
              <a:ext uri="{FF2B5EF4-FFF2-40B4-BE49-F238E27FC236}">
                <a16:creationId xmlns:a16="http://schemas.microsoft.com/office/drawing/2014/main" id="{389965A3-933E-DECA-FCEA-145F1470F23A}"/>
              </a:ext>
            </a:extLst>
          </p:cNvPr>
          <p:cNvGrpSpPr/>
          <p:nvPr/>
        </p:nvGrpSpPr>
        <p:grpSpPr>
          <a:xfrm>
            <a:off x="5898197" y="4806349"/>
            <a:ext cx="463134" cy="280787"/>
            <a:chOff x="3961923" y="2486317"/>
            <a:chExt cx="364415" cy="220936"/>
          </a:xfrm>
          <a:solidFill>
            <a:schemeClr val="bg1">
              <a:lumMod val="50000"/>
            </a:schemeClr>
          </a:solidFill>
        </p:grpSpPr>
        <p:sp>
          <p:nvSpPr>
            <p:cNvPr id="29" name="Google Shape;12034;p97">
              <a:extLst>
                <a:ext uri="{FF2B5EF4-FFF2-40B4-BE49-F238E27FC236}">
                  <a16:creationId xmlns:a16="http://schemas.microsoft.com/office/drawing/2014/main" id="{C572707A-A2D9-C1BA-BB3C-7F1B4BBE904A}"/>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1" name="Google Shape;12035;p97">
              <a:extLst>
                <a:ext uri="{FF2B5EF4-FFF2-40B4-BE49-F238E27FC236}">
                  <a16:creationId xmlns:a16="http://schemas.microsoft.com/office/drawing/2014/main" id="{1727D1DF-B6DB-A5AA-0AAD-9C2C5F7C82A1}"/>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2" name="Google Shape;12036;p97">
              <a:extLst>
                <a:ext uri="{FF2B5EF4-FFF2-40B4-BE49-F238E27FC236}">
                  <a16:creationId xmlns:a16="http://schemas.microsoft.com/office/drawing/2014/main" id="{4AC564AC-0714-308B-B7DF-DF09B6B9ADBF}"/>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3" name="Google Shape;12037;p97">
              <a:extLst>
                <a:ext uri="{FF2B5EF4-FFF2-40B4-BE49-F238E27FC236}">
                  <a16:creationId xmlns:a16="http://schemas.microsoft.com/office/drawing/2014/main" id="{606A8BA7-8310-F443-5EFE-26E2ACAA2213}"/>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35" name="TextBox 34">
            <a:extLst>
              <a:ext uri="{FF2B5EF4-FFF2-40B4-BE49-F238E27FC236}">
                <a16:creationId xmlns:a16="http://schemas.microsoft.com/office/drawing/2014/main" id="{6FA9C613-C685-E28F-7686-4BD690016581}"/>
              </a:ext>
            </a:extLst>
          </p:cNvPr>
          <p:cNvSpPr txBox="1"/>
          <p:nvPr/>
        </p:nvSpPr>
        <p:spPr>
          <a:xfrm>
            <a:off x="8252371" y="5276231"/>
            <a:ext cx="3833045" cy="923330"/>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Western Communications</a:t>
            </a:r>
          </a:p>
          <a:p>
            <a:pPr algn="ctr"/>
            <a:endParaRPr lang="en-CA"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Storytelling through writing, design, videography, digital &amp; social engagement</a:t>
            </a:r>
          </a:p>
        </p:txBody>
      </p:sp>
      <p:grpSp>
        <p:nvGrpSpPr>
          <p:cNvPr id="36" name="Google Shape;12033;p97">
            <a:extLst>
              <a:ext uri="{FF2B5EF4-FFF2-40B4-BE49-F238E27FC236}">
                <a16:creationId xmlns:a16="http://schemas.microsoft.com/office/drawing/2014/main" id="{3038524C-B5F0-24CF-9D5A-1AE1C36EACF5}"/>
              </a:ext>
            </a:extLst>
          </p:cNvPr>
          <p:cNvGrpSpPr/>
          <p:nvPr/>
        </p:nvGrpSpPr>
        <p:grpSpPr>
          <a:xfrm>
            <a:off x="9937431" y="4823790"/>
            <a:ext cx="463134" cy="280787"/>
            <a:chOff x="3961923" y="2486317"/>
            <a:chExt cx="364415" cy="220936"/>
          </a:xfrm>
          <a:solidFill>
            <a:schemeClr val="bg1">
              <a:lumMod val="50000"/>
            </a:schemeClr>
          </a:solidFill>
        </p:grpSpPr>
        <p:sp>
          <p:nvSpPr>
            <p:cNvPr id="37" name="Google Shape;12034;p97">
              <a:extLst>
                <a:ext uri="{FF2B5EF4-FFF2-40B4-BE49-F238E27FC236}">
                  <a16:creationId xmlns:a16="http://schemas.microsoft.com/office/drawing/2014/main" id="{3C410795-BF80-9A3E-063D-5368E043FA3C}"/>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8" name="Google Shape;12035;p97">
              <a:extLst>
                <a:ext uri="{FF2B5EF4-FFF2-40B4-BE49-F238E27FC236}">
                  <a16:creationId xmlns:a16="http://schemas.microsoft.com/office/drawing/2014/main" id="{9C532162-BC0E-D1D5-7D13-5806A36E20CC}"/>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9" name="Google Shape;12036;p97">
              <a:extLst>
                <a:ext uri="{FF2B5EF4-FFF2-40B4-BE49-F238E27FC236}">
                  <a16:creationId xmlns:a16="http://schemas.microsoft.com/office/drawing/2014/main" id="{3DADFFC2-692B-F449-F793-A501554213D1}"/>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0" name="Google Shape;12037;p97">
              <a:extLst>
                <a:ext uri="{FF2B5EF4-FFF2-40B4-BE49-F238E27FC236}">
                  <a16:creationId xmlns:a16="http://schemas.microsoft.com/office/drawing/2014/main" id="{97C2427C-4F74-4A5C-E1B9-BA18DC4F14DC}"/>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pic>
        <p:nvPicPr>
          <p:cNvPr id="43" name="Picture 42" descr="A calculator and pen on a paper&#10;&#10;Description automatically generated">
            <a:hlinkClick r:id="rId4"/>
            <a:extLst>
              <a:ext uri="{FF2B5EF4-FFF2-40B4-BE49-F238E27FC236}">
                <a16:creationId xmlns:a16="http://schemas.microsoft.com/office/drawing/2014/main" id="{2AE04B1A-944C-5252-686E-5BEFD21B991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3402" y="2029760"/>
            <a:ext cx="3823185" cy="2552379"/>
          </a:xfrm>
          <a:prstGeom prst="rect">
            <a:avLst/>
          </a:prstGeom>
          <a:effectLst>
            <a:outerShdw blurRad="50800" dist="38100" dir="2700000" algn="tl" rotWithShape="0">
              <a:prstClr val="black">
                <a:alpha val="40000"/>
              </a:prstClr>
            </a:outerShdw>
          </a:effectLst>
        </p:spPr>
      </p:pic>
      <p:pic>
        <p:nvPicPr>
          <p:cNvPr id="47" name="Picture 46" descr="Close-up of a newspaper&#10;&#10;Description automatically generated">
            <a:hlinkClick r:id="rId6"/>
            <a:extLst>
              <a:ext uri="{FF2B5EF4-FFF2-40B4-BE49-F238E27FC236}">
                <a16:creationId xmlns:a16="http://schemas.microsoft.com/office/drawing/2014/main" id="{31651FA1-3BA6-8E53-ACDD-B808D5AB9B6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3943" y="2029670"/>
            <a:ext cx="3821174" cy="2552379"/>
          </a:xfrm>
          <a:prstGeom prst="rect">
            <a:avLst/>
          </a:prstGeom>
          <a:effectLst>
            <a:outerShdw blurRad="50800" dist="38100" dir="2700000" algn="tl" rotWithShape="0">
              <a:prstClr val="black">
                <a:alpha val="40000"/>
              </a:prstClr>
            </a:outerShdw>
          </a:effectLst>
        </p:spPr>
      </p:pic>
      <p:pic>
        <p:nvPicPr>
          <p:cNvPr id="56" name="Picture 55" descr="A small shopping cart next to a computer&#10;&#10;Description automatically generated">
            <a:hlinkClick r:id="rId8"/>
            <a:extLst>
              <a:ext uri="{FF2B5EF4-FFF2-40B4-BE49-F238E27FC236}">
                <a16:creationId xmlns:a16="http://schemas.microsoft.com/office/drawing/2014/main" id="{2BEC954E-48E6-13CE-5365-146C791F68E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02318" y="2028488"/>
            <a:ext cx="3842055" cy="2556000"/>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B69059CE-AA61-69C0-93C6-E63B4F40C275}"/>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Administrative Supports</a:t>
            </a:r>
          </a:p>
        </p:txBody>
      </p:sp>
    </p:spTree>
    <p:extLst>
      <p:ext uri="{BB962C8B-B14F-4D97-AF65-F5344CB8AC3E}">
        <p14:creationId xmlns:p14="http://schemas.microsoft.com/office/powerpoint/2010/main" val="206424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sp>
        <p:nvSpPr>
          <p:cNvPr id="4" name="TextBox 3">
            <a:extLst>
              <a:ext uri="{FF2B5EF4-FFF2-40B4-BE49-F238E27FC236}">
                <a16:creationId xmlns:a16="http://schemas.microsoft.com/office/drawing/2014/main" id="{82F34276-B46F-7608-E823-FEBE8743E4E0}"/>
              </a:ext>
            </a:extLst>
          </p:cNvPr>
          <p:cNvSpPr txBox="1"/>
          <p:nvPr/>
        </p:nvSpPr>
        <p:spPr>
          <a:xfrm>
            <a:off x="162111" y="5266389"/>
            <a:ext cx="3833045" cy="923330"/>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Western Libraries</a:t>
            </a:r>
          </a:p>
          <a:p>
            <a:pPr algn="ctr"/>
            <a:endParaRPr lang="en-CA"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Support for open access, data management, GIS, publishing &amp; knowledge synthesis</a:t>
            </a:r>
          </a:p>
        </p:txBody>
      </p:sp>
      <p:sp>
        <p:nvSpPr>
          <p:cNvPr id="21" name="TextBox 20">
            <a:extLst>
              <a:ext uri="{FF2B5EF4-FFF2-40B4-BE49-F238E27FC236}">
                <a16:creationId xmlns:a16="http://schemas.microsoft.com/office/drawing/2014/main" id="{19052B5F-CB80-DBD1-CE06-AE03D659FC35}"/>
              </a:ext>
            </a:extLst>
          </p:cNvPr>
          <p:cNvSpPr txBox="1"/>
          <p:nvPr/>
        </p:nvSpPr>
        <p:spPr>
          <a:xfrm>
            <a:off x="4187735" y="5274303"/>
            <a:ext cx="3833045" cy="923330"/>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Research Data Centre</a:t>
            </a:r>
          </a:p>
          <a:p>
            <a:pPr algn="ctr"/>
            <a:endParaRPr lang="en-CA"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Secure access to microdata from</a:t>
            </a: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 population &amp; household surveys </a:t>
            </a:r>
          </a:p>
        </p:txBody>
      </p:sp>
      <p:sp>
        <p:nvSpPr>
          <p:cNvPr id="35" name="TextBox 34">
            <a:extLst>
              <a:ext uri="{FF2B5EF4-FFF2-40B4-BE49-F238E27FC236}">
                <a16:creationId xmlns:a16="http://schemas.microsoft.com/office/drawing/2014/main" id="{6FA9C613-C685-E28F-7686-4BD690016581}"/>
              </a:ext>
            </a:extLst>
          </p:cNvPr>
          <p:cNvSpPr txBox="1"/>
          <p:nvPr/>
        </p:nvSpPr>
        <p:spPr>
          <a:xfrm>
            <a:off x="8213211" y="5277987"/>
            <a:ext cx="3833045" cy="1415772"/>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Ivey Behavioural Research Lab</a:t>
            </a:r>
          </a:p>
          <a:p>
            <a:pPr algn="ctr"/>
            <a:endParaRPr lang="en-CA"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Behavioural research studies in lab, </a:t>
            </a: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in field &amp; online for Ivey faculty</a:t>
            </a:r>
          </a:p>
          <a:p>
            <a:pPr marL="285750" indent="-285750">
              <a:buFont typeface="Arial" panose="020B0604020202020204" pitchFamily="34" charset="0"/>
              <a:buChar char="•"/>
            </a:pPr>
            <a:endPar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computer with a graph on the screen&#10;&#10;Description automatically generated">
            <a:hlinkClick r:id="rId4"/>
            <a:extLst>
              <a:ext uri="{FF2B5EF4-FFF2-40B4-BE49-F238E27FC236}">
                <a16:creationId xmlns:a16="http://schemas.microsoft.com/office/drawing/2014/main" id="{576757F2-F553-0354-B67F-9FC7FAC4E9B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71858" y="2024063"/>
            <a:ext cx="3832317" cy="2553492"/>
          </a:xfrm>
          <a:prstGeom prst="rect">
            <a:avLst/>
          </a:prstGeom>
          <a:effectLst>
            <a:outerShdw blurRad="50800" dist="38100" dir="2700000" algn="tl" rotWithShape="0">
              <a:prstClr val="black">
                <a:alpha val="40000"/>
              </a:prstClr>
            </a:outerShdw>
          </a:effectLst>
        </p:spPr>
      </p:pic>
      <p:pic>
        <p:nvPicPr>
          <p:cNvPr id="12" name="Picture 11" descr="A person standing in front of a screen&#10;&#10;Description automatically generated">
            <a:hlinkClick r:id="rId6"/>
            <a:extLst>
              <a:ext uri="{FF2B5EF4-FFF2-40B4-BE49-F238E27FC236}">
                <a16:creationId xmlns:a16="http://schemas.microsoft.com/office/drawing/2014/main" id="{FC165B28-02FB-202E-1530-693D7027BD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8693" y="2030236"/>
            <a:ext cx="3831217" cy="2551166"/>
          </a:xfrm>
          <a:prstGeom prst="rect">
            <a:avLst/>
          </a:prstGeom>
          <a:effectLst>
            <a:outerShdw blurRad="50800" dist="38100" dir="2700000" algn="tl" rotWithShape="0">
              <a:prstClr val="black">
                <a:alpha val="40000"/>
              </a:prstClr>
            </a:outerShdw>
          </a:effectLst>
        </p:spPr>
      </p:pic>
      <p:pic>
        <p:nvPicPr>
          <p:cNvPr id="24" name="Picture 23" descr="A close-up of a computer screen&#10;&#10;Description automatically generated">
            <a:hlinkClick r:id="rId8"/>
            <a:extLst>
              <a:ext uri="{FF2B5EF4-FFF2-40B4-BE49-F238E27FC236}">
                <a16:creationId xmlns:a16="http://schemas.microsoft.com/office/drawing/2014/main" id="{764E624F-DDC7-6316-B7BE-0AADA0E743D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20075" y="2027257"/>
            <a:ext cx="3816163" cy="2554145"/>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2B50CFF4-CC59-B6C9-8223-5C1A5769EF98}"/>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Research Supports</a:t>
            </a:r>
          </a:p>
        </p:txBody>
      </p:sp>
      <p:grpSp>
        <p:nvGrpSpPr>
          <p:cNvPr id="6" name="Google Shape;12033;p97">
            <a:extLst>
              <a:ext uri="{FF2B5EF4-FFF2-40B4-BE49-F238E27FC236}">
                <a16:creationId xmlns:a16="http://schemas.microsoft.com/office/drawing/2014/main" id="{3E71C650-538E-36FE-5779-5E872D6F0ED9}"/>
              </a:ext>
            </a:extLst>
          </p:cNvPr>
          <p:cNvGrpSpPr/>
          <p:nvPr/>
        </p:nvGrpSpPr>
        <p:grpSpPr>
          <a:xfrm>
            <a:off x="1864106" y="4811207"/>
            <a:ext cx="463134" cy="280787"/>
            <a:chOff x="3961923" y="2486317"/>
            <a:chExt cx="364415" cy="220936"/>
          </a:xfrm>
          <a:solidFill>
            <a:schemeClr val="bg1">
              <a:lumMod val="50000"/>
            </a:schemeClr>
          </a:solidFill>
        </p:grpSpPr>
        <p:sp>
          <p:nvSpPr>
            <p:cNvPr id="7" name="Google Shape;12034;p97">
              <a:extLst>
                <a:ext uri="{FF2B5EF4-FFF2-40B4-BE49-F238E27FC236}">
                  <a16:creationId xmlns:a16="http://schemas.microsoft.com/office/drawing/2014/main" id="{09424BB0-6C8A-9F94-1725-1EA5582D8A8C}"/>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 name="Google Shape;12035;p97">
              <a:extLst>
                <a:ext uri="{FF2B5EF4-FFF2-40B4-BE49-F238E27FC236}">
                  <a16:creationId xmlns:a16="http://schemas.microsoft.com/office/drawing/2014/main" id="{32A3F1E0-530F-CE71-8F9D-908C5E3B6EC0}"/>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4" name="Google Shape;12036;p97">
              <a:extLst>
                <a:ext uri="{FF2B5EF4-FFF2-40B4-BE49-F238E27FC236}">
                  <a16:creationId xmlns:a16="http://schemas.microsoft.com/office/drawing/2014/main" id="{0A76864A-49DB-220A-AFE2-BF20E86FA0FD}"/>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0" name="Google Shape;12037;p97">
              <a:extLst>
                <a:ext uri="{FF2B5EF4-FFF2-40B4-BE49-F238E27FC236}">
                  <a16:creationId xmlns:a16="http://schemas.microsoft.com/office/drawing/2014/main" id="{F6807E30-FC71-1D26-4B8D-3BB40B5A52B3}"/>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nvGrpSpPr>
          <p:cNvPr id="30" name="Google Shape;12033;p97">
            <a:extLst>
              <a:ext uri="{FF2B5EF4-FFF2-40B4-BE49-F238E27FC236}">
                <a16:creationId xmlns:a16="http://schemas.microsoft.com/office/drawing/2014/main" id="{AE192338-250F-B581-EB88-4610C5ECF572}"/>
              </a:ext>
            </a:extLst>
          </p:cNvPr>
          <p:cNvGrpSpPr/>
          <p:nvPr/>
        </p:nvGrpSpPr>
        <p:grpSpPr>
          <a:xfrm>
            <a:off x="9937431" y="4823790"/>
            <a:ext cx="463134" cy="280787"/>
            <a:chOff x="3961923" y="2486317"/>
            <a:chExt cx="364415" cy="220936"/>
          </a:xfrm>
          <a:solidFill>
            <a:schemeClr val="bg1">
              <a:lumMod val="50000"/>
            </a:schemeClr>
          </a:solidFill>
        </p:grpSpPr>
        <p:sp>
          <p:nvSpPr>
            <p:cNvPr id="42" name="Google Shape;12034;p97">
              <a:extLst>
                <a:ext uri="{FF2B5EF4-FFF2-40B4-BE49-F238E27FC236}">
                  <a16:creationId xmlns:a16="http://schemas.microsoft.com/office/drawing/2014/main" id="{EB285A02-74C9-F4AE-FFFF-A5DCF448D156}"/>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3" name="Google Shape;12035;p97">
              <a:extLst>
                <a:ext uri="{FF2B5EF4-FFF2-40B4-BE49-F238E27FC236}">
                  <a16:creationId xmlns:a16="http://schemas.microsoft.com/office/drawing/2014/main" id="{0744326B-93C1-0995-2378-E23A47C0BF2F}"/>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4" name="Google Shape;12036;p97">
              <a:extLst>
                <a:ext uri="{FF2B5EF4-FFF2-40B4-BE49-F238E27FC236}">
                  <a16:creationId xmlns:a16="http://schemas.microsoft.com/office/drawing/2014/main" id="{56829F93-2CFC-FF03-651A-9FE2612A508B}"/>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5" name="Google Shape;12037;p97">
              <a:extLst>
                <a:ext uri="{FF2B5EF4-FFF2-40B4-BE49-F238E27FC236}">
                  <a16:creationId xmlns:a16="http://schemas.microsoft.com/office/drawing/2014/main" id="{CBDBEFE7-37BC-9D8B-DB68-0D43132A2C56}"/>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nvGrpSpPr>
          <p:cNvPr id="46" name="Google Shape;12033;p97">
            <a:extLst>
              <a:ext uri="{FF2B5EF4-FFF2-40B4-BE49-F238E27FC236}">
                <a16:creationId xmlns:a16="http://schemas.microsoft.com/office/drawing/2014/main" id="{9BABC75E-B2E3-D9AB-35B7-4A941DD115E7}"/>
              </a:ext>
            </a:extLst>
          </p:cNvPr>
          <p:cNvGrpSpPr/>
          <p:nvPr/>
        </p:nvGrpSpPr>
        <p:grpSpPr>
          <a:xfrm>
            <a:off x="5898197" y="4806349"/>
            <a:ext cx="463134" cy="280787"/>
            <a:chOff x="3961923" y="2486317"/>
            <a:chExt cx="364415" cy="220936"/>
          </a:xfrm>
          <a:solidFill>
            <a:schemeClr val="bg1">
              <a:lumMod val="50000"/>
            </a:schemeClr>
          </a:solidFill>
        </p:grpSpPr>
        <p:sp>
          <p:nvSpPr>
            <p:cNvPr id="47" name="Google Shape;12034;p97">
              <a:extLst>
                <a:ext uri="{FF2B5EF4-FFF2-40B4-BE49-F238E27FC236}">
                  <a16:creationId xmlns:a16="http://schemas.microsoft.com/office/drawing/2014/main" id="{B1460429-5E37-F67C-8D2C-4C2C7067805A}"/>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8" name="Google Shape;12035;p97">
              <a:extLst>
                <a:ext uri="{FF2B5EF4-FFF2-40B4-BE49-F238E27FC236}">
                  <a16:creationId xmlns:a16="http://schemas.microsoft.com/office/drawing/2014/main" id="{E168C775-D9F3-F1D4-ED7B-71336658FAF6}"/>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9" name="Google Shape;12036;p97">
              <a:extLst>
                <a:ext uri="{FF2B5EF4-FFF2-40B4-BE49-F238E27FC236}">
                  <a16:creationId xmlns:a16="http://schemas.microsoft.com/office/drawing/2014/main" id="{FD4F3B51-7170-F19C-1CF7-3F3F9BCE853C}"/>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0" name="Google Shape;12037;p97">
              <a:extLst>
                <a:ext uri="{FF2B5EF4-FFF2-40B4-BE49-F238E27FC236}">
                  <a16:creationId xmlns:a16="http://schemas.microsoft.com/office/drawing/2014/main" id="{0A69518B-3747-AE27-25A7-20F4AC554058}"/>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8301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1F0613-C248-5931-F42A-33E21209B632}"/>
              </a:ext>
            </a:extLst>
          </p:cNvPr>
          <p:cNvSpPr/>
          <p:nvPr/>
        </p:nvSpPr>
        <p:spPr>
          <a:xfrm>
            <a:off x="-9053" y="0"/>
            <a:ext cx="12201053" cy="6867285"/>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B1B70"/>
              </a:solidFill>
              <a:latin typeface="Gill Sans MT" panose="020B0502020104020203" pitchFamily="34" charset="77"/>
            </a:endParaRPr>
          </a:p>
        </p:txBody>
      </p:sp>
      <p:sp>
        <p:nvSpPr>
          <p:cNvPr id="4" name="TextBox 3">
            <a:extLst>
              <a:ext uri="{FF2B5EF4-FFF2-40B4-BE49-F238E27FC236}">
                <a16:creationId xmlns:a16="http://schemas.microsoft.com/office/drawing/2014/main" id="{986B6B7D-0A00-F3E6-BC55-BE385AEF453C}"/>
              </a:ext>
            </a:extLst>
          </p:cNvPr>
          <p:cNvSpPr txBox="1"/>
          <p:nvPr/>
        </p:nvSpPr>
        <p:spPr>
          <a:xfrm>
            <a:off x="2067" y="2798780"/>
            <a:ext cx="12192000" cy="1261884"/>
          </a:xfrm>
          <a:prstGeom prst="rect">
            <a:avLst/>
          </a:prstGeom>
          <a:noFill/>
        </p:spPr>
        <p:txBody>
          <a:bodyPr wrap="square" lIns="91440" tIns="45720" rIns="91440" bIns="45720" rtlCol="0" anchor="t">
            <a:spAutoFit/>
          </a:bodyPr>
          <a:lstStyle/>
          <a:p>
            <a:pPr algn="ctr"/>
            <a:r>
              <a:rPr lang="en-CA" sz="3800" dirty="0">
                <a:solidFill>
                  <a:schemeClr val="bg1"/>
                </a:solidFill>
                <a:latin typeface="Tahoma" panose="020B0604030504040204" pitchFamily="34" charset="0"/>
                <a:ea typeface="Tahoma" panose="020B0604030504040204" pitchFamily="34" charset="0"/>
                <a:cs typeface="Tahoma" panose="020B0604030504040204" pitchFamily="34" charset="0"/>
              </a:rPr>
              <a:t>Research </a:t>
            </a:r>
          </a:p>
          <a:p>
            <a:pPr algn="ctr"/>
            <a:r>
              <a:rPr lang="en-CA" sz="3800" dirty="0">
                <a:solidFill>
                  <a:schemeClr val="bg1"/>
                </a:solidFill>
                <a:latin typeface="Tahoma" panose="020B0604030504040204" pitchFamily="34" charset="0"/>
                <a:ea typeface="Tahoma" panose="020B0604030504040204" pitchFamily="34" charset="0"/>
                <a:cs typeface="Tahoma" panose="020B0604030504040204" pitchFamily="34" charset="0"/>
              </a:rPr>
              <a:t>Connections</a:t>
            </a:r>
          </a:p>
        </p:txBody>
      </p:sp>
      <p:grpSp>
        <p:nvGrpSpPr>
          <p:cNvPr id="3" name="Group 2">
            <a:extLst>
              <a:ext uri="{FF2B5EF4-FFF2-40B4-BE49-F238E27FC236}">
                <a16:creationId xmlns:a16="http://schemas.microsoft.com/office/drawing/2014/main" id="{574C6475-29D3-F885-31BD-2FC7F3023F16}"/>
              </a:ext>
            </a:extLst>
          </p:cNvPr>
          <p:cNvGrpSpPr/>
          <p:nvPr/>
        </p:nvGrpSpPr>
        <p:grpSpPr>
          <a:xfrm>
            <a:off x="10152529" y="241693"/>
            <a:ext cx="2236079" cy="361754"/>
            <a:chOff x="10152529" y="241693"/>
            <a:chExt cx="2236079" cy="361754"/>
          </a:xfrm>
        </p:grpSpPr>
        <p:sp>
          <p:nvSpPr>
            <p:cNvPr id="6" name="Parallelogram 5">
              <a:extLst>
                <a:ext uri="{FF2B5EF4-FFF2-40B4-BE49-F238E27FC236}">
                  <a16:creationId xmlns:a16="http://schemas.microsoft.com/office/drawing/2014/main" id="{93CBC402-EC42-E021-2895-D8E72BF1CE0A}"/>
                </a:ext>
              </a:extLst>
            </p:cNvPr>
            <p:cNvSpPr/>
            <p:nvPr/>
          </p:nvSpPr>
          <p:spPr>
            <a:xfrm>
              <a:off x="10152529" y="241693"/>
              <a:ext cx="2236079" cy="361754"/>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7" name="Picture 6">
              <a:extLst>
                <a:ext uri="{FF2B5EF4-FFF2-40B4-BE49-F238E27FC236}">
                  <a16:creationId xmlns:a16="http://schemas.microsoft.com/office/drawing/2014/main" id="{3EF42812-124C-4753-F22D-3EEFB17916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314898"/>
              <a:ext cx="1018904" cy="243195"/>
            </a:xfrm>
            <a:prstGeom prst="rect">
              <a:avLst/>
            </a:prstGeom>
          </p:spPr>
        </p:pic>
      </p:grpSp>
    </p:spTree>
    <p:extLst>
      <p:ext uri="{BB962C8B-B14F-4D97-AF65-F5344CB8AC3E}">
        <p14:creationId xmlns:p14="http://schemas.microsoft.com/office/powerpoint/2010/main" val="253399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sp>
        <p:nvSpPr>
          <p:cNvPr id="14" name="TextBox 13">
            <a:extLst>
              <a:ext uri="{FF2B5EF4-FFF2-40B4-BE49-F238E27FC236}">
                <a16:creationId xmlns:a16="http://schemas.microsoft.com/office/drawing/2014/main" id="{902EC2B0-7372-33A4-BBB2-D5652009E07C}"/>
              </a:ext>
            </a:extLst>
          </p:cNvPr>
          <p:cNvSpPr txBox="1"/>
          <p:nvPr/>
        </p:nvSpPr>
        <p:spPr>
          <a:xfrm>
            <a:off x="6656708" y="1208109"/>
            <a:ext cx="5373760" cy="4436792"/>
          </a:xfrm>
          <a:prstGeom prst="rect">
            <a:avLst/>
          </a:prstGeom>
          <a:noFill/>
        </p:spPr>
        <p:txBody>
          <a:bodyPr wrap="square" rtlCol="0">
            <a:spAutoFit/>
          </a:bodyPr>
          <a:lstStyle/>
          <a:p>
            <a:pPr algn="ctr"/>
            <a:r>
              <a:rPr lang="en-CA" sz="3800" b="1" dirty="0">
                <a:solidFill>
                  <a:srgbClr val="4F2683"/>
                </a:solidFill>
                <a:latin typeface="Tahoma" panose="020B0604030504040204" pitchFamily="34" charset="0"/>
                <a:ea typeface="Tahoma" panose="020B0604030504040204" pitchFamily="34" charset="0"/>
                <a:cs typeface="Tahoma" panose="020B0604030504040204" pitchFamily="34" charset="0"/>
              </a:rPr>
              <a:t>Icebreaker</a:t>
            </a:r>
          </a:p>
          <a:p>
            <a:pPr algn="ctr"/>
            <a:endParaRPr lang="en-CA" sz="2200"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Aft>
                <a:spcPts val="1200"/>
              </a:spcAft>
              <a:buFont typeface="+mj-lt"/>
              <a:buAutoNum type="arabicPeriod"/>
            </a:pPr>
            <a:r>
              <a:rPr lang="en-CA" sz="2300" dirty="0">
                <a:solidFill>
                  <a:srgbClr val="4F2683"/>
                </a:solidFill>
                <a:latin typeface="Tahoma" panose="020B0604030504040204" pitchFamily="34" charset="0"/>
                <a:ea typeface="Tahoma" panose="020B0604030504040204" pitchFamily="34" charset="0"/>
                <a:cs typeface="Tahoma" panose="020B0604030504040204" pitchFamily="34" charset="0"/>
              </a:rPr>
              <a:t>What is your research question or goal for the year?</a:t>
            </a:r>
          </a:p>
          <a:p>
            <a:pPr marL="342900" indent="-342900">
              <a:lnSpc>
                <a:spcPct val="150000"/>
              </a:lnSpc>
              <a:spcAft>
                <a:spcPts val="1200"/>
              </a:spcAft>
              <a:buFont typeface="+mj-lt"/>
              <a:buAutoNum type="arabicPeriod"/>
            </a:pPr>
            <a:r>
              <a:rPr lang="en-CA" sz="2300" dirty="0">
                <a:solidFill>
                  <a:srgbClr val="4F2683"/>
                </a:solidFill>
                <a:latin typeface="Tahoma" panose="020B0604030504040204" pitchFamily="34" charset="0"/>
                <a:ea typeface="Tahoma" panose="020B0604030504040204" pitchFamily="34" charset="0"/>
                <a:cs typeface="Tahoma" panose="020B0604030504040204" pitchFamily="34" charset="0"/>
              </a:rPr>
              <a:t>What knowledge, expertise or skill do you most want to develop?</a:t>
            </a:r>
          </a:p>
          <a:p>
            <a:pPr marL="342900" indent="-342900">
              <a:lnSpc>
                <a:spcPct val="150000"/>
              </a:lnSpc>
              <a:spcAft>
                <a:spcPts val="1200"/>
              </a:spcAft>
              <a:buFont typeface="+mj-lt"/>
              <a:buAutoNum type="arabicPeriod"/>
            </a:pPr>
            <a:r>
              <a:rPr lang="en-CA" sz="2300" dirty="0">
                <a:solidFill>
                  <a:srgbClr val="4F2683"/>
                </a:solidFill>
                <a:latin typeface="Tahoma" panose="020B0604030504040204" pitchFamily="34" charset="0"/>
                <a:ea typeface="Tahoma" panose="020B0604030504040204" pitchFamily="34" charset="0"/>
                <a:cs typeface="Tahoma" panose="020B0604030504040204" pitchFamily="34" charset="0"/>
              </a:rPr>
              <a:t>What knowledge expertise or skill do you have you would like to share?</a:t>
            </a:r>
          </a:p>
        </p:txBody>
      </p:sp>
      <p:grpSp>
        <p:nvGrpSpPr>
          <p:cNvPr id="31" name="Google Shape;10901;p96">
            <a:extLst>
              <a:ext uri="{FF2B5EF4-FFF2-40B4-BE49-F238E27FC236}">
                <a16:creationId xmlns:a16="http://schemas.microsoft.com/office/drawing/2014/main" id="{8C17CCDF-C8EA-2A81-4F35-FE10097AD7A8}"/>
              </a:ext>
            </a:extLst>
          </p:cNvPr>
          <p:cNvGrpSpPr/>
          <p:nvPr/>
        </p:nvGrpSpPr>
        <p:grpSpPr>
          <a:xfrm>
            <a:off x="4582223" y="2920210"/>
            <a:ext cx="621753" cy="677108"/>
            <a:chOff x="6675256" y="1516169"/>
            <a:chExt cx="327823" cy="357009"/>
          </a:xfrm>
          <a:solidFill>
            <a:schemeClr val="bg1">
              <a:lumMod val="50000"/>
            </a:schemeClr>
          </a:solidFill>
        </p:grpSpPr>
        <p:sp>
          <p:nvSpPr>
            <p:cNvPr id="32" name="Google Shape;10902;p96">
              <a:extLst>
                <a:ext uri="{FF2B5EF4-FFF2-40B4-BE49-F238E27FC236}">
                  <a16:creationId xmlns:a16="http://schemas.microsoft.com/office/drawing/2014/main" id="{0E951C0E-A815-2E9E-27A1-DA7321095303}"/>
                </a:ext>
              </a:extLst>
            </p:cNvPr>
            <p:cNvSpPr/>
            <p:nvPr/>
          </p:nvSpPr>
          <p:spPr>
            <a:xfrm>
              <a:off x="6675256" y="1516169"/>
              <a:ext cx="111078" cy="188737"/>
            </a:xfrm>
            <a:custGeom>
              <a:avLst/>
              <a:gdLst/>
              <a:ahLst/>
              <a:cxnLst/>
              <a:rect l="l" t="t" r="r" b="b"/>
              <a:pathLst>
                <a:path w="3490" h="5930" extrusionOk="0">
                  <a:moveTo>
                    <a:pt x="1703" y="334"/>
                  </a:moveTo>
                  <a:cubicBezTo>
                    <a:pt x="2001" y="334"/>
                    <a:pt x="2239" y="548"/>
                    <a:pt x="2239" y="786"/>
                  </a:cubicBezTo>
                  <a:lnTo>
                    <a:pt x="2239" y="810"/>
                  </a:lnTo>
                  <a:cubicBezTo>
                    <a:pt x="2072" y="739"/>
                    <a:pt x="1894" y="715"/>
                    <a:pt x="1703" y="715"/>
                  </a:cubicBezTo>
                  <a:cubicBezTo>
                    <a:pt x="1513" y="715"/>
                    <a:pt x="1334" y="751"/>
                    <a:pt x="1168" y="810"/>
                  </a:cubicBezTo>
                  <a:lnTo>
                    <a:pt x="1168" y="786"/>
                  </a:lnTo>
                  <a:cubicBezTo>
                    <a:pt x="1168" y="536"/>
                    <a:pt x="1406" y="334"/>
                    <a:pt x="1703" y="334"/>
                  </a:cubicBezTo>
                  <a:close/>
                  <a:moveTo>
                    <a:pt x="1680" y="1037"/>
                  </a:moveTo>
                  <a:cubicBezTo>
                    <a:pt x="2263" y="1037"/>
                    <a:pt x="2739" y="1513"/>
                    <a:pt x="2739" y="2096"/>
                  </a:cubicBezTo>
                  <a:cubicBezTo>
                    <a:pt x="2739" y="2215"/>
                    <a:pt x="2727" y="2322"/>
                    <a:pt x="2680" y="2418"/>
                  </a:cubicBezTo>
                  <a:cubicBezTo>
                    <a:pt x="2215" y="1941"/>
                    <a:pt x="1406" y="1763"/>
                    <a:pt x="1358" y="1751"/>
                  </a:cubicBezTo>
                  <a:cubicBezTo>
                    <a:pt x="1346" y="1748"/>
                    <a:pt x="1334" y="1746"/>
                    <a:pt x="1321" y="1746"/>
                  </a:cubicBezTo>
                  <a:cubicBezTo>
                    <a:pt x="1283" y="1746"/>
                    <a:pt x="1245" y="1760"/>
                    <a:pt x="1227" y="1787"/>
                  </a:cubicBezTo>
                  <a:cubicBezTo>
                    <a:pt x="1179" y="1810"/>
                    <a:pt x="1168" y="1858"/>
                    <a:pt x="1168" y="1918"/>
                  </a:cubicBezTo>
                  <a:cubicBezTo>
                    <a:pt x="1168" y="1929"/>
                    <a:pt x="1144" y="2037"/>
                    <a:pt x="1025" y="2156"/>
                  </a:cubicBezTo>
                  <a:cubicBezTo>
                    <a:pt x="965" y="2215"/>
                    <a:pt x="965" y="2322"/>
                    <a:pt x="1025" y="2394"/>
                  </a:cubicBezTo>
                  <a:cubicBezTo>
                    <a:pt x="1053" y="2428"/>
                    <a:pt x="1092" y="2443"/>
                    <a:pt x="1133" y="2443"/>
                  </a:cubicBezTo>
                  <a:cubicBezTo>
                    <a:pt x="1178" y="2443"/>
                    <a:pt x="1225" y="2425"/>
                    <a:pt x="1263" y="2394"/>
                  </a:cubicBezTo>
                  <a:cubicBezTo>
                    <a:pt x="1358" y="2299"/>
                    <a:pt x="1418" y="2215"/>
                    <a:pt x="1441" y="2120"/>
                  </a:cubicBezTo>
                  <a:cubicBezTo>
                    <a:pt x="1727" y="2215"/>
                    <a:pt x="2299" y="2406"/>
                    <a:pt x="2549" y="2775"/>
                  </a:cubicBezTo>
                  <a:cubicBezTo>
                    <a:pt x="2501" y="3192"/>
                    <a:pt x="2132" y="3513"/>
                    <a:pt x="1703" y="3513"/>
                  </a:cubicBezTo>
                  <a:cubicBezTo>
                    <a:pt x="1239" y="3513"/>
                    <a:pt x="870" y="3168"/>
                    <a:pt x="822" y="2715"/>
                  </a:cubicBezTo>
                  <a:cubicBezTo>
                    <a:pt x="822" y="2691"/>
                    <a:pt x="810" y="2680"/>
                    <a:pt x="787" y="2644"/>
                  </a:cubicBezTo>
                  <a:cubicBezTo>
                    <a:pt x="691" y="2477"/>
                    <a:pt x="632" y="2287"/>
                    <a:pt x="632" y="2096"/>
                  </a:cubicBezTo>
                  <a:cubicBezTo>
                    <a:pt x="632" y="1513"/>
                    <a:pt x="1108" y="1037"/>
                    <a:pt x="1680" y="1037"/>
                  </a:cubicBezTo>
                  <a:close/>
                  <a:moveTo>
                    <a:pt x="2061" y="3775"/>
                  </a:moveTo>
                  <a:lnTo>
                    <a:pt x="2061" y="3954"/>
                  </a:lnTo>
                  <a:cubicBezTo>
                    <a:pt x="2061" y="4013"/>
                    <a:pt x="2072" y="4073"/>
                    <a:pt x="2108" y="4120"/>
                  </a:cubicBezTo>
                  <a:lnTo>
                    <a:pt x="1703" y="4501"/>
                  </a:lnTo>
                  <a:lnTo>
                    <a:pt x="1299" y="4120"/>
                  </a:lnTo>
                  <a:cubicBezTo>
                    <a:pt x="1334" y="4073"/>
                    <a:pt x="1346" y="4013"/>
                    <a:pt x="1346" y="3954"/>
                  </a:cubicBezTo>
                  <a:lnTo>
                    <a:pt x="1346" y="3775"/>
                  </a:lnTo>
                  <a:cubicBezTo>
                    <a:pt x="1465" y="3799"/>
                    <a:pt x="1584" y="3834"/>
                    <a:pt x="1703" y="3834"/>
                  </a:cubicBezTo>
                  <a:cubicBezTo>
                    <a:pt x="1822" y="3834"/>
                    <a:pt x="1953" y="3823"/>
                    <a:pt x="2061" y="3775"/>
                  </a:cubicBezTo>
                  <a:close/>
                  <a:moveTo>
                    <a:pt x="1727" y="1"/>
                  </a:moveTo>
                  <a:cubicBezTo>
                    <a:pt x="1251" y="1"/>
                    <a:pt x="870" y="334"/>
                    <a:pt x="870" y="775"/>
                  </a:cubicBezTo>
                  <a:cubicBezTo>
                    <a:pt x="870" y="846"/>
                    <a:pt x="882" y="906"/>
                    <a:pt x="894" y="977"/>
                  </a:cubicBezTo>
                  <a:cubicBezTo>
                    <a:pt x="560" y="1227"/>
                    <a:pt x="346" y="1632"/>
                    <a:pt x="346" y="2096"/>
                  </a:cubicBezTo>
                  <a:cubicBezTo>
                    <a:pt x="346" y="2334"/>
                    <a:pt x="406" y="2572"/>
                    <a:pt x="537" y="2799"/>
                  </a:cubicBezTo>
                  <a:cubicBezTo>
                    <a:pt x="584" y="3132"/>
                    <a:pt x="775" y="3430"/>
                    <a:pt x="1060" y="3632"/>
                  </a:cubicBezTo>
                  <a:lnTo>
                    <a:pt x="1060" y="3954"/>
                  </a:lnTo>
                  <a:lnTo>
                    <a:pt x="1060" y="3965"/>
                  </a:lnTo>
                  <a:lnTo>
                    <a:pt x="394" y="4299"/>
                  </a:lnTo>
                  <a:cubicBezTo>
                    <a:pt x="156" y="4418"/>
                    <a:pt x="1" y="4656"/>
                    <a:pt x="1" y="4906"/>
                  </a:cubicBezTo>
                  <a:lnTo>
                    <a:pt x="1" y="5775"/>
                  </a:lnTo>
                  <a:cubicBezTo>
                    <a:pt x="1" y="5859"/>
                    <a:pt x="84" y="5930"/>
                    <a:pt x="167" y="5930"/>
                  </a:cubicBezTo>
                  <a:cubicBezTo>
                    <a:pt x="263" y="5930"/>
                    <a:pt x="334" y="5859"/>
                    <a:pt x="334" y="5775"/>
                  </a:cubicBezTo>
                  <a:lnTo>
                    <a:pt x="334" y="4906"/>
                  </a:lnTo>
                  <a:cubicBezTo>
                    <a:pt x="334" y="4775"/>
                    <a:pt x="406" y="4644"/>
                    <a:pt x="525" y="4585"/>
                  </a:cubicBezTo>
                  <a:lnTo>
                    <a:pt x="1072" y="4311"/>
                  </a:lnTo>
                  <a:lnTo>
                    <a:pt x="1584" y="4787"/>
                  </a:lnTo>
                  <a:lnTo>
                    <a:pt x="1584" y="5775"/>
                  </a:lnTo>
                  <a:cubicBezTo>
                    <a:pt x="1584" y="5859"/>
                    <a:pt x="1656" y="5930"/>
                    <a:pt x="1751" y="5930"/>
                  </a:cubicBezTo>
                  <a:cubicBezTo>
                    <a:pt x="1834" y="5930"/>
                    <a:pt x="1906" y="5859"/>
                    <a:pt x="1906" y="5775"/>
                  </a:cubicBezTo>
                  <a:lnTo>
                    <a:pt x="1906" y="4787"/>
                  </a:lnTo>
                  <a:lnTo>
                    <a:pt x="2418" y="4311"/>
                  </a:lnTo>
                  <a:lnTo>
                    <a:pt x="2965" y="4585"/>
                  </a:lnTo>
                  <a:cubicBezTo>
                    <a:pt x="3084" y="4644"/>
                    <a:pt x="3156" y="4763"/>
                    <a:pt x="3156" y="4906"/>
                  </a:cubicBezTo>
                  <a:lnTo>
                    <a:pt x="3156" y="5775"/>
                  </a:lnTo>
                  <a:cubicBezTo>
                    <a:pt x="3156" y="5859"/>
                    <a:pt x="3239" y="5930"/>
                    <a:pt x="3323" y="5930"/>
                  </a:cubicBezTo>
                  <a:cubicBezTo>
                    <a:pt x="3406" y="5930"/>
                    <a:pt x="3489" y="5859"/>
                    <a:pt x="3489" y="5775"/>
                  </a:cubicBezTo>
                  <a:lnTo>
                    <a:pt x="3489" y="4906"/>
                  </a:lnTo>
                  <a:cubicBezTo>
                    <a:pt x="3442" y="4656"/>
                    <a:pt x="3299" y="4418"/>
                    <a:pt x="3073" y="4299"/>
                  </a:cubicBezTo>
                  <a:lnTo>
                    <a:pt x="2406" y="3965"/>
                  </a:lnTo>
                  <a:lnTo>
                    <a:pt x="2406" y="3954"/>
                  </a:lnTo>
                  <a:lnTo>
                    <a:pt x="2406" y="3632"/>
                  </a:lnTo>
                  <a:cubicBezTo>
                    <a:pt x="2668" y="3430"/>
                    <a:pt x="2858" y="3132"/>
                    <a:pt x="2918" y="2799"/>
                  </a:cubicBezTo>
                  <a:cubicBezTo>
                    <a:pt x="3037" y="2584"/>
                    <a:pt x="3120" y="2346"/>
                    <a:pt x="3120" y="2096"/>
                  </a:cubicBezTo>
                  <a:cubicBezTo>
                    <a:pt x="3120" y="1632"/>
                    <a:pt x="2894" y="1227"/>
                    <a:pt x="2561" y="977"/>
                  </a:cubicBezTo>
                  <a:cubicBezTo>
                    <a:pt x="2573" y="917"/>
                    <a:pt x="2596" y="846"/>
                    <a:pt x="2596" y="775"/>
                  </a:cubicBezTo>
                  <a:cubicBezTo>
                    <a:pt x="2596" y="334"/>
                    <a:pt x="2203" y="1"/>
                    <a:pt x="1727"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3" name="Google Shape;10903;p96">
              <a:extLst>
                <a:ext uri="{FF2B5EF4-FFF2-40B4-BE49-F238E27FC236}">
                  <a16:creationId xmlns:a16="http://schemas.microsoft.com/office/drawing/2014/main" id="{1C79F6B6-D919-5C2A-E48A-FEEE9FD857ED}"/>
                </a:ext>
              </a:extLst>
            </p:cNvPr>
            <p:cNvSpPr/>
            <p:nvPr/>
          </p:nvSpPr>
          <p:spPr>
            <a:xfrm>
              <a:off x="6696103" y="1679507"/>
              <a:ext cx="10630" cy="26162"/>
            </a:xfrm>
            <a:custGeom>
              <a:avLst/>
              <a:gdLst/>
              <a:ahLst/>
              <a:cxnLst/>
              <a:rect l="l" t="t" r="r" b="b"/>
              <a:pathLst>
                <a:path w="334" h="822" extrusionOk="0">
                  <a:moveTo>
                    <a:pt x="167" y="0"/>
                  </a:moveTo>
                  <a:cubicBezTo>
                    <a:pt x="84" y="0"/>
                    <a:pt x="1" y="72"/>
                    <a:pt x="1" y="167"/>
                  </a:cubicBezTo>
                  <a:lnTo>
                    <a:pt x="1" y="655"/>
                  </a:lnTo>
                  <a:cubicBezTo>
                    <a:pt x="1" y="738"/>
                    <a:pt x="84" y="822"/>
                    <a:pt x="167" y="822"/>
                  </a:cubicBezTo>
                  <a:cubicBezTo>
                    <a:pt x="263" y="822"/>
                    <a:pt x="334" y="738"/>
                    <a:pt x="334" y="655"/>
                  </a:cubicBezTo>
                  <a:lnTo>
                    <a:pt x="334" y="167"/>
                  </a:lnTo>
                  <a:cubicBezTo>
                    <a:pt x="334" y="72"/>
                    <a:pt x="263" y="0"/>
                    <a:pt x="167"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4" name="Google Shape;10904;p96">
              <a:extLst>
                <a:ext uri="{FF2B5EF4-FFF2-40B4-BE49-F238E27FC236}">
                  <a16:creationId xmlns:a16="http://schemas.microsoft.com/office/drawing/2014/main" id="{D5843FA1-8036-FE2E-0CCF-B6C28087BDF1}"/>
                </a:ext>
              </a:extLst>
            </p:cNvPr>
            <p:cNvSpPr/>
            <p:nvPr/>
          </p:nvSpPr>
          <p:spPr>
            <a:xfrm>
              <a:off x="6752183" y="1679507"/>
              <a:ext cx="10280" cy="26162"/>
            </a:xfrm>
            <a:custGeom>
              <a:avLst/>
              <a:gdLst/>
              <a:ahLst/>
              <a:cxnLst/>
              <a:rect l="l" t="t" r="r" b="b"/>
              <a:pathLst>
                <a:path w="323" h="822" extrusionOk="0">
                  <a:moveTo>
                    <a:pt x="167" y="0"/>
                  </a:moveTo>
                  <a:cubicBezTo>
                    <a:pt x="72" y="0"/>
                    <a:pt x="1" y="72"/>
                    <a:pt x="1" y="167"/>
                  </a:cubicBezTo>
                  <a:lnTo>
                    <a:pt x="1" y="655"/>
                  </a:lnTo>
                  <a:cubicBezTo>
                    <a:pt x="1" y="738"/>
                    <a:pt x="72" y="822"/>
                    <a:pt x="167" y="822"/>
                  </a:cubicBezTo>
                  <a:cubicBezTo>
                    <a:pt x="251" y="822"/>
                    <a:pt x="322" y="738"/>
                    <a:pt x="322" y="655"/>
                  </a:cubicBezTo>
                  <a:lnTo>
                    <a:pt x="322" y="167"/>
                  </a:lnTo>
                  <a:cubicBezTo>
                    <a:pt x="322" y="72"/>
                    <a:pt x="251" y="0"/>
                    <a:pt x="167"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5" name="Google Shape;10905;p96">
              <a:extLst>
                <a:ext uri="{FF2B5EF4-FFF2-40B4-BE49-F238E27FC236}">
                  <a16:creationId xmlns:a16="http://schemas.microsoft.com/office/drawing/2014/main" id="{E56F86E5-3A61-B778-D3A9-75ADAB9B5FAB}"/>
                </a:ext>
              </a:extLst>
            </p:cNvPr>
            <p:cNvSpPr/>
            <p:nvPr/>
          </p:nvSpPr>
          <p:spPr>
            <a:xfrm>
              <a:off x="6919310" y="1734060"/>
              <a:ext cx="45131" cy="15946"/>
            </a:xfrm>
            <a:custGeom>
              <a:avLst/>
              <a:gdLst/>
              <a:ahLst/>
              <a:cxnLst/>
              <a:rect l="l" t="t" r="r" b="b"/>
              <a:pathLst>
                <a:path w="1418" h="501" extrusionOk="0">
                  <a:moveTo>
                    <a:pt x="167" y="1"/>
                  </a:moveTo>
                  <a:cubicBezTo>
                    <a:pt x="72" y="1"/>
                    <a:pt x="0" y="72"/>
                    <a:pt x="0" y="156"/>
                  </a:cubicBezTo>
                  <a:cubicBezTo>
                    <a:pt x="0" y="251"/>
                    <a:pt x="72" y="322"/>
                    <a:pt x="167" y="322"/>
                  </a:cubicBezTo>
                  <a:cubicBezTo>
                    <a:pt x="346" y="322"/>
                    <a:pt x="881" y="358"/>
                    <a:pt x="1143" y="489"/>
                  </a:cubicBezTo>
                  <a:cubicBezTo>
                    <a:pt x="1179" y="501"/>
                    <a:pt x="1191" y="501"/>
                    <a:pt x="1227" y="501"/>
                  </a:cubicBezTo>
                  <a:cubicBezTo>
                    <a:pt x="1286" y="501"/>
                    <a:pt x="1346" y="477"/>
                    <a:pt x="1370" y="417"/>
                  </a:cubicBezTo>
                  <a:cubicBezTo>
                    <a:pt x="1417" y="334"/>
                    <a:pt x="1382" y="239"/>
                    <a:pt x="1298" y="191"/>
                  </a:cubicBezTo>
                  <a:cubicBezTo>
                    <a:pt x="905" y="1"/>
                    <a:pt x="191" y="1"/>
                    <a:pt x="167"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6" name="Google Shape;10906;p96">
              <a:extLst>
                <a:ext uri="{FF2B5EF4-FFF2-40B4-BE49-F238E27FC236}">
                  <a16:creationId xmlns:a16="http://schemas.microsoft.com/office/drawing/2014/main" id="{B5BEB8E0-2967-B6AF-EB95-574374E5AFE3}"/>
                </a:ext>
              </a:extLst>
            </p:cNvPr>
            <p:cNvSpPr/>
            <p:nvPr/>
          </p:nvSpPr>
          <p:spPr>
            <a:xfrm>
              <a:off x="6879907" y="1706020"/>
              <a:ext cx="123172" cy="167158"/>
            </a:xfrm>
            <a:custGeom>
              <a:avLst/>
              <a:gdLst/>
              <a:ahLst/>
              <a:cxnLst/>
              <a:rect l="l" t="t" r="r" b="b"/>
              <a:pathLst>
                <a:path w="3870" h="5252" extrusionOk="0">
                  <a:moveTo>
                    <a:pt x="3001" y="310"/>
                  </a:moveTo>
                  <a:lnTo>
                    <a:pt x="3001" y="989"/>
                  </a:lnTo>
                  <a:cubicBezTo>
                    <a:pt x="3001" y="1096"/>
                    <a:pt x="2965" y="1215"/>
                    <a:pt x="2917" y="1310"/>
                  </a:cubicBezTo>
                  <a:lnTo>
                    <a:pt x="2834" y="1477"/>
                  </a:lnTo>
                  <a:cubicBezTo>
                    <a:pt x="2822" y="1501"/>
                    <a:pt x="2822" y="1513"/>
                    <a:pt x="2822" y="1549"/>
                  </a:cubicBezTo>
                  <a:lnTo>
                    <a:pt x="2822" y="1906"/>
                  </a:lnTo>
                  <a:cubicBezTo>
                    <a:pt x="2822" y="2144"/>
                    <a:pt x="2727" y="2370"/>
                    <a:pt x="2548" y="2537"/>
                  </a:cubicBezTo>
                  <a:cubicBezTo>
                    <a:pt x="2381" y="2727"/>
                    <a:pt x="2167" y="2811"/>
                    <a:pt x="1905" y="2811"/>
                  </a:cubicBezTo>
                  <a:cubicBezTo>
                    <a:pt x="1429" y="2799"/>
                    <a:pt x="1048" y="2382"/>
                    <a:pt x="1048" y="1870"/>
                  </a:cubicBezTo>
                  <a:lnTo>
                    <a:pt x="1048" y="1560"/>
                  </a:lnTo>
                  <a:cubicBezTo>
                    <a:pt x="1048" y="1525"/>
                    <a:pt x="1048" y="1513"/>
                    <a:pt x="1036" y="1489"/>
                  </a:cubicBezTo>
                  <a:lnTo>
                    <a:pt x="929" y="1275"/>
                  </a:lnTo>
                  <a:cubicBezTo>
                    <a:pt x="893" y="1203"/>
                    <a:pt x="869" y="1108"/>
                    <a:pt x="869" y="1037"/>
                  </a:cubicBezTo>
                  <a:lnTo>
                    <a:pt x="869" y="1025"/>
                  </a:lnTo>
                  <a:cubicBezTo>
                    <a:pt x="869" y="632"/>
                    <a:pt x="1179" y="310"/>
                    <a:pt x="1584" y="310"/>
                  </a:cubicBezTo>
                  <a:close/>
                  <a:moveTo>
                    <a:pt x="2310" y="3084"/>
                  </a:moveTo>
                  <a:cubicBezTo>
                    <a:pt x="2310" y="3120"/>
                    <a:pt x="2322" y="3180"/>
                    <a:pt x="2346" y="3227"/>
                  </a:cubicBezTo>
                  <a:lnTo>
                    <a:pt x="2191" y="3358"/>
                  </a:lnTo>
                  <a:cubicBezTo>
                    <a:pt x="2119" y="3430"/>
                    <a:pt x="2024" y="3465"/>
                    <a:pt x="1941" y="3465"/>
                  </a:cubicBezTo>
                  <a:cubicBezTo>
                    <a:pt x="1846" y="3465"/>
                    <a:pt x="1750" y="3418"/>
                    <a:pt x="1679" y="3358"/>
                  </a:cubicBezTo>
                  <a:lnTo>
                    <a:pt x="1548" y="3227"/>
                  </a:lnTo>
                  <a:cubicBezTo>
                    <a:pt x="1560" y="3180"/>
                    <a:pt x="1584" y="3120"/>
                    <a:pt x="1584" y="3084"/>
                  </a:cubicBezTo>
                  <a:cubicBezTo>
                    <a:pt x="1679" y="3108"/>
                    <a:pt x="1786" y="3132"/>
                    <a:pt x="1905" y="3132"/>
                  </a:cubicBezTo>
                  <a:lnTo>
                    <a:pt x="1953" y="3132"/>
                  </a:lnTo>
                  <a:cubicBezTo>
                    <a:pt x="2072" y="3132"/>
                    <a:pt x="2203" y="3120"/>
                    <a:pt x="2310" y="3084"/>
                  </a:cubicBezTo>
                  <a:close/>
                  <a:moveTo>
                    <a:pt x="1584" y="1"/>
                  </a:moveTo>
                  <a:cubicBezTo>
                    <a:pt x="1000" y="1"/>
                    <a:pt x="536" y="465"/>
                    <a:pt x="536" y="1037"/>
                  </a:cubicBezTo>
                  <a:lnTo>
                    <a:pt x="536" y="1060"/>
                  </a:lnTo>
                  <a:cubicBezTo>
                    <a:pt x="536" y="1191"/>
                    <a:pt x="572" y="1322"/>
                    <a:pt x="631" y="1441"/>
                  </a:cubicBezTo>
                  <a:lnTo>
                    <a:pt x="715" y="1608"/>
                  </a:lnTo>
                  <a:lnTo>
                    <a:pt x="715" y="1870"/>
                  </a:lnTo>
                  <a:cubicBezTo>
                    <a:pt x="715" y="2311"/>
                    <a:pt x="929" y="2680"/>
                    <a:pt x="1238" y="2918"/>
                  </a:cubicBezTo>
                  <a:lnTo>
                    <a:pt x="1238" y="3061"/>
                  </a:lnTo>
                  <a:cubicBezTo>
                    <a:pt x="1238" y="3156"/>
                    <a:pt x="1179" y="3227"/>
                    <a:pt x="1107" y="3239"/>
                  </a:cubicBezTo>
                  <a:lnTo>
                    <a:pt x="512" y="3406"/>
                  </a:lnTo>
                  <a:cubicBezTo>
                    <a:pt x="214" y="3501"/>
                    <a:pt x="0" y="3763"/>
                    <a:pt x="0" y="4073"/>
                  </a:cubicBezTo>
                  <a:lnTo>
                    <a:pt x="0" y="5085"/>
                  </a:lnTo>
                  <a:cubicBezTo>
                    <a:pt x="0" y="5180"/>
                    <a:pt x="83" y="5251"/>
                    <a:pt x="167" y="5251"/>
                  </a:cubicBezTo>
                  <a:cubicBezTo>
                    <a:pt x="250" y="5251"/>
                    <a:pt x="334" y="5180"/>
                    <a:pt x="334" y="5085"/>
                  </a:cubicBezTo>
                  <a:lnTo>
                    <a:pt x="334" y="4073"/>
                  </a:lnTo>
                  <a:cubicBezTo>
                    <a:pt x="334" y="3918"/>
                    <a:pt x="429" y="3775"/>
                    <a:pt x="595" y="3739"/>
                  </a:cubicBezTo>
                  <a:lnTo>
                    <a:pt x="1191" y="3573"/>
                  </a:lnTo>
                  <a:cubicBezTo>
                    <a:pt x="1238" y="3561"/>
                    <a:pt x="1298" y="3525"/>
                    <a:pt x="1346" y="3513"/>
                  </a:cubicBezTo>
                  <a:lnTo>
                    <a:pt x="1441" y="3620"/>
                  </a:lnTo>
                  <a:cubicBezTo>
                    <a:pt x="1584" y="3751"/>
                    <a:pt x="1738" y="3823"/>
                    <a:pt x="1941" y="3823"/>
                  </a:cubicBezTo>
                  <a:cubicBezTo>
                    <a:pt x="2131" y="3823"/>
                    <a:pt x="2298" y="3751"/>
                    <a:pt x="2429" y="3620"/>
                  </a:cubicBezTo>
                  <a:lnTo>
                    <a:pt x="2536" y="3513"/>
                  </a:lnTo>
                  <a:cubicBezTo>
                    <a:pt x="2572" y="3537"/>
                    <a:pt x="2620" y="3561"/>
                    <a:pt x="2679" y="3573"/>
                  </a:cubicBezTo>
                  <a:lnTo>
                    <a:pt x="3274" y="3739"/>
                  </a:lnTo>
                  <a:cubicBezTo>
                    <a:pt x="3429" y="3775"/>
                    <a:pt x="3548" y="3930"/>
                    <a:pt x="3548" y="4073"/>
                  </a:cubicBezTo>
                  <a:lnTo>
                    <a:pt x="3548" y="5085"/>
                  </a:lnTo>
                  <a:cubicBezTo>
                    <a:pt x="3548" y="5180"/>
                    <a:pt x="3620" y="5251"/>
                    <a:pt x="3703" y="5251"/>
                  </a:cubicBezTo>
                  <a:cubicBezTo>
                    <a:pt x="3798" y="5251"/>
                    <a:pt x="3870" y="5180"/>
                    <a:pt x="3870" y="5085"/>
                  </a:cubicBezTo>
                  <a:lnTo>
                    <a:pt x="3870" y="4073"/>
                  </a:lnTo>
                  <a:cubicBezTo>
                    <a:pt x="3858" y="3763"/>
                    <a:pt x="3655" y="3501"/>
                    <a:pt x="3358" y="3406"/>
                  </a:cubicBezTo>
                  <a:lnTo>
                    <a:pt x="2762" y="3239"/>
                  </a:lnTo>
                  <a:cubicBezTo>
                    <a:pt x="2679" y="3215"/>
                    <a:pt x="2620" y="3156"/>
                    <a:pt x="2620" y="3061"/>
                  </a:cubicBezTo>
                  <a:lnTo>
                    <a:pt x="2620" y="2930"/>
                  </a:lnTo>
                  <a:cubicBezTo>
                    <a:pt x="2679" y="2882"/>
                    <a:pt x="2727" y="2858"/>
                    <a:pt x="2786" y="2799"/>
                  </a:cubicBezTo>
                  <a:cubicBezTo>
                    <a:pt x="3024" y="2561"/>
                    <a:pt x="3155" y="2263"/>
                    <a:pt x="3155" y="1918"/>
                  </a:cubicBezTo>
                  <a:lnTo>
                    <a:pt x="3155" y="1608"/>
                  </a:lnTo>
                  <a:lnTo>
                    <a:pt x="3215" y="1477"/>
                  </a:lnTo>
                  <a:cubicBezTo>
                    <a:pt x="3298" y="1322"/>
                    <a:pt x="3322" y="1179"/>
                    <a:pt x="3322" y="1013"/>
                  </a:cubicBezTo>
                  <a:lnTo>
                    <a:pt x="3322" y="167"/>
                  </a:lnTo>
                  <a:cubicBezTo>
                    <a:pt x="3322" y="72"/>
                    <a:pt x="3251" y="1"/>
                    <a:pt x="3155"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7" name="Google Shape;10907;p96">
              <a:extLst>
                <a:ext uri="{FF2B5EF4-FFF2-40B4-BE49-F238E27FC236}">
                  <a16:creationId xmlns:a16="http://schemas.microsoft.com/office/drawing/2014/main" id="{ACA81823-0B0F-C24D-A6DB-673DB1FE3830}"/>
                </a:ext>
              </a:extLst>
            </p:cNvPr>
            <p:cNvSpPr/>
            <p:nvPr/>
          </p:nvSpPr>
          <p:spPr>
            <a:xfrm>
              <a:off x="6902632" y="1840173"/>
              <a:ext cx="10630" cy="32623"/>
            </a:xfrm>
            <a:custGeom>
              <a:avLst/>
              <a:gdLst/>
              <a:ahLst/>
              <a:cxnLst/>
              <a:rect l="l" t="t" r="r" b="b"/>
              <a:pathLst>
                <a:path w="334" h="1025" extrusionOk="0">
                  <a:moveTo>
                    <a:pt x="167" y="0"/>
                  </a:moveTo>
                  <a:cubicBezTo>
                    <a:pt x="84" y="0"/>
                    <a:pt x="1" y="72"/>
                    <a:pt x="1" y="155"/>
                  </a:cubicBezTo>
                  <a:lnTo>
                    <a:pt x="1" y="858"/>
                  </a:lnTo>
                  <a:cubicBezTo>
                    <a:pt x="1" y="953"/>
                    <a:pt x="84" y="1024"/>
                    <a:pt x="167" y="1024"/>
                  </a:cubicBezTo>
                  <a:cubicBezTo>
                    <a:pt x="262" y="1024"/>
                    <a:pt x="334" y="953"/>
                    <a:pt x="334" y="858"/>
                  </a:cubicBezTo>
                  <a:lnTo>
                    <a:pt x="334" y="155"/>
                  </a:lnTo>
                  <a:cubicBezTo>
                    <a:pt x="334" y="72"/>
                    <a:pt x="262" y="0"/>
                    <a:pt x="167"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8" name="Google Shape;10908;p96">
              <a:extLst>
                <a:ext uri="{FF2B5EF4-FFF2-40B4-BE49-F238E27FC236}">
                  <a16:creationId xmlns:a16="http://schemas.microsoft.com/office/drawing/2014/main" id="{245ED8E8-8446-F2FD-2D5F-56F06ADAD770}"/>
                </a:ext>
              </a:extLst>
            </p:cNvPr>
            <p:cNvSpPr/>
            <p:nvPr/>
          </p:nvSpPr>
          <p:spPr>
            <a:xfrm>
              <a:off x="6970075" y="1840173"/>
              <a:ext cx="10280" cy="32623"/>
            </a:xfrm>
            <a:custGeom>
              <a:avLst/>
              <a:gdLst/>
              <a:ahLst/>
              <a:cxnLst/>
              <a:rect l="l" t="t" r="r" b="b"/>
              <a:pathLst>
                <a:path w="323" h="1025" extrusionOk="0">
                  <a:moveTo>
                    <a:pt x="168" y="0"/>
                  </a:moveTo>
                  <a:cubicBezTo>
                    <a:pt x="72" y="0"/>
                    <a:pt x="1" y="72"/>
                    <a:pt x="1" y="155"/>
                  </a:cubicBezTo>
                  <a:lnTo>
                    <a:pt x="1" y="858"/>
                  </a:lnTo>
                  <a:cubicBezTo>
                    <a:pt x="1" y="953"/>
                    <a:pt x="72" y="1024"/>
                    <a:pt x="168" y="1024"/>
                  </a:cubicBezTo>
                  <a:cubicBezTo>
                    <a:pt x="251" y="1024"/>
                    <a:pt x="322" y="953"/>
                    <a:pt x="322" y="858"/>
                  </a:cubicBezTo>
                  <a:lnTo>
                    <a:pt x="322" y="155"/>
                  </a:lnTo>
                  <a:cubicBezTo>
                    <a:pt x="322" y="72"/>
                    <a:pt x="251" y="0"/>
                    <a:pt x="168"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9" name="Google Shape;10909;p96">
              <a:extLst>
                <a:ext uri="{FF2B5EF4-FFF2-40B4-BE49-F238E27FC236}">
                  <a16:creationId xmlns:a16="http://schemas.microsoft.com/office/drawing/2014/main" id="{A7F3F021-9AF1-127D-7AAD-C9E843B9A256}"/>
                </a:ext>
              </a:extLst>
            </p:cNvPr>
            <p:cNvSpPr/>
            <p:nvPr/>
          </p:nvSpPr>
          <p:spPr>
            <a:xfrm>
              <a:off x="6772267" y="1594241"/>
              <a:ext cx="182690" cy="100830"/>
            </a:xfrm>
            <a:custGeom>
              <a:avLst/>
              <a:gdLst/>
              <a:ahLst/>
              <a:cxnLst/>
              <a:rect l="l" t="t" r="r" b="b"/>
              <a:pathLst>
                <a:path w="5740" h="3168" extrusionOk="0">
                  <a:moveTo>
                    <a:pt x="2001" y="0"/>
                  </a:moveTo>
                  <a:cubicBezTo>
                    <a:pt x="1334" y="0"/>
                    <a:pt x="679" y="191"/>
                    <a:pt x="108" y="548"/>
                  </a:cubicBezTo>
                  <a:cubicBezTo>
                    <a:pt x="36" y="596"/>
                    <a:pt x="1" y="691"/>
                    <a:pt x="72" y="774"/>
                  </a:cubicBezTo>
                  <a:cubicBezTo>
                    <a:pt x="95" y="820"/>
                    <a:pt x="148" y="847"/>
                    <a:pt x="202" y="847"/>
                  </a:cubicBezTo>
                  <a:cubicBezTo>
                    <a:pt x="231" y="847"/>
                    <a:pt x="261" y="839"/>
                    <a:pt x="287" y="822"/>
                  </a:cubicBezTo>
                  <a:cubicBezTo>
                    <a:pt x="798" y="489"/>
                    <a:pt x="1394" y="310"/>
                    <a:pt x="2001" y="310"/>
                  </a:cubicBezTo>
                  <a:cubicBezTo>
                    <a:pt x="2763" y="310"/>
                    <a:pt x="3489" y="584"/>
                    <a:pt x="4073" y="1084"/>
                  </a:cubicBezTo>
                  <a:cubicBezTo>
                    <a:pt x="4501" y="1453"/>
                    <a:pt x="4835" y="1953"/>
                    <a:pt x="5013" y="2477"/>
                  </a:cubicBezTo>
                  <a:lnTo>
                    <a:pt x="4739" y="2203"/>
                  </a:lnTo>
                  <a:cubicBezTo>
                    <a:pt x="4710" y="2173"/>
                    <a:pt x="4668" y="2158"/>
                    <a:pt x="4625" y="2158"/>
                  </a:cubicBezTo>
                  <a:cubicBezTo>
                    <a:pt x="4582" y="2158"/>
                    <a:pt x="4537" y="2173"/>
                    <a:pt x="4501" y="2203"/>
                  </a:cubicBezTo>
                  <a:cubicBezTo>
                    <a:pt x="4442" y="2263"/>
                    <a:pt x="4442" y="2370"/>
                    <a:pt x="4501" y="2441"/>
                  </a:cubicBezTo>
                  <a:lnTo>
                    <a:pt x="5168" y="3120"/>
                  </a:lnTo>
                  <a:cubicBezTo>
                    <a:pt x="5204" y="3156"/>
                    <a:pt x="5251" y="3167"/>
                    <a:pt x="5287" y="3167"/>
                  </a:cubicBezTo>
                  <a:lnTo>
                    <a:pt x="5335" y="3167"/>
                  </a:lnTo>
                  <a:cubicBezTo>
                    <a:pt x="5394" y="3156"/>
                    <a:pt x="5442" y="3108"/>
                    <a:pt x="5454" y="3048"/>
                  </a:cubicBezTo>
                  <a:lnTo>
                    <a:pt x="5740" y="2132"/>
                  </a:lnTo>
                  <a:cubicBezTo>
                    <a:pt x="5740" y="2072"/>
                    <a:pt x="5692" y="1977"/>
                    <a:pt x="5609" y="1953"/>
                  </a:cubicBezTo>
                  <a:cubicBezTo>
                    <a:pt x="5589" y="1946"/>
                    <a:pt x="5570" y="1942"/>
                    <a:pt x="5552" y="1942"/>
                  </a:cubicBezTo>
                  <a:cubicBezTo>
                    <a:pt x="5481" y="1942"/>
                    <a:pt x="5423" y="1992"/>
                    <a:pt x="5394" y="2048"/>
                  </a:cubicBezTo>
                  <a:lnTo>
                    <a:pt x="5311" y="2382"/>
                  </a:lnTo>
                  <a:cubicBezTo>
                    <a:pt x="5109" y="1798"/>
                    <a:pt x="4751" y="1262"/>
                    <a:pt x="4275" y="846"/>
                  </a:cubicBezTo>
                  <a:cubicBezTo>
                    <a:pt x="3644" y="298"/>
                    <a:pt x="2834" y="0"/>
                    <a:pt x="2001"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0" name="Google Shape;10910;p96">
              <a:extLst>
                <a:ext uri="{FF2B5EF4-FFF2-40B4-BE49-F238E27FC236}">
                  <a16:creationId xmlns:a16="http://schemas.microsoft.com/office/drawing/2014/main" id="{8A8697D9-E626-A665-DB82-7590E08B93B4}"/>
                </a:ext>
              </a:extLst>
            </p:cNvPr>
            <p:cNvSpPr/>
            <p:nvPr/>
          </p:nvSpPr>
          <p:spPr>
            <a:xfrm>
              <a:off x="6716950" y="1716268"/>
              <a:ext cx="181926" cy="100448"/>
            </a:xfrm>
            <a:custGeom>
              <a:avLst/>
              <a:gdLst/>
              <a:ahLst/>
              <a:cxnLst/>
              <a:rect l="l" t="t" r="r" b="b"/>
              <a:pathLst>
                <a:path w="5716" h="3156" extrusionOk="0">
                  <a:moveTo>
                    <a:pt x="440" y="0"/>
                  </a:moveTo>
                  <a:cubicBezTo>
                    <a:pt x="421" y="0"/>
                    <a:pt x="401" y="4"/>
                    <a:pt x="381" y="12"/>
                  </a:cubicBezTo>
                  <a:cubicBezTo>
                    <a:pt x="322" y="36"/>
                    <a:pt x="274" y="72"/>
                    <a:pt x="262" y="131"/>
                  </a:cubicBezTo>
                  <a:lnTo>
                    <a:pt x="24" y="1060"/>
                  </a:lnTo>
                  <a:cubicBezTo>
                    <a:pt x="0" y="1155"/>
                    <a:pt x="48" y="1238"/>
                    <a:pt x="143" y="1250"/>
                  </a:cubicBezTo>
                  <a:lnTo>
                    <a:pt x="179" y="1250"/>
                  </a:lnTo>
                  <a:cubicBezTo>
                    <a:pt x="262" y="1250"/>
                    <a:pt x="322" y="1203"/>
                    <a:pt x="346" y="1131"/>
                  </a:cubicBezTo>
                  <a:lnTo>
                    <a:pt x="417" y="834"/>
                  </a:lnTo>
                  <a:cubicBezTo>
                    <a:pt x="631" y="1405"/>
                    <a:pt x="977" y="1905"/>
                    <a:pt x="1429" y="2310"/>
                  </a:cubicBezTo>
                  <a:cubicBezTo>
                    <a:pt x="2072" y="2858"/>
                    <a:pt x="2882" y="3155"/>
                    <a:pt x="3715" y="3155"/>
                  </a:cubicBezTo>
                  <a:cubicBezTo>
                    <a:pt x="4382" y="3155"/>
                    <a:pt x="5037" y="2965"/>
                    <a:pt x="5596" y="2608"/>
                  </a:cubicBezTo>
                  <a:cubicBezTo>
                    <a:pt x="5692" y="2560"/>
                    <a:pt x="5715" y="2465"/>
                    <a:pt x="5656" y="2381"/>
                  </a:cubicBezTo>
                  <a:cubicBezTo>
                    <a:pt x="5634" y="2338"/>
                    <a:pt x="5586" y="2312"/>
                    <a:pt x="5535" y="2312"/>
                  </a:cubicBezTo>
                  <a:cubicBezTo>
                    <a:pt x="5503" y="2312"/>
                    <a:pt x="5469" y="2322"/>
                    <a:pt x="5442" y="2346"/>
                  </a:cubicBezTo>
                  <a:cubicBezTo>
                    <a:pt x="4930" y="2667"/>
                    <a:pt x="4334" y="2846"/>
                    <a:pt x="3727" y="2846"/>
                  </a:cubicBezTo>
                  <a:cubicBezTo>
                    <a:pt x="2965" y="2846"/>
                    <a:pt x="2239" y="2572"/>
                    <a:pt x="1655" y="2072"/>
                  </a:cubicBezTo>
                  <a:cubicBezTo>
                    <a:pt x="1227" y="1703"/>
                    <a:pt x="893" y="1203"/>
                    <a:pt x="715" y="679"/>
                  </a:cubicBezTo>
                  <a:lnTo>
                    <a:pt x="715" y="679"/>
                  </a:lnTo>
                  <a:lnTo>
                    <a:pt x="1012" y="953"/>
                  </a:lnTo>
                  <a:cubicBezTo>
                    <a:pt x="1041" y="981"/>
                    <a:pt x="1080" y="996"/>
                    <a:pt x="1121" y="996"/>
                  </a:cubicBezTo>
                  <a:cubicBezTo>
                    <a:pt x="1166" y="996"/>
                    <a:pt x="1213" y="978"/>
                    <a:pt x="1251" y="941"/>
                  </a:cubicBezTo>
                  <a:cubicBezTo>
                    <a:pt x="1310" y="881"/>
                    <a:pt x="1310" y="774"/>
                    <a:pt x="1239" y="703"/>
                  </a:cubicBezTo>
                  <a:lnTo>
                    <a:pt x="536" y="48"/>
                  </a:lnTo>
                  <a:cubicBezTo>
                    <a:pt x="512" y="16"/>
                    <a:pt x="478" y="0"/>
                    <a:pt x="440"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descr="A plant with white flowers&#10;&#10;Description automatically generated">
            <a:extLst>
              <a:ext uri="{FF2B5EF4-FFF2-40B4-BE49-F238E27FC236}">
                <a16:creationId xmlns:a16="http://schemas.microsoft.com/office/drawing/2014/main" id="{ECE196C1-2EF4-94ED-60D9-06B60AC918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0" y="9000"/>
            <a:ext cx="6390914" cy="684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6119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1F0613-C248-5931-F42A-33E21209B632}"/>
              </a:ext>
            </a:extLst>
          </p:cNvPr>
          <p:cNvSpPr/>
          <p:nvPr/>
        </p:nvSpPr>
        <p:spPr>
          <a:xfrm>
            <a:off x="-9053" y="0"/>
            <a:ext cx="12201053" cy="6867285"/>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B1B70"/>
              </a:solidFill>
              <a:latin typeface="Gill Sans MT" panose="020B0502020104020203" pitchFamily="34" charset="77"/>
            </a:endParaRPr>
          </a:p>
        </p:txBody>
      </p:sp>
      <p:sp>
        <p:nvSpPr>
          <p:cNvPr id="4" name="TextBox 3">
            <a:extLst>
              <a:ext uri="{FF2B5EF4-FFF2-40B4-BE49-F238E27FC236}">
                <a16:creationId xmlns:a16="http://schemas.microsoft.com/office/drawing/2014/main" id="{986B6B7D-0A00-F3E6-BC55-BE385AEF453C}"/>
              </a:ext>
            </a:extLst>
          </p:cNvPr>
          <p:cNvSpPr txBox="1"/>
          <p:nvPr/>
        </p:nvSpPr>
        <p:spPr>
          <a:xfrm>
            <a:off x="13642" y="2583697"/>
            <a:ext cx="12192000" cy="1692771"/>
          </a:xfrm>
          <a:prstGeom prst="rect">
            <a:avLst/>
          </a:prstGeom>
          <a:noFill/>
        </p:spPr>
        <p:txBody>
          <a:bodyPr wrap="square" lIns="91440" tIns="45720" rIns="91440" bIns="45720" rtlCol="0" anchor="t">
            <a:spAutoFit/>
          </a:bodyPr>
          <a:lstStyle/>
          <a:p>
            <a:pPr algn="ctr"/>
            <a:r>
              <a:rPr lang="en-CA" sz="3800" dirty="0">
                <a:solidFill>
                  <a:schemeClr val="bg1"/>
                </a:solidFill>
                <a:latin typeface="Tahoma" panose="020B0604030504040204" pitchFamily="34" charset="0"/>
                <a:ea typeface="Tahoma" panose="020B0604030504040204" pitchFamily="34" charset="0"/>
                <a:cs typeface="Tahoma" panose="020B0604030504040204" pitchFamily="34" charset="0"/>
              </a:rPr>
              <a:t>Welcome to Western!</a:t>
            </a:r>
          </a:p>
          <a:p>
            <a:pPr algn="ctr"/>
            <a:endParaRPr lang="en-CA" sz="3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CA" sz="2800" dirty="0">
                <a:solidFill>
                  <a:schemeClr val="bg1"/>
                </a:solidFill>
                <a:latin typeface="Tahoma" panose="020B0604030504040204" pitchFamily="34" charset="0"/>
                <a:ea typeface="Tahoma" panose="020B0604030504040204" pitchFamily="34" charset="0"/>
                <a:cs typeface="Tahoma" panose="020B0604030504040204" pitchFamily="34" charset="0"/>
              </a:rPr>
              <a:t>westernu.ca/research</a:t>
            </a:r>
          </a:p>
        </p:txBody>
      </p:sp>
      <p:grpSp>
        <p:nvGrpSpPr>
          <p:cNvPr id="3" name="Group 2">
            <a:extLst>
              <a:ext uri="{FF2B5EF4-FFF2-40B4-BE49-F238E27FC236}">
                <a16:creationId xmlns:a16="http://schemas.microsoft.com/office/drawing/2014/main" id="{574C6475-29D3-F885-31BD-2FC7F3023F16}"/>
              </a:ext>
            </a:extLst>
          </p:cNvPr>
          <p:cNvGrpSpPr/>
          <p:nvPr/>
        </p:nvGrpSpPr>
        <p:grpSpPr>
          <a:xfrm>
            <a:off x="10152529" y="241693"/>
            <a:ext cx="2236079" cy="361754"/>
            <a:chOff x="10152529" y="241693"/>
            <a:chExt cx="2236079" cy="361754"/>
          </a:xfrm>
        </p:grpSpPr>
        <p:sp>
          <p:nvSpPr>
            <p:cNvPr id="6" name="Parallelogram 5">
              <a:extLst>
                <a:ext uri="{FF2B5EF4-FFF2-40B4-BE49-F238E27FC236}">
                  <a16:creationId xmlns:a16="http://schemas.microsoft.com/office/drawing/2014/main" id="{93CBC402-EC42-E021-2895-D8E72BF1CE0A}"/>
                </a:ext>
              </a:extLst>
            </p:cNvPr>
            <p:cNvSpPr/>
            <p:nvPr/>
          </p:nvSpPr>
          <p:spPr>
            <a:xfrm>
              <a:off x="10152529" y="241693"/>
              <a:ext cx="2236079" cy="361754"/>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7" name="Picture 6">
              <a:extLst>
                <a:ext uri="{FF2B5EF4-FFF2-40B4-BE49-F238E27FC236}">
                  <a16:creationId xmlns:a16="http://schemas.microsoft.com/office/drawing/2014/main" id="{3EF42812-124C-4753-F22D-3EEFB17916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314898"/>
              <a:ext cx="1018904" cy="243195"/>
            </a:xfrm>
            <a:prstGeom prst="rect">
              <a:avLst/>
            </a:prstGeom>
          </p:spPr>
        </p:pic>
      </p:grpSp>
    </p:spTree>
    <p:extLst>
      <p:ext uri="{BB962C8B-B14F-4D97-AF65-F5344CB8AC3E}">
        <p14:creationId xmlns:p14="http://schemas.microsoft.com/office/powerpoint/2010/main" val="2484650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C339F3-25BD-E05B-689B-7D7023D99307}"/>
              </a:ext>
            </a:extLst>
          </p:cNvPr>
          <p:cNvGrpSpPr/>
          <p:nvPr/>
        </p:nvGrpSpPr>
        <p:grpSpPr>
          <a:xfrm>
            <a:off x="10152529" y="241693"/>
            <a:ext cx="2236079" cy="361754"/>
            <a:chOff x="10152529" y="228927"/>
            <a:chExt cx="2236079" cy="361754"/>
          </a:xfrm>
        </p:grpSpPr>
        <p:sp>
          <p:nvSpPr>
            <p:cNvPr id="5" name="Parallelogram 4">
              <a:extLst>
                <a:ext uri="{FF2B5EF4-FFF2-40B4-BE49-F238E27FC236}">
                  <a16:creationId xmlns:a16="http://schemas.microsoft.com/office/drawing/2014/main" id="{D3B4AFAC-48C6-7E97-2C1E-E53CC5F237C1}"/>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7" name="Picture 6" descr="Logo&#10;&#10;Description automatically generated">
              <a:extLst>
                <a:ext uri="{FF2B5EF4-FFF2-40B4-BE49-F238E27FC236}">
                  <a16:creationId xmlns:a16="http://schemas.microsoft.com/office/drawing/2014/main" id="{FA0EA71D-2F06-D662-8C2C-2C375E2FE0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pic>
        <p:nvPicPr>
          <p:cNvPr id="6" name="Picture 5" descr="A table with food on it&#10;&#10;Description automatically generated">
            <a:extLst>
              <a:ext uri="{FF2B5EF4-FFF2-40B4-BE49-F238E27FC236}">
                <a16:creationId xmlns:a16="http://schemas.microsoft.com/office/drawing/2014/main" id="{CA6E5B78-63AB-5167-D444-E79595150B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0"/>
          <a:stretch/>
        </p:blipFill>
        <p:spPr>
          <a:xfrm>
            <a:off x="2981" y="2041200"/>
            <a:ext cx="12189019" cy="481680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1E402D48-0164-8BF2-2B35-3E6F892213C5}"/>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Networking Break</a:t>
            </a:r>
          </a:p>
        </p:txBody>
      </p:sp>
    </p:spTree>
    <p:extLst>
      <p:ext uri="{BB962C8B-B14F-4D97-AF65-F5344CB8AC3E}">
        <p14:creationId xmlns:p14="http://schemas.microsoft.com/office/powerpoint/2010/main" val="280267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1F0613-C248-5931-F42A-33E21209B632}"/>
              </a:ext>
            </a:extLst>
          </p:cNvPr>
          <p:cNvSpPr/>
          <p:nvPr/>
        </p:nvSpPr>
        <p:spPr>
          <a:xfrm>
            <a:off x="-9053" y="0"/>
            <a:ext cx="12201053" cy="6867285"/>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B1B70"/>
              </a:solidFill>
              <a:latin typeface="Gill Sans MT" panose="020B0502020104020203" pitchFamily="34" charset="77"/>
            </a:endParaRPr>
          </a:p>
        </p:txBody>
      </p:sp>
      <p:sp>
        <p:nvSpPr>
          <p:cNvPr id="6" name="TextBox 5">
            <a:extLst>
              <a:ext uri="{FF2B5EF4-FFF2-40B4-BE49-F238E27FC236}">
                <a16:creationId xmlns:a16="http://schemas.microsoft.com/office/drawing/2014/main" id="{2927C531-8F1E-4D1C-3BFD-BBB65BCEA635}"/>
              </a:ext>
            </a:extLst>
          </p:cNvPr>
          <p:cNvSpPr txBox="1"/>
          <p:nvPr/>
        </p:nvSpPr>
        <p:spPr>
          <a:xfrm>
            <a:off x="14222" y="3089788"/>
            <a:ext cx="12192000" cy="677108"/>
          </a:xfrm>
          <a:prstGeom prst="rect">
            <a:avLst/>
          </a:prstGeom>
          <a:noFill/>
        </p:spPr>
        <p:txBody>
          <a:bodyPr wrap="square" lIns="91440" tIns="45720" rIns="91440" bIns="45720" rtlCol="0" anchor="t">
            <a:spAutoFit/>
          </a:bodyPr>
          <a:lstStyle/>
          <a:p>
            <a:pPr algn="ctr"/>
            <a:r>
              <a:rPr lang="en-CA" sz="3800" dirty="0">
                <a:solidFill>
                  <a:schemeClr val="bg1"/>
                </a:solidFill>
                <a:latin typeface="Tahoma" panose="020B0604030504040204" pitchFamily="34" charset="0"/>
                <a:ea typeface="Tahoma" panose="020B0604030504040204" pitchFamily="34" charset="0"/>
                <a:cs typeface="Tahoma" panose="020B0604030504040204" pitchFamily="34" charset="0"/>
              </a:rPr>
              <a:t>We’re in this Together</a:t>
            </a:r>
          </a:p>
        </p:txBody>
      </p:sp>
      <p:grpSp>
        <p:nvGrpSpPr>
          <p:cNvPr id="10" name="Group 9">
            <a:extLst>
              <a:ext uri="{FF2B5EF4-FFF2-40B4-BE49-F238E27FC236}">
                <a16:creationId xmlns:a16="http://schemas.microsoft.com/office/drawing/2014/main" id="{A49034D9-9D29-08E2-3573-1088E6013131}"/>
              </a:ext>
            </a:extLst>
          </p:cNvPr>
          <p:cNvGrpSpPr/>
          <p:nvPr/>
        </p:nvGrpSpPr>
        <p:grpSpPr>
          <a:xfrm>
            <a:off x="10152529" y="241693"/>
            <a:ext cx="2236079" cy="361754"/>
            <a:chOff x="10152529" y="241693"/>
            <a:chExt cx="2236079" cy="361754"/>
          </a:xfrm>
        </p:grpSpPr>
        <p:sp>
          <p:nvSpPr>
            <p:cNvPr id="4" name="Parallelogram 3">
              <a:extLst>
                <a:ext uri="{FF2B5EF4-FFF2-40B4-BE49-F238E27FC236}">
                  <a16:creationId xmlns:a16="http://schemas.microsoft.com/office/drawing/2014/main" id="{9DF1230B-8E1A-864A-6635-9A04CE812AA1}"/>
                </a:ext>
              </a:extLst>
            </p:cNvPr>
            <p:cNvSpPr/>
            <p:nvPr/>
          </p:nvSpPr>
          <p:spPr>
            <a:xfrm>
              <a:off x="10152529" y="241693"/>
              <a:ext cx="2236079" cy="361754"/>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9" name="Picture 8">
              <a:extLst>
                <a:ext uri="{FF2B5EF4-FFF2-40B4-BE49-F238E27FC236}">
                  <a16:creationId xmlns:a16="http://schemas.microsoft.com/office/drawing/2014/main" id="{9007E55A-761A-DDE2-D126-071FF27CF6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314898"/>
              <a:ext cx="1018904" cy="243195"/>
            </a:xfrm>
            <a:prstGeom prst="rect">
              <a:avLst/>
            </a:prstGeom>
          </p:spPr>
        </p:pic>
      </p:grpSp>
    </p:spTree>
    <p:extLst>
      <p:ext uri="{BB962C8B-B14F-4D97-AF65-F5344CB8AC3E}">
        <p14:creationId xmlns:p14="http://schemas.microsoft.com/office/powerpoint/2010/main" val="962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sp>
        <p:nvSpPr>
          <p:cNvPr id="14" name="TextBox 13">
            <a:extLst>
              <a:ext uri="{FF2B5EF4-FFF2-40B4-BE49-F238E27FC236}">
                <a16:creationId xmlns:a16="http://schemas.microsoft.com/office/drawing/2014/main" id="{902EC2B0-7372-33A4-BBB2-D5652009E07C}"/>
              </a:ext>
            </a:extLst>
          </p:cNvPr>
          <p:cNvSpPr txBox="1"/>
          <p:nvPr/>
        </p:nvSpPr>
        <p:spPr>
          <a:xfrm>
            <a:off x="6656708" y="1208109"/>
            <a:ext cx="5373760" cy="5275483"/>
          </a:xfrm>
          <a:prstGeom prst="rect">
            <a:avLst/>
          </a:prstGeom>
          <a:noFill/>
        </p:spPr>
        <p:txBody>
          <a:bodyPr wrap="square" rtlCol="0">
            <a:spAutoFit/>
          </a:bodyPr>
          <a:lstStyle/>
          <a:p>
            <a:pPr algn="ctr"/>
            <a:r>
              <a:rPr lang="en-CA" sz="3800" b="1" dirty="0">
                <a:solidFill>
                  <a:srgbClr val="4F2683"/>
                </a:solidFill>
                <a:latin typeface="Tahoma" panose="020B0604030504040204" pitchFamily="34" charset="0"/>
                <a:ea typeface="Tahoma" panose="020B0604030504040204" pitchFamily="34" charset="0"/>
                <a:cs typeface="Tahoma" panose="020B0604030504040204" pitchFamily="34" charset="0"/>
              </a:rPr>
              <a:t>Table Discussions</a:t>
            </a:r>
          </a:p>
          <a:p>
            <a:pPr algn="ctr"/>
            <a:endParaRPr lang="en-CA" sz="2200"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Aft>
                <a:spcPts val="1200"/>
              </a:spcAft>
              <a:buSzPct val="75000"/>
              <a:buFont typeface="+mj-lt"/>
              <a:buAutoNum type="arabicPeriod"/>
            </a:pPr>
            <a:r>
              <a:rPr lang="en-CA" sz="2300" dirty="0">
                <a:solidFill>
                  <a:srgbClr val="4F2683"/>
                </a:solidFill>
                <a:latin typeface="Tahoma" panose="020B0604030504040204" pitchFamily="34" charset="0"/>
                <a:ea typeface="Tahoma" panose="020B0604030504040204" pitchFamily="34" charset="0"/>
                <a:cs typeface="Tahoma" panose="020B0604030504040204" pitchFamily="34" charset="0"/>
              </a:rPr>
              <a:t>Horizon Europe &amp; International Collaborations</a:t>
            </a:r>
          </a:p>
          <a:p>
            <a:pPr marL="342900" indent="-342900">
              <a:lnSpc>
                <a:spcPct val="150000"/>
              </a:lnSpc>
              <a:spcAft>
                <a:spcPts val="1200"/>
              </a:spcAft>
              <a:buSzPct val="75000"/>
              <a:buFont typeface="+mj-lt"/>
              <a:buAutoNum type="arabicPeriod"/>
            </a:pPr>
            <a:r>
              <a:rPr lang="en-CA" sz="2300" dirty="0">
                <a:solidFill>
                  <a:srgbClr val="4F2683"/>
                </a:solidFill>
                <a:latin typeface="Tahoma" panose="020B0604030504040204" pitchFamily="34" charset="0"/>
                <a:ea typeface="Tahoma" panose="020B0604030504040204" pitchFamily="34" charset="0"/>
                <a:cs typeface="Tahoma" panose="020B0604030504040204" pitchFamily="34" charset="0"/>
              </a:rPr>
              <a:t>Knowledge Exchange: Pathway       to Research Impact</a:t>
            </a:r>
          </a:p>
          <a:p>
            <a:pPr marL="342900" indent="-342900">
              <a:lnSpc>
                <a:spcPct val="150000"/>
              </a:lnSpc>
              <a:spcAft>
                <a:spcPts val="1200"/>
              </a:spcAft>
              <a:buSzPct val="75000"/>
              <a:buFont typeface="+mj-lt"/>
              <a:buAutoNum type="arabicPeriod"/>
            </a:pPr>
            <a:r>
              <a:rPr lang="en-CA" sz="2300" dirty="0">
                <a:solidFill>
                  <a:srgbClr val="4F2683"/>
                </a:solidFill>
                <a:latin typeface="Tahoma" panose="020B0604030504040204" pitchFamily="34" charset="0"/>
                <a:ea typeface="Tahoma" panose="020B0604030504040204" pitchFamily="34" charset="0"/>
                <a:cs typeface="Tahoma" panose="020B0604030504040204" pitchFamily="34" charset="0"/>
              </a:rPr>
              <a:t>Research Partnerships &amp; Contracts</a:t>
            </a:r>
          </a:p>
          <a:p>
            <a:pPr marL="342900" indent="-342900">
              <a:lnSpc>
                <a:spcPct val="150000"/>
              </a:lnSpc>
              <a:spcAft>
                <a:spcPts val="1200"/>
              </a:spcAft>
              <a:buSzPct val="75000"/>
              <a:buFont typeface="+mj-lt"/>
              <a:buAutoNum type="arabicPeriod"/>
            </a:pPr>
            <a:r>
              <a:rPr lang="en-CA" sz="2300" dirty="0">
                <a:solidFill>
                  <a:srgbClr val="4F2683"/>
                </a:solidFill>
                <a:latin typeface="Tahoma" panose="020B0604030504040204" pitchFamily="34" charset="0"/>
                <a:ea typeface="Tahoma" panose="020B0604030504040204" pitchFamily="34" charset="0"/>
                <a:cs typeface="Tahoma" panose="020B0604030504040204" pitchFamily="34" charset="0"/>
              </a:rPr>
              <a:t>Community-Engaged Research</a:t>
            </a:r>
          </a:p>
          <a:p>
            <a:pPr marL="342900" indent="-342900">
              <a:lnSpc>
                <a:spcPct val="150000"/>
              </a:lnSpc>
              <a:spcAft>
                <a:spcPts val="1200"/>
              </a:spcAft>
              <a:buSzPct val="75000"/>
              <a:buFont typeface="+mj-lt"/>
              <a:buAutoNum type="arabicPeriod"/>
            </a:pPr>
            <a:r>
              <a:rPr lang="en-CA" sz="2300" dirty="0">
                <a:solidFill>
                  <a:srgbClr val="4F2683"/>
                </a:solidFill>
                <a:latin typeface="Tahoma" panose="020B0604030504040204" pitchFamily="34" charset="0"/>
                <a:ea typeface="Tahoma" panose="020B0604030504040204" pitchFamily="34" charset="0"/>
                <a:cs typeface="Tahoma" panose="020B0604030504040204" pitchFamily="34" charset="0"/>
              </a:rPr>
              <a:t>Tri-Council Grant Success</a:t>
            </a:r>
          </a:p>
        </p:txBody>
      </p:sp>
      <p:grpSp>
        <p:nvGrpSpPr>
          <p:cNvPr id="31" name="Google Shape;10901;p96">
            <a:extLst>
              <a:ext uri="{FF2B5EF4-FFF2-40B4-BE49-F238E27FC236}">
                <a16:creationId xmlns:a16="http://schemas.microsoft.com/office/drawing/2014/main" id="{8C17CCDF-C8EA-2A81-4F35-FE10097AD7A8}"/>
              </a:ext>
            </a:extLst>
          </p:cNvPr>
          <p:cNvGrpSpPr/>
          <p:nvPr/>
        </p:nvGrpSpPr>
        <p:grpSpPr>
          <a:xfrm>
            <a:off x="4582223" y="2920210"/>
            <a:ext cx="621753" cy="677108"/>
            <a:chOff x="6675256" y="1516169"/>
            <a:chExt cx="327823" cy="357009"/>
          </a:xfrm>
          <a:solidFill>
            <a:schemeClr val="bg1">
              <a:lumMod val="50000"/>
            </a:schemeClr>
          </a:solidFill>
        </p:grpSpPr>
        <p:sp>
          <p:nvSpPr>
            <p:cNvPr id="32" name="Google Shape;10902;p96">
              <a:extLst>
                <a:ext uri="{FF2B5EF4-FFF2-40B4-BE49-F238E27FC236}">
                  <a16:creationId xmlns:a16="http://schemas.microsoft.com/office/drawing/2014/main" id="{0E951C0E-A815-2E9E-27A1-DA7321095303}"/>
                </a:ext>
              </a:extLst>
            </p:cNvPr>
            <p:cNvSpPr/>
            <p:nvPr/>
          </p:nvSpPr>
          <p:spPr>
            <a:xfrm>
              <a:off x="6675256" y="1516169"/>
              <a:ext cx="111078" cy="188737"/>
            </a:xfrm>
            <a:custGeom>
              <a:avLst/>
              <a:gdLst/>
              <a:ahLst/>
              <a:cxnLst/>
              <a:rect l="l" t="t" r="r" b="b"/>
              <a:pathLst>
                <a:path w="3490" h="5930" extrusionOk="0">
                  <a:moveTo>
                    <a:pt x="1703" y="334"/>
                  </a:moveTo>
                  <a:cubicBezTo>
                    <a:pt x="2001" y="334"/>
                    <a:pt x="2239" y="548"/>
                    <a:pt x="2239" y="786"/>
                  </a:cubicBezTo>
                  <a:lnTo>
                    <a:pt x="2239" y="810"/>
                  </a:lnTo>
                  <a:cubicBezTo>
                    <a:pt x="2072" y="739"/>
                    <a:pt x="1894" y="715"/>
                    <a:pt x="1703" y="715"/>
                  </a:cubicBezTo>
                  <a:cubicBezTo>
                    <a:pt x="1513" y="715"/>
                    <a:pt x="1334" y="751"/>
                    <a:pt x="1168" y="810"/>
                  </a:cubicBezTo>
                  <a:lnTo>
                    <a:pt x="1168" y="786"/>
                  </a:lnTo>
                  <a:cubicBezTo>
                    <a:pt x="1168" y="536"/>
                    <a:pt x="1406" y="334"/>
                    <a:pt x="1703" y="334"/>
                  </a:cubicBezTo>
                  <a:close/>
                  <a:moveTo>
                    <a:pt x="1680" y="1037"/>
                  </a:moveTo>
                  <a:cubicBezTo>
                    <a:pt x="2263" y="1037"/>
                    <a:pt x="2739" y="1513"/>
                    <a:pt x="2739" y="2096"/>
                  </a:cubicBezTo>
                  <a:cubicBezTo>
                    <a:pt x="2739" y="2215"/>
                    <a:pt x="2727" y="2322"/>
                    <a:pt x="2680" y="2418"/>
                  </a:cubicBezTo>
                  <a:cubicBezTo>
                    <a:pt x="2215" y="1941"/>
                    <a:pt x="1406" y="1763"/>
                    <a:pt x="1358" y="1751"/>
                  </a:cubicBezTo>
                  <a:cubicBezTo>
                    <a:pt x="1346" y="1748"/>
                    <a:pt x="1334" y="1746"/>
                    <a:pt x="1321" y="1746"/>
                  </a:cubicBezTo>
                  <a:cubicBezTo>
                    <a:pt x="1283" y="1746"/>
                    <a:pt x="1245" y="1760"/>
                    <a:pt x="1227" y="1787"/>
                  </a:cubicBezTo>
                  <a:cubicBezTo>
                    <a:pt x="1179" y="1810"/>
                    <a:pt x="1168" y="1858"/>
                    <a:pt x="1168" y="1918"/>
                  </a:cubicBezTo>
                  <a:cubicBezTo>
                    <a:pt x="1168" y="1929"/>
                    <a:pt x="1144" y="2037"/>
                    <a:pt x="1025" y="2156"/>
                  </a:cubicBezTo>
                  <a:cubicBezTo>
                    <a:pt x="965" y="2215"/>
                    <a:pt x="965" y="2322"/>
                    <a:pt x="1025" y="2394"/>
                  </a:cubicBezTo>
                  <a:cubicBezTo>
                    <a:pt x="1053" y="2428"/>
                    <a:pt x="1092" y="2443"/>
                    <a:pt x="1133" y="2443"/>
                  </a:cubicBezTo>
                  <a:cubicBezTo>
                    <a:pt x="1178" y="2443"/>
                    <a:pt x="1225" y="2425"/>
                    <a:pt x="1263" y="2394"/>
                  </a:cubicBezTo>
                  <a:cubicBezTo>
                    <a:pt x="1358" y="2299"/>
                    <a:pt x="1418" y="2215"/>
                    <a:pt x="1441" y="2120"/>
                  </a:cubicBezTo>
                  <a:cubicBezTo>
                    <a:pt x="1727" y="2215"/>
                    <a:pt x="2299" y="2406"/>
                    <a:pt x="2549" y="2775"/>
                  </a:cubicBezTo>
                  <a:cubicBezTo>
                    <a:pt x="2501" y="3192"/>
                    <a:pt x="2132" y="3513"/>
                    <a:pt x="1703" y="3513"/>
                  </a:cubicBezTo>
                  <a:cubicBezTo>
                    <a:pt x="1239" y="3513"/>
                    <a:pt x="870" y="3168"/>
                    <a:pt x="822" y="2715"/>
                  </a:cubicBezTo>
                  <a:cubicBezTo>
                    <a:pt x="822" y="2691"/>
                    <a:pt x="810" y="2680"/>
                    <a:pt x="787" y="2644"/>
                  </a:cubicBezTo>
                  <a:cubicBezTo>
                    <a:pt x="691" y="2477"/>
                    <a:pt x="632" y="2287"/>
                    <a:pt x="632" y="2096"/>
                  </a:cubicBezTo>
                  <a:cubicBezTo>
                    <a:pt x="632" y="1513"/>
                    <a:pt x="1108" y="1037"/>
                    <a:pt x="1680" y="1037"/>
                  </a:cubicBezTo>
                  <a:close/>
                  <a:moveTo>
                    <a:pt x="2061" y="3775"/>
                  </a:moveTo>
                  <a:lnTo>
                    <a:pt x="2061" y="3954"/>
                  </a:lnTo>
                  <a:cubicBezTo>
                    <a:pt x="2061" y="4013"/>
                    <a:pt x="2072" y="4073"/>
                    <a:pt x="2108" y="4120"/>
                  </a:cubicBezTo>
                  <a:lnTo>
                    <a:pt x="1703" y="4501"/>
                  </a:lnTo>
                  <a:lnTo>
                    <a:pt x="1299" y="4120"/>
                  </a:lnTo>
                  <a:cubicBezTo>
                    <a:pt x="1334" y="4073"/>
                    <a:pt x="1346" y="4013"/>
                    <a:pt x="1346" y="3954"/>
                  </a:cubicBezTo>
                  <a:lnTo>
                    <a:pt x="1346" y="3775"/>
                  </a:lnTo>
                  <a:cubicBezTo>
                    <a:pt x="1465" y="3799"/>
                    <a:pt x="1584" y="3834"/>
                    <a:pt x="1703" y="3834"/>
                  </a:cubicBezTo>
                  <a:cubicBezTo>
                    <a:pt x="1822" y="3834"/>
                    <a:pt x="1953" y="3823"/>
                    <a:pt x="2061" y="3775"/>
                  </a:cubicBezTo>
                  <a:close/>
                  <a:moveTo>
                    <a:pt x="1727" y="1"/>
                  </a:moveTo>
                  <a:cubicBezTo>
                    <a:pt x="1251" y="1"/>
                    <a:pt x="870" y="334"/>
                    <a:pt x="870" y="775"/>
                  </a:cubicBezTo>
                  <a:cubicBezTo>
                    <a:pt x="870" y="846"/>
                    <a:pt x="882" y="906"/>
                    <a:pt x="894" y="977"/>
                  </a:cubicBezTo>
                  <a:cubicBezTo>
                    <a:pt x="560" y="1227"/>
                    <a:pt x="346" y="1632"/>
                    <a:pt x="346" y="2096"/>
                  </a:cubicBezTo>
                  <a:cubicBezTo>
                    <a:pt x="346" y="2334"/>
                    <a:pt x="406" y="2572"/>
                    <a:pt x="537" y="2799"/>
                  </a:cubicBezTo>
                  <a:cubicBezTo>
                    <a:pt x="584" y="3132"/>
                    <a:pt x="775" y="3430"/>
                    <a:pt x="1060" y="3632"/>
                  </a:cubicBezTo>
                  <a:lnTo>
                    <a:pt x="1060" y="3954"/>
                  </a:lnTo>
                  <a:lnTo>
                    <a:pt x="1060" y="3965"/>
                  </a:lnTo>
                  <a:lnTo>
                    <a:pt x="394" y="4299"/>
                  </a:lnTo>
                  <a:cubicBezTo>
                    <a:pt x="156" y="4418"/>
                    <a:pt x="1" y="4656"/>
                    <a:pt x="1" y="4906"/>
                  </a:cubicBezTo>
                  <a:lnTo>
                    <a:pt x="1" y="5775"/>
                  </a:lnTo>
                  <a:cubicBezTo>
                    <a:pt x="1" y="5859"/>
                    <a:pt x="84" y="5930"/>
                    <a:pt x="167" y="5930"/>
                  </a:cubicBezTo>
                  <a:cubicBezTo>
                    <a:pt x="263" y="5930"/>
                    <a:pt x="334" y="5859"/>
                    <a:pt x="334" y="5775"/>
                  </a:cubicBezTo>
                  <a:lnTo>
                    <a:pt x="334" y="4906"/>
                  </a:lnTo>
                  <a:cubicBezTo>
                    <a:pt x="334" y="4775"/>
                    <a:pt x="406" y="4644"/>
                    <a:pt x="525" y="4585"/>
                  </a:cubicBezTo>
                  <a:lnTo>
                    <a:pt x="1072" y="4311"/>
                  </a:lnTo>
                  <a:lnTo>
                    <a:pt x="1584" y="4787"/>
                  </a:lnTo>
                  <a:lnTo>
                    <a:pt x="1584" y="5775"/>
                  </a:lnTo>
                  <a:cubicBezTo>
                    <a:pt x="1584" y="5859"/>
                    <a:pt x="1656" y="5930"/>
                    <a:pt x="1751" y="5930"/>
                  </a:cubicBezTo>
                  <a:cubicBezTo>
                    <a:pt x="1834" y="5930"/>
                    <a:pt x="1906" y="5859"/>
                    <a:pt x="1906" y="5775"/>
                  </a:cubicBezTo>
                  <a:lnTo>
                    <a:pt x="1906" y="4787"/>
                  </a:lnTo>
                  <a:lnTo>
                    <a:pt x="2418" y="4311"/>
                  </a:lnTo>
                  <a:lnTo>
                    <a:pt x="2965" y="4585"/>
                  </a:lnTo>
                  <a:cubicBezTo>
                    <a:pt x="3084" y="4644"/>
                    <a:pt x="3156" y="4763"/>
                    <a:pt x="3156" y="4906"/>
                  </a:cubicBezTo>
                  <a:lnTo>
                    <a:pt x="3156" y="5775"/>
                  </a:lnTo>
                  <a:cubicBezTo>
                    <a:pt x="3156" y="5859"/>
                    <a:pt x="3239" y="5930"/>
                    <a:pt x="3323" y="5930"/>
                  </a:cubicBezTo>
                  <a:cubicBezTo>
                    <a:pt x="3406" y="5930"/>
                    <a:pt x="3489" y="5859"/>
                    <a:pt x="3489" y="5775"/>
                  </a:cubicBezTo>
                  <a:lnTo>
                    <a:pt x="3489" y="4906"/>
                  </a:lnTo>
                  <a:cubicBezTo>
                    <a:pt x="3442" y="4656"/>
                    <a:pt x="3299" y="4418"/>
                    <a:pt x="3073" y="4299"/>
                  </a:cubicBezTo>
                  <a:lnTo>
                    <a:pt x="2406" y="3965"/>
                  </a:lnTo>
                  <a:lnTo>
                    <a:pt x="2406" y="3954"/>
                  </a:lnTo>
                  <a:lnTo>
                    <a:pt x="2406" y="3632"/>
                  </a:lnTo>
                  <a:cubicBezTo>
                    <a:pt x="2668" y="3430"/>
                    <a:pt x="2858" y="3132"/>
                    <a:pt x="2918" y="2799"/>
                  </a:cubicBezTo>
                  <a:cubicBezTo>
                    <a:pt x="3037" y="2584"/>
                    <a:pt x="3120" y="2346"/>
                    <a:pt x="3120" y="2096"/>
                  </a:cubicBezTo>
                  <a:cubicBezTo>
                    <a:pt x="3120" y="1632"/>
                    <a:pt x="2894" y="1227"/>
                    <a:pt x="2561" y="977"/>
                  </a:cubicBezTo>
                  <a:cubicBezTo>
                    <a:pt x="2573" y="917"/>
                    <a:pt x="2596" y="846"/>
                    <a:pt x="2596" y="775"/>
                  </a:cubicBezTo>
                  <a:cubicBezTo>
                    <a:pt x="2596" y="334"/>
                    <a:pt x="2203" y="1"/>
                    <a:pt x="1727"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3" name="Google Shape;10903;p96">
              <a:extLst>
                <a:ext uri="{FF2B5EF4-FFF2-40B4-BE49-F238E27FC236}">
                  <a16:creationId xmlns:a16="http://schemas.microsoft.com/office/drawing/2014/main" id="{1C79F6B6-D919-5C2A-E48A-FEEE9FD857ED}"/>
                </a:ext>
              </a:extLst>
            </p:cNvPr>
            <p:cNvSpPr/>
            <p:nvPr/>
          </p:nvSpPr>
          <p:spPr>
            <a:xfrm>
              <a:off x="6696103" y="1679507"/>
              <a:ext cx="10630" cy="26162"/>
            </a:xfrm>
            <a:custGeom>
              <a:avLst/>
              <a:gdLst/>
              <a:ahLst/>
              <a:cxnLst/>
              <a:rect l="l" t="t" r="r" b="b"/>
              <a:pathLst>
                <a:path w="334" h="822" extrusionOk="0">
                  <a:moveTo>
                    <a:pt x="167" y="0"/>
                  </a:moveTo>
                  <a:cubicBezTo>
                    <a:pt x="84" y="0"/>
                    <a:pt x="1" y="72"/>
                    <a:pt x="1" y="167"/>
                  </a:cubicBezTo>
                  <a:lnTo>
                    <a:pt x="1" y="655"/>
                  </a:lnTo>
                  <a:cubicBezTo>
                    <a:pt x="1" y="738"/>
                    <a:pt x="84" y="822"/>
                    <a:pt x="167" y="822"/>
                  </a:cubicBezTo>
                  <a:cubicBezTo>
                    <a:pt x="263" y="822"/>
                    <a:pt x="334" y="738"/>
                    <a:pt x="334" y="655"/>
                  </a:cubicBezTo>
                  <a:lnTo>
                    <a:pt x="334" y="167"/>
                  </a:lnTo>
                  <a:cubicBezTo>
                    <a:pt x="334" y="72"/>
                    <a:pt x="263" y="0"/>
                    <a:pt x="167"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4" name="Google Shape;10904;p96">
              <a:extLst>
                <a:ext uri="{FF2B5EF4-FFF2-40B4-BE49-F238E27FC236}">
                  <a16:creationId xmlns:a16="http://schemas.microsoft.com/office/drawing/2014/main" id="{D5843FA1-8036-FE2E-0CCF-B6C28087BDF1}"/>
                </a:ext>
              </a:extLst>
            </p:cNvPr>
            <p:cNvSpPr/>
            <p:nvPr/>
          </p:nvSpPr>
          <p:spPr>
            <a:xfrm>
              <a:off x="6752183" y="1679507"/>
              <a:ext cx="10280" cy="26162"/>
            </a:xfrm>
            <a:custGeom>
              <a:avLst/>
              <a:gdLst/>
              <a:ahLst/>
              <a:cxnLst/>
              <a:rect l="l" t="t" r="r" b="b"/>
              <a:pathLst>
                <a:path w="323" h="822" extrusionOk="0">
                  <a:moveTo>
                    <a:pt x="167" y="0"/>
                  </a:moveTo>
                  <a:cubicBezTo>
                    <a:pt x="72" y="0"/>
                    <a:pt x="1" y="72"/>
                    <a:pt x="1" y="167"/>
                  </a:cubicBezTo>
                  <a:lnTo>
                    <a:pt x="1" y="655"/>
                  </a:lnTo>
                  <a:cubicBezTo>
                    <a:pt x="1" y="738"/>
                    <a:pt x="72" y="822"/>
                    <a:pt x="167" y="822"/>
                  </a:cubicBezTo>
                  <a:cubicBezTo>
                    <a:pt x="251" y="822"/>
                    <a:pt x="322" y="738"/>
                    <a:pt x="322" y="655"/>
                  </a:cubicBezTo>
                  <a:lnTo>
                    <a:pt x="322" y="167"/>
                  </a:lnTo>
                  <a:cubicBezTo>
                    <a:pt x="322" y="72"/>
                    <a:pt x="251" y="0"/>
                    <a:pt x="167"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5" name="Google Shape;10905;p96">
              <a:extLst>
                <a:ext uri="{FF2B5EF4-FFF2-40B4-BE49-F238E27FC236}">
                  <a16:creationId xmlns:a16="http://schemas.microsoft.com/office/drawing/2014/main" id="{E56F86E5-3A61-B778-D3A9-75ADAB9B5FAB}"/>
                </a:ext>
              </a:extLst>
            </p:cNvPr>
            <p:cNvSpPr/>
            <p:nvPr/>
          </p:nvSpPr>
          <p:spPr>
            <a:xfrm>
              <a:off x="6919310" y="1734060"/>
              <a:ext cx="45131" cy="15946"/>
            </a:xfrm>
            <a:custGeom>
              <a:avLst/>
              <a:gdLst/>
              <a:ahLst/>
              <a:cxnLst/>
              <a:rect l="l" t="t" r="r" b="b"/>
              <a:pathLst>
                <a:path w="1418" h="501" extrusionOk="0">
                  <a:moveTo>
                    <a:pt x="167" y="1"/>
                  </a:moveTo>
                  <a:cubicBezTo>
                    <a:pt x="72" y="1"/>
                    <a:pt x="0" y="72"/>
                    <a:pt x="0" y="156"/>
                  </a:cubicBezTo>
                  <a:cubicBezTo>
                    <a:pt x="0" y="251"/>
                    <a:pt x="72" y="322"/>
                    <a:pt x="167" y="322"/>
                  </a:cubicBezTo>
                  <a:cubicBezTo>
                    <a:pt x="346" y="322"/>
                    <a:pt x="881" y="358"/>
                    <a:pt x="1143" y="489"/>
                  </a:cubicBezTo>
                  <a:cubicBezTo>
                    <a:pt x="1179" y="501"/>
                    <a:pt x="1191" y="501"/>
                    <a:pt x="1227" y="501"/>
                  </a:cubicBezTo>
                  <a:cubicBezTo>
                    <a:pt x="1286" y="501"/>
                    <a:pt x="1346" y="477"/>
                    <a:pt x="1370" y="417"/>
                  </a:cubicBezTo>
                  <a:cubicBezTo>
                    <a:pt x="1417" y="334"/>
                    <a:pt x="1382" y="239"/>
                    <a:pt x="1298" y="191"/>
                  </a:cubicBezTo>
                  <a:cubicBezTo>
                    <a:pt x="905" y="1"/>
                    <a:pt x="191" y="1"/>
                    <a:pt x="167"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6" name="Google Shape;10906;p96">
              <a:extLst>
                <a:ext uri="{FF2B5EF4-FFF2-40B4-BE49-F238E27FC236}">
                  <a16:creationId xmlns:a16="http://schemas.microsoft.com/office/drawing/2014/main" id="{B5BEB8E0-2967-B6AF-EB95-574374E5AFE3}"/>
                </a:ext>
              </a:extLst>
            </p:cNvPr>
            <p:cNvSpPr/>
            <p:nvPr/>
          </p:nvSpPr>
          <p:spPr>
            <a:xfrm>
              <a:off x="6879907" y="1706020"/>
              <a:ext cx="123172" cy="167158"/>
            </a:xfrm>
            <a:custGeom>
              <a:avLst/>
              <a:gdLst/>
              <a:ahLst/>
              <a:cxnLst/>
              <a:rect l="l" t="t" r="r" b="b"/>
              <a:pathLst>
                <a:path w="3870" h="5252" extrusionOk="0">
                  <a:moveTo>
                    <a:pt x="3001" y="310"/>
                  </a:moveTo>
                  <a:lnTo>
                    <a:pt x="3001" y="989"/>
                  </a:lnTo>
                  <a:cubicBezTo>
                    <a:pt x="3001" y="1096"/>
                    <a:pt x="2965" y="1215"/>
                    <a:pt x="2917" y="1310"/>
                  </a:cubicBezTo>
                  <a:lnTo>
                    <a:pt x="2834" y="1477"/>
                  </a:lnTo>
                  <a:cubicBezTo>
                    <a:pt x="2822" y="1501"/>
                    <a:pt x="2822" y="1513"/>
                    <a:pt x="2822" y="1549"/>
                  </a:cubicBezTo>
                  <a:lnTo>
                    <a:pt x="2822" y="1906"/>
                  </a:lnTo>
                  <a:cubicBezTo>
                    <a:pt x="2822" y="2144"/>
                    <a:pt x="2727" y="2370"/>
                    <a:pt x="2548" y="2537"/>
                  </a:cubicBezTo>
                  <a:cubicBezTo>
                    <a:pt x="2381" y="2727"/>
                    <a:pt x="2167" y="2811"/>
                    <a:pt x="1905" y="2811"/>
                  </a:cubicBezTo>
                  <a:cubicBezTo>
                    <a:pt x="1429" y="2799"/>
                    <a:pt x="1048" y="2382"/>
                    <a:pt x="1048" y="1870"/>
                  </a:cubicBezTo>
                  <a:lnTo>
                    <a:pt x="1048" y="1560"/>
                  </a:lnTo>
                  <a:cubicBezTo>
                    <a:pt x="1048" y="1525"/>
                    <a:pt x="1048" y="1513"/>
                    <a:pt x="1036" y="1489"/>
                  </a:cubicBezTo>
                  <a:lnTo>
                    <a:pt x="929" y="1275"/>
                  </a:lnTo>
                  <a:cubicBezTo>
                    <a:pt x="893" y="1203"/>
                    <a:pt x="869" y="1108"/>
                    <a:pt x="869" y="1037"/>
                  </a:cubicBezTo>
                  <a:lnTo>
                    <a:pt x="869" y="1025"/>
                  </a:lnTo>
                  <a:cubicBezTo>
                    <a:pt x="869" y="632"/>
                    <a:pt x="1179" y="310"/>
                    <a:pt x="1584" y="310"/>
                  </a:cubicBezTo>
                  <a:close/>
                  <a:moveTo>
                    <a:pt x="2310" y="3084"/>
                  </a:moveTo>
                  <a:cubicBezTo>
                    <a:pt x="2310" y="3120"/>
                    <a:pt x="2322" y="3180"/>
                    <a:pt x="2346" y="3227"/>
                  </a:cubicBezTo>
                  <a:lnTo>
                    <a:pt x="2191" y="3358"/>
                  </a:lnTo>
                  <a:cubicBezTo>
                    <a:pt x="2119" y="3430"/>
                    <a:pt x="2024" y="3465"/>
                    <a:pt x="1941" y="3465"/>
                  </a:cubicBezTo>
                  <a:cubicBezTo>
                    <a:pt x="1846" y="3465"/>
                    <a:pt x="1750" y="3418"/>
                    <a:pt x="1679" y="3358"/>
                  </a:cubicBezTo>
                  <a:lnTo>
                    <a:pt x="1548" y="3227"/>
                  </a:lnTo>
                  <a:cubicBezTo>
                    <a:pt x="1560" y="3180"/>
                    <a:pt x="1584" y="3120"/>
                    <a:pt x="1584" y="3084"/>
                  </a:cubicBezTo>
                  <a:cubicBezTo>
                    <a:pt x="1679" y="3108"/>
                    <a:pt x="1786" y="3132"/>
                    <a:pt x="1905" y="3132"/>
                  </a:cubicBezTo>
                  <a:lnTo>
                    <a:pt x="1953" y="3132"/>
                  </a:lnTo>
                  <a:cubicBezTo>
                    <a:pt x="2072" y="3132"/>
                    <a:pt x="2203" y="3120"/>
                    <a:pt x="2310" y="3084"/>
                  </a:cubicBezTo>
                  <a:close/>
                  <a:moveTo>
                    <a:pt x="1584" y="1"/>
                  </a:moveTo>
                  <a:cubicBezTo>
                    <a:pt x="1000" y="1"/>
                    <a:pt x="536" y="465"/>
                    <a:pt x="536" y="1037"/>
                  </a:cubicBezTo>
                  <a:lnTo>
                    <a:pt x="536" y="1060"/>
                  </a:lnTo>
                  <a:cubicBezTo>
                    <a:pt x="536" y="1191"/>
                    <a:pt x="572" y="1322"/>
                    <a:pt x="631" y="1441"/>
                  </a:cubicBezTo>
                  <a:lnTo>
                    <a:pt x="715" y="1608"/>
                  </a:lnTo>
                  <a:lnTo>
                    <a:pt x="715" y="1870"/>
                  </a:lnTo>
                  <a:cubicBezTo>
                    <a:pt x="715" y="2311"/>
                    <a:pt x="929" y="2680"/>
                    <a:pt x="1238" y="2918"/>
                  </a:cubicBezTo>
                  <a:lnTo>
                    <a:pt x="1238" y="3061"/>
                  </a:lnTo>
                  <a:cubicBezTo>
                    <a:pt x="1238" y="3156"/>
                    <a:pt x="1179" y="3227"/>
                    <a:pt x="1107" y="3239"/>
                  </a:cubicBezTo>
                  <a:lnTo>
                    <a:pt x="512" y="3406"/>
                  </a:lnTo>
                  <a:cubicBezTo>
                    <a:pt x="214" y="3501"/>
                    <a:pt x="0" y="3763"/>
                    <a:pt x="0" y="4073"/>
                  </a:cubicBezTo>
                  <a:lnTo>
                    <a:pt x="0" y="5085"/>
                  </a:lnTo>
                  <a:cubicBezTo>
                    <a:pt x="0" y="5180"/>
                    <a:pt x="83" y="5251"/>
                    <a:pt x="167" y="5251"/>
                  </a:cubicBezTo>
                  <a:cubicBezTo>
                    <a:pt x="250" y="5251"/>
                    <a:pt x="334" y="5180"/>
                    <a:pt x="334" y="5085"/>
                  </a:cubicBezTo>
                  <a:lnTo>
                    <a:pt x="334" y="4073"/>
                  </a:lnTo>
                  <a:cubicBezTo>
                    <a:pt x="334" y="3918"/>
                    <a:pt x="429" y="3775"/>
                    <a:pt x="595" y="3739"/>
                  </a:cubicBezTo>
                  <a:lnTo>
                    <a:pt x="1191" y="3573"/>
                  </a:lnTo>
                  <a:cubicBezTo>
                    <a:pt x="1238" y="3561"/>
                    <a:pt x="1298" y="3525"/>
                    <a:pt x="1346" y="3513"/>
                  </a:cubicBezTo>
                  <a:lnTo>
                    <a:pt x="1441" y="3620"/>
                  </a:lnTo>
                  <a:cubicBezTo>
                    <a:pt x="1584" y="3751"/>
                    <a:pt x="1738" y="3823"/>
                    <a:pt x="1941" y="3823"/>
                  </a:cubicBezTo>
                  <a:cubicBezTo>
                    <a:pt x="2131" y="3823"/>
                    <a:pt x="2298" y="3751"/>
                    <a:pt x="2429" y="3620"/>
                  </a:cubicBezTo>
                  <a:lnTo>
                    <a:pt x="2536" y="3513"/>
                  </a:lnTo>
                  <a:cubicBezTo>
                    <a:pt x="2572" y="3537"/>
                    <a:pt x="2620" y="3561"/>
                    <a:pt x="2679" y="3573"/>
                  </a:cubicBezTo>
                  <a:lnTo>
                    <a:pt x="3274" y="3739"/>
                  </a:lnTo>
                  <a:cubicBezTo>
                    <a:pt x="3429" y="3775"/>
                    <a:pt x="3548" y="3930"/>
                    <a:pt x="3548" y="4073"/>
                  </a:cubicBezTo>
                  <a:lnTo>
                    <a:pt x="3548" y="5085"/>
                  </a:lnTo>
                  <a:cubicBezTo>
                    <a:pt x="3548" y="5180"/>
                    <a:pt x="3620" y="5251"/>
                    <a:pt x="3703" y="5251"/>
                  </a:cubicBezTo>
                  <a:cubicBezTo>
                    <a:pt x="3798" y="5251"/>
                    <a:pt x="3870" y="5180"/>
                    <a:pt x="3870" y="5085"/>
                  </a:cubicBezTo>
                  <a:lnTo>
                    <a:pt x="3870" y="4073"/>
                  </a:lnTo>
                  <a:cubicBezTo>
                    <a:pt x="3858" y="3763"/>
                    <a:pt x="3655" y="3501"/>
                    <a:pt x="3358" y="3406"/>
                  </a:cubicBezTo>
                  <a:lnTo>
                    <a:pt x="2762" y="3239"/>
                  </a:lnTo>
                  <a:cubicBezTo>
                    <a:pt x="2679" y="3215"/>
                    <a:pt x="2620" y="3156"/>
                    <a:pt x="2620" y="3061"/>
                  </a:cubicBezTo>
                  <a:lnTo>
                    <a:pt x="2620" y="2930"/>
                  </a:lnTo>
                  <a:cubicBezTo>
                    <a:pt x="2679" y="2882"/>
                    <a:pt x="2727" y="2858"/>
                    <a:pt x="2786" y="2799"/>
                  </a:cubicBezTo>
                  <a:cubicBezTo>
                    <a:pt x="3024" y="2561"/>
                    <a:pt x="3155" y="2263"/>
                    <a:pt x="3155" y="1918"/>
                  </a:cubicBezTo>
                  <a:lnTo>
                    <a:pt x="3155" y="1608"/>
                  </a:lnTo>
                  <a:lnTo>
                    <a:pt x="3215" y="1477"/>
                  </a:lnTo>
                  <a:cubicBezTo>
                    <a:pt x="3298" y="1322"/>
                    <a:pt x="3322" y="1179"/>
                    <a:pt x="3322" y="1013"/>
                  </a:cubicBezTo>
                  <a:lnTo>
                    <a:pt x="3322" y="167"/>
                  </a:lnTo>
                  <a:cubicBezTo>
                    <a:pt x="3322" y="72"/>
                    <a:pt x="3251" y="1"/>
                    <a:pt x="3155"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7" name="Google Shape;10907;p96">
              <a:extLst>
                <a:ext uri="{FF2B5EF4-FFF2-40B4-BE49-F238E27FC236}">
                  <a16:creationId xmlns:a16="http://schemas.microsoft.com/office/drawing/2014/main" id="{ACA81823-0B0F-C24D-A6DB-673DB1FE3830}"/>
                </a:ext>
              </a:extLst>
            </p:cNvPr>
            <p:cNvSpPr/>
            <p:nvPr/>
          </p:nvSpPr>
          <p:spPr>
            <a:xfrm>
              <a:off x="6902632" y="1840173"/>
              <a:ext cx="10630" cy="32623"/>
            </a:xfrm>
            <a:custGeom>
              <a:avLst/>
              <a:gdLst/>
              <a:ahLst/>
              <a:cxnLst/>
              <a:rect l="l" t="t" r="r" b="b"/>
              <a:pathLst>
                <a:path w="334" h="1025" extrusionOk="0">
                  <a:moveTo>
                    <a:pt x="167" y="0"/>
                  </a:moveTo>
                  <a:cubicBezTo>
                    <a:pt x="84" y="0"/>
                    <a:pt x="1" y="72"/>
                    <a:pt x="1" y="155"/>
                  </a:cubicBezTo>
                  <a:lnTo>
                    <a:pt x="1" y="858"/>
                  </a:lnTo>
                  <a:cubicBezTo>
                    <a:pt x="1" y="953"/>
                    <a:pt x="84" y="1024"/>
                    <a:pt x="167" y="1024"/>
                  </a:cubicBezTo>
                  <a:cubicBezTo>
                    <a:pt x="262" y="1024"/>
                    <a:pt x="334" y="953"/>
                    <a:pt x="334" y="858"/>
                  </a:cubicBezTo>
                  <a:lnTo>
                    <a:pt x="334" y="155"/>
                  </a:lnTo>
                  <a:cubicBezTo>
                    <a:pt x="334" y="72"/>
                    <a:pt x="262" y="0"/>
                    <a:pt x="167"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8" name="Google Shape;10908;p96">
              <a:extLst>
                <a:ext uri="{FF2B5EF4-FFF2-40B4-BE49-F238E27FC236}">
                  <a16:creationId xmlns:a16="http://schemas.microsoft.com/office/drawing/2014/main" id="{245ED8E8-8446-F2FD-2D5F-56F06ADAD770}"/>
                </a:ext>
              </a:extLst>
            </p:cNvPr>
            <p:cNvSpPr/>
            <p:nvPr/>
          </p:nvSpPr>
          <p:spPr>
            <a:xfrm>
              <a:off x="6970075" y="1840173"/>
              <a:ext cx="10280" cy="32623"/>
            </a:xfrm>
            <a:custGeom>
              <a:avLst/>
              <a:gdLst/>
              <a:ahLst/>
              <a:cxnLst/>
              <a:rect l="l" t="t" r="r" b="b"/>
              <a:pathLst>
                <a:path w="323" h="1025" extrusionOk="0">
                  <a:moveTo>
                    <a:pt x="168" y="0"/>
                  </a:moveTo>
                  <a:cubicBezTo>
                    <a:pt x="72" y="0"/>
                    <a:pt x="1" y="72"/>
                    <a:pt x="1" y="155"/>
                  </a:cubicBezTo>
                  <a:lnTo>
                    <a:pt x="1" y="858"/>
                  </a:lnTo>
                  <a:cubicBezTo>
                    <a:pt x="1" y="953"/>
                    <a:pt x="72" y="1024"/>
                    <a:pt x="168" y="1024"/>
                  </a:cubicBezTo>
                  <a:cubicBezTo>
                    <a:pt x="251" y="1024"/>
                    <a:pt x="322" y="953"/>
                    <a:pt x="322" y="858"/>
                  </a:cubicBezTo>
                  <a:lnTo>
                    <a:pt x="322" y="155"/>
                  </a:lnTo>
                  <a:cubicBezTo>
                    <a:pt x="322" y="72"/>
                    <a:pt x="251" y="0"/>
                    <a:pt x="168"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9" name="Google Shape;10909;p96">
              <a:extLst>
                <a:ext uri="{FF2B5EF4-FFF2-40B4-BE49-F238E27FC236}">
                  <a16:creationId xmlns:a16="http://schemas.microsoft.com/office/drawing/2014/main" id="{A7F3F021-9AF1-127D-7AAD-C9E843B9A256}"/>
                </a:ext>
              </a:extLst>
            </p:cNvPr>
            <p:cNvSpPr/>
            <p:nvPr/>
          </p:nvSpPr>
          <p:spPr>
            <a:xfrm>
              <a:off x="6772267" y="1594241"/>
              <a:ext cx="182690" cy="100830"/>
            </a:xfrm>
            <a:custGeom>
              <a:avLst/>
              <a:gdLst/>
              <a:ahLst/>
              <a:cxnLst/>
              <a:rect l="l" t="t" r="r" b="b"/>
              <a:pathLst>
                <a:path w="5740" h="3168" extrusionOk="0">
                  <a:moveTo>
                    <a:pt x="2001" y="0"/>
                  </a:moveTo>
                  <a:cubicBezTo>
                    <a:pt x="1334" y="0"/>
                    <a:pt x="679" y="191"/>
                    <a:pt x="108" y="548"/>
                  </a:cubicBezTo>
                  <a:cubicBezTo>
                    <a:pt x="36" y="596"/>
                    <a:pt x="1" y="691"/>
                    <a:pt x="72" y="774"/>
                  </a:cubicBezTo>
                  <a:cubicBezTo>
                    <a:pt x="95" y="820"/>
                    <a:pt x="148" y="847"/>
                    <a:pt x="202" y="847"/>
                  </a:cubicBezTo>
                  <a:cubicBezTo>
                    <a:pt x="231" y="847"/>
                    <a:pt x="261" y="839"/>
                    <a:pt x="287" y="822"/>
                  </a:cubicBezTo>
                  <a:cubicBezTo>
                    <a:pt x="798" y="489"/>
                    <a:pt x="1394" y="310"/>
                    <a:pt x="2001" y="310"/>
                  </a:cubicBezTo>
                  <a:cubicBezTo>
                    <a:pt x="2763" y="310"/>
                    <a:pt x="3489" y="584"/>
                    <a:pt x="4073" y="1084"/>
                  </a:cubicBezTo>
                  <a:cubicBezTo>
                    <a:pt x="4501" y="1453"/>
                    <a:pt x="4835" y="1953"/>
                    <a:pt x="5013" y="2477"/>
                  </a:cubicBezTo>
                  <a:lnTo>
                    <a:pt x="4739" y="2203"/>
                  </a:lnTo>
                  <a:cubicBezTo>
                    <a:pt x="4710" y="2173"/>
                    <a:pt x="4668" y="2158"/>
                    <a:pt x="4625" y="2158"/>
                  </a:cubicBezTo>
                  <a:cubicBezTo>
                    <a:pt x="4582" y="2158"/>
                    <a:pt x="4537" y="2173"/>
                    <a:pt x="4501" y="2203"/>
                  </a:cubicBezTo>
                  <a:cubicBezTo>
                    <a:pt x="4442" y="2263"/>
                    <a:pt x="4442" y="2370"/>
                    <a:pt x="4501" y="2441"/>
                  </a:cubicBezTo>
                  <a:lnTo>
                    <a:pt x="5168" y="3120"/>
                  </a:lnTo>
                  <a:cubicBezTo>
                    <a:pt x="5204" y="3156"/>
                    <a:pt x="5251" y="3167"/>
                    <a:pt x="5287" y="3167"/>
                  </a:cubicBezTo>
                  <a:lnTo>
                    <a:pt x="5335" y="3167"/>
                  </a:lnTo>
                  <a:cubicBezTo>
                    <a:pt x="5394" y="3156"/>
                    <a:pt x="5442" y="3108"/>
                    <a:pt x="5454" y="3048"/>
                  </a:cubicBezTo>
                  <a:lnTo>
                    <a:pt x="5740" y="2132"/>
                  </a:lnTo>
                  <a:cubicBezTo>
                    <a:pt x="5740" y="2072"/>
                    <a:pt x="5692" y="1977"/>
                    <a:pt x="5609" y="1953"/>
                  </a:cubicBezTo>
                  <a:cubicBezTo>
                    <a:pt x="5589" y="1946"/>
                    <a:pt x="5570" y="1942"/>
                    <a:pt x="5552" y="1942"/>
                  </a:cubicBezTo>
                  <a:cubicBezTo>
                    <a:pt x="5481" y="1942"/>
                    <a:pt x="5423" y="1992"/>
                    <a:pt x="5394" y="2048"/>
                  </a:cubicBezTo>
                  <a:lnTo>
                    <a:pt x="5311" y="2382"/>
                  </a:lnTo>
                  <a:cubicBezTo>
                    <a:pt x="5109" y="1798"/>
                    <a:pt x="4751" y="1262"/>
                    <a:pt x="4275" y="846"/>
                  </a:cubicBezTo>
                  <a:cubicBezTo>
                    <a:pt x="3644" y="298"/>
                    <a:pt x="2834" y="0"/>
                    <a:pt x="2001"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0" name="Google Shape;10910;p96">
              <a:extLst>
                <a:ext uri="{FF2B5EF4-FFF2-40B4-BE49-F238E27FC236}">
                  <a16:creationId xmlns:a16="http://schemas.microsoft.com/office/drawing/2014/main" id="{8A8697D9-E626-A665-DB82-7590E08B93B4}"/>
                </a:ext>
              </a:extLst>
            </p:cNvPr>
            <p:cNvSpPr/>
            <p:nvPr/>
          </p:nvSpPr>
          <p:spPr>
            <a:xfrm>
              <a:off x="6716950" y="1716268"/>
              <a:ext cx="181926" cy="100448"/>
            </a:xfrm>
            <a:custGeom>
              <a:avLst/>
              <a:gdLst/>
              <a:ahLst/>
              <a:cxnLst/>
              <a:rect l="l" t="t" r="r" b="b"/>
              <a:pathLst>
                <a:path w="5716" h="3156" extrusionOk="0">
                  <a:moveTo>
                    <a:pt x="440" y="0"/>
                  </a:moveTo>
                  <a:cubicBezTo>
                    <a:pt x="421" y="0"/>
                    <a:pt x="401" y="4"/>
                    <a:pt x="381" y="12"/>
                  </a:cubicBezTo>
                  <a:cubicBezTo>
                    <a:pt x="322" y="36"/>
                    <a:pt x="274" y="72"/>
                    <a:pt x="262" y="131"/>
                  </a:cubicBezTo>
                  <a:lnTo>
                    <a:pt x="24" y="1060"/>
                  </a:lnTo>
                  <a:cubicBezTo>
                    <a:pt x="0" y="1155"/>
                    <a:pt x="48" y="1238"/>
                    <a:pt x="143" y="1250"/>
                  </a:cubicBezTo>
                  <a:lnTo>
                    <a:pt x="179" y="1250"/>
                  </a:lnTo>
                  <a:cubicBezTo>
                    <a:pt x="262" y="1250"/>
                    <a:pt x="322" y="1203"/>
                    <a:pt x="346" y="1131"/>
                  </a:cubicBezTo>
                  <a:lnTo>
                    <a:pt x="417" y="834"/>
                  </a:lnTo>
                  <a:cubicBezTo>
                    <a:pt x="631" y="1405"/>
                    <a:pt x="977" y="1905"/>
                    <a:pt x="1429" y="2310"/>
                  </a:cubicBezTo>
                  <a:cubicBezTo>
                    <a:pt x="2072" y="2858"/>
                    <a:pt x="2882" y="3155"/>
                    <a:pt x="3715" y="3155"/>
                  </a:cubicBezTo>
                  <a:cubicBezTo>
                    <a:pt x="4382" y="3155"/>
                    <a:pt x="5037" y="2965"/>
                    <a:pt x="5596" y="2608"/>
                  </a:cubicBezTo>
                  <a:cubicBezTo>
                    <a:pt x="5692" y="2560"/>
                    <a:pt x="5715" y="2465"/>
                    <a:pt x="5656" y="2381"/>
                  </a:cubicBezTo>
                  <a:cubicBezTo>
                    <a:pt x="5634" y="2338"/>
                    <a:pt x="5586" y="2312"/>
                    <a:pt x="5535" y="2312"/>
                  </a:cubicBezTo>
                  <a:cubicBezTo>
                    <a:pt x="5503" y="2312"/>
                    <a:pt x="5469" y="2322"/>
                    <a:pt x="5442" y="2346"/>
                  </a:cubicBezTo>
                  <a:cubicBezTo>
                    <a:pt x="4930" y="2667"/>
                    <a:pt x="4334" y="2846"/>
                    <a:pt x="3727" y="2846"/>
                  </a:cubicBezTo>
                  <a:cubicBezTo>
                    <a:pt x="2965" y="2846"/>
                    <a:pt x="2239" y="2572"/>
                    <a:pt x="1655" y="2072"/>
                  </a:cubicBezTo>
                  <a:cubicBezTo>
                    <a:pt x="1227" y="1703"/>
                    <a:pt x="893" y="1203"/>
                    <a:pt x="715" y="679"/>
                  </a:cubicBezTo>
                  <a:lnTo>
                    <a:pt x="715" y="679"/>
                  </a:lnTo>
                  <a:lnTo>
                    <a:pt x="1012" y="953"/>
                  </a:lnTo>
                  <a:cubicBezTo>
                    <a:pt x="1041" y="981"/>
                    <a:pt x="1080" y="996"/>
                    <a:pt x="1121" y="996"/>
                  </a:cubicBezTo>
                  <a:cubicBezTo>
                    <a:pt x="1166" y="996"/>
                    <a:pt x="1213" y="978"/>
                    <a:pt x="1251" y="941"/>
                  </a:cubicBezTo>
                  <a:cubicBezTo>
                    <a:pt x="1310" y="881"/>
                    <a:pt x="1310" y="774"/>
                    <a:pt x="1239" y="703"/>
                  </a:cubicBezTo>
                  <a:lnTo>
                    <a:pt x="536" y="48"/>
                  </a:lnTo>
                  <a:cubicBezTo>
                    <a:pt x="512" y="16"/>
                    <a:pt x="478" y="0"/>
                    <a:pt x="440"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pic>
        <p:nvPicPr>
          <p:cNvPr id="4" name="Picture 3" descr="A table with chairs around it&#10;&#10;Description automatically generated">
            <a:extLst>
              <a:ext uri="{FF2B5EF4-FFF2-40B4-BE49-F238E27FC236}">
                <a16:creationId xmlns:a16="http://schemas.microsoft.com/office/drawing/2014/main" id="{8035D3A4-869F-A728-C8DF-1A38228335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6372000" cy="6849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891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sp>
        <p:nvSpPr>
          <p:cNvPr id="3" name="TextBox 2">
            <a:extLst>
              <a:ext uri="{FF2B5EF4-FFF2-40B4-BE49-F238E27FC236}">
                <a16:creationId xmlns:a16="http://schemas.microsoft.com/office/drawing/2014/main" id="{08147467-9B17-2FB0-B791-2DC63C42F9C3}"/>
              </a:ext>
            </a:extLst>
          </p:cNvPr>
          <p:cNvSpPr txBox="1"/>
          <p:nvPr/>
        </p:nvSpPr>
        <p:spPr>
          <a:xfrm>
            <a:off x="3177" y="1217035"/>
            <a:ext cx="12192000" cy="3906390"/>
          </a:xfrm>
          <a:prstGeom prst="rect">
            <a:avLst/>
          </a:prstGeom>
          <a:noFill/>
        </p:spPr>
        <p:txBody>
          <a:bodyPr wrap="square" lIns="91440" tIns="45720" rIns="91440" bIns="45720" rtlCol="0" anchor="t">
            <a:spAutoFit/>
          </a:bodyPr>
          <a:lstStyle/>
          <a:p>
            <a:pPr algn="ctr"/>
            <a:r>
              <a:rPr lang="en-CA" sz="3800" b="1" dirty="0">
                <a:solidFill>
                  <a:srgbClr val="4F2683"/>
                </a:solidFill>
                <a:latin typeface="Tahoma" panose="020B0604030504040204" pitchFamily="34" charset="0"/>
                <a:ea typeface="Tahoma" panose="020B0604030504040204" pitchFamily="34" charset="0"/>
                <a:cs typeface="Tahoma" panose="020B0604030504040204" pitchFamily="34" charset="0"/>
              </a:rPr>
              <a:t>We’re in This Together</a:t>
            </a:r>
          </a:p>
          <a:p>
            <a:pPr algn="ctr"/>
            <a:endPar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CA" sz="4000" dirty="0">
                <a:solidFill>
                  <a:srgbClr val="4F2683"/>
                </a:solidFill>
                <a:latin typeface="Tahoma" panose="020B0604030504040204" pitchFamily="34" charset="0"/>
                <a:ea typeface="Tahoma" panose="020B0604030504040204" pitchFamily="34" charset="0"/>
                <a:cs typeface="Tahoma" panose="020B0604030504040204" pitchFamily="34" charset="0"/>
              </a:rPr>
              <a:t>…what can we do for </a:t>
            </a:r>
            <a:r>
              <a:rPr lang="en-CA" sz="4000" dirty="0">
                <a:solidFill>
                  <a:srgbClr val="9A64F6"/>
                </a:solidFill>
                <a:latin typeface="Tahoma" panose="020B0604030504040204" pitchFamily="34" charset="0"/>
                <a:ea typeface="Tahoma" panose="020B0604030504040204" pitchFamily="34" charset="0"/>
                <a:cs typeface="Tahoma" panose="020B0604030504040204" pitchFamily="34" charset="0"/>
              </a:rPr>
              <a:t>you</a:t>
            </a:r>
          </a:p>
          <a:p>
            <a:pPr algn="ctr">
              <a:lnSpc>
                <a:spcPct val="150000"/>
              </a:lnSpc>
            </a:pPr>
            <a:r>
              <a:rPr lang="en-CA" sz="4000" dirty="0">
                <a:solidFill>
                  <a:srgbClr val="4F2683"/>
                </a:solidFill>
                <a:latin typeface="Tahoma" panose="020B0604030504040204" pitchFamily="34" charset="0"/>
                <a:ea typeface="Tahoma" panose="020B0604030504040204" pitchFamily="34" charset="0"/>
                <a:cs typeface="Tahoma" panose="020B0604030504040204" pitchFamily="34" charset="0"/>
              </a:rPr>
              <a:t>….what can you do for </a:t>
            </a:r>
            <a:r>
              <a:rPr lang="en-CA" sz="4000" dirty="0">
                <a:solidFill>
                  <a:srgbClr val="9A64F6"/>
                </a:solidFill>
                <a:latin typeface="Tahoma" panose="020B0604030504040204" pitchFamily="34" charset="0"/>
                <a:ea typeface="Tahoma" panose="020B0604030504040204" pitchFamily="34" charset="0"/>
                <a:cs typeface="Tahoma" panose="020B0604030504040204" pitchFamily="34" charset="0"/>
              </a:rPr>
              <a:t>each other</a:t>
            </a:r>
          </a:p>
          <a:p>
            <a:pPr algn="ctr">
              <a:lnSpc>
                <a:spcPct val="150000"/>
              </a:lnSpc>
            </a:pPr>
            <a:r>
              <a:rPr lang="en-CA" sz="4000" dirty="0">
                <a:solidFill>
                  <a:srgbClr val="4F2683"/>
                </a:solidFill>
                <a:latin typeface="Tahoma" panose="020B0604030504040204" pitchFamily="34" charset="0"/>
                <a:ea typeface="Tahoma" panose="020B0604030504040204" pitchFamily="34" charset="0"/>
                <a:cs typeface="Tahoma" panose="020B0604030504040204" pitchFamily="34" charset="0"/>
              </a:rPr>
              <a:t>…what can we do </a:t>
            </a:r>
            <a:r>
              <a:rPr lang="en-CA" sz="4000" dirty="0">
                <a:solidFill>
                  <a:srgbClr val="9A64F6"/>
                </a:solidFill>
                <a:latin typeface="Tahoma" panose="020B0604030504040204" pitchFamily="34" charset="0"/>
                <a:ea typeface="Tahoma" panose="020B0604030504040204" pitchFamily="34" charset="0"/>
                <a:cs typeface="Tahoma" panose="020B0604030504040204" pitchFamily="34" charset="0"/>
              </a:rPr>
              <a:t>together</a:t>
            </a:r>
          </a:p>
        </p:txBody>
      </p:sp>
      <p:pic>
        <p:nvPicPr>
          <p:cNvPr id="5" name="Picture 4">
            <a:extLst>
              <a:ext uri="{FF2B5EF4-FFF2-40B4-BE49-F238E27FC236}">
                <a16:creationId xmlns:a16="http://schemas.microsoft.com/office/drawing/2014/main" id="{90367B8D-1929-39BF-E2A8-6A50A734F3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2349" y="5640965"/>
            <a:ext cx="547302" cy="683157"/>
          </a:xfrm>
          <a:prstGeom prst="rect">
            <a:avLst/>
          </a:prstGeom>
        </p:spPr>
      </p:pic>
    </p:spTree>
    <p:extLst>
      <p:ext uri="{BB962C8B-B14F-4D97-AF65-F5344CB8AC3E}">
        <p14:creationId xmlns:p14="http://schemas.microsoft.com/office/powerpoint/2010/main" val="339572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33C4A7-EE99-D842-A2DF-FF505E1EF3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2" y="-1"/>
            <a:ext cx="9144000" cy="6858000"/>
          </a:xfrm>
          <a:prstGeom prst="rect">
            <a:avLst/>
          </a:prstGeom>
        </p:spPr>
      </p:pic>
    </p:spTree>
    <p:extLst>
      <p:ext uri="{BB962C8B-B14F-4D97-AF65-F5344CB8AC3E}">
        <p14:creationId xmlns:p14="http://schemas.microsoft.com/office/powerpoint/2010/main" val="85610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pic>
        <p:nvPicPr>
          <p:cNvPr id="4" name="Picture 3">
            <a:extLst>
              <a:ext uri="{FF2B5EF4-FFF2-40B4-BE49-F238E27FC236}">
                <a16:creationId xmlns:a16="http://schemas.microsoft.com/office/drawing/2014/main" id="{C79671A4-E1A2-70E2-695C-B28329F62E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8693" y="2025460"/>
            <a:ext cx="3833045" cy="2556000"/>
          </a:xfrm>
          <a:prstGeom prst="rect">
            <a:avLst/>
          </a:prstGeom>
          <a:effectLst>
            <a:outerShdw blurRad="50800" dist="38100" dir="2700000" algn="tl" rotWithShape="0">
              <a:prstClr val="black">
                <a:alpha val="40000"/>
              </a:prstClr>
            </a:outerShdw>
          </a:effectLst>
        </p:spPr>
      </p:pic>
      <p:pic>
        <p:nvPicPr>
          <p:cNvPr id="5" name="Picture 4" descr="A picture containing text, person, person, wall&#10;&#10;Description automatically generated">
            <a:extLst>
              <a:ext uri="{FF2B5EF4-FFF2-40B4-BE49-F238E27FC236}">
                <a16:creationId xmlns:a16="http://schemas.microsoft.com/office/drawing/2014/main" id="{ECC1A96B-6883-76EA-A87F-800CCFC7D7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73557" y="2026857"/>
            <a:ext cx="3830618" cy="25560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7D04309-CFE4-118A-3945-AFCB7AC945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20076" y="2024063"/>
            <a:ext cx="3816350" cy="2556000"/>
          </a:xfrm>
          <a:prstGeom prst="rect">
            <a:avLst/>
          </a:prstGeom>
          <a:effectLst>
            <a:outerShdw blurRad="50800" dist="38100" dir="2700000" algn="tl" rotWithShape="0">
              <a:prstClr val="black">
                <a:alpha val="40000"/>
              </a:prstClr>
            </a:outerShdw>
          </a:effectLst>
        </p:spPr>
      </p:pic>
      <p:grpSp>
        <p:nvGrpSpPr>
          <p:cNvPr id="17" name="Group 16">
            <a:extLst>
              <a:ext uri="{FF2B5EF4-FFF2-40B4-BE49-F238E27FC236}">
                <a16:creationId xmlns:a16="http://schemas.microsoft.com/office/drawing/2014/main" id="{6B1D220B-CA8D-D65C-9DB6-4BEB39C0AC51}"/>
              </a:ext>
            </a:extLst>
          </p:cNvPr>
          <p:cNvGrpSpPr/>
          <p:nvPr/>
        </p:nvGrpSpPr>
        <p:grpSpPr>
          <a:xfrm>
            <a:off x="4166925" y="4676447"/>
            <a:ext cx="3835682" cy="1491602"/>
            <a:chOff x="4176450" y="4676447"/>
            <a:chExt cx="3835682" cy="1491602"/>
          </a:xfrm>
        </p:grpSpPr>
        <p:sp>
          <p:nvSpPr>
            <p:cNvPr id="9" name="TextBox 8">
              <a:extLst>
                <a:ext uri="{FF2B5EF4-FFF2-40B4-BE49-F238E27FC236}">
                  <a16:creationId xmlns:a16="http://schemas.microsoft.com/office/drawing/2014/main" id="{7C707046-80AC-5F53-300F-C774B267ADCC}"/>
                </a:ext>
              </a:extLst>
            </p:cNvPr>
            <p:cNvSpPr txBox="1"/>
            <p:nvPr/>
          </p:nvSpPr>
          <p:spPr>
            <a:xfrm>
              <a:off x="4176450" y="5029276"/>
              <a:ext cx="3835682" cy="1138773"/>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Leadership in Violence Prevention</a:t>
              </a:r>
            </a:p>
            <a:p>
              <a:pPr algn="ctr"/>
              <a:endParaRPr lang="en-CA" sz="1000"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The Centre for Research &amp; Education on  Violence Against Women &amp; Children leads groundbreaking policy &amp; legislative changes</a:t>
              </a:r>
            </a:p>
          </p:txBody>
        </p:sp>
        <p:grpSp>
          <p:nvGrpSpPr>
            <p:cNvPr id="8" name="Google Shape;10239;p94">
              <a:extLst>
                <a:ext uri="{FF2B5EF4-FFF2-40B4-BE49-F238E27FC236}">
                  <a16:creationId xmlns:a16="http://schemas.microsoft.com/office/drawing/2014/main" id="{D09FEF9B-39CB-F4C5-DFB8-47E970D3D22A}"/>
                </a:ext>
              </a:extLst>
            </p:cNvPr>
            <p:cNvGrpSpPr/>
            <p:nvPr/>
          </p:nvGrpSpPr>
          <p:grpSpPr>
            <a:xfrm>
              <a:off x="5946224" y="4676447"/>
              <a:ext cx="301808" cy="301150"/>
              <a:chOff x="7429366" y="3223183"/>
              <a:chExt cx="334634" cy="333904"/>
            </a:xfrm>
            <a:solidFill>
              <a:schemeClr val="bg1">
                <a:lumMod val="50000"/>
              </a:schemeClr>
            </a:solidFill>
          </p:grpSpPr>
          <p:sp>
            <p:nvSpPr>
              <p:cNvPr id="12" name="Google Shape;10240;p94">
                <a:extLst>
                  <a:ext uri="{FF2B5EF4-FFF2-40B4-BE49-F238E27FC236}">
                    <a16:creationId xmlns:a16="http://schemas.microsoft.com/office/drawing/2014/main" id="{BBDDC9D6-86C5-FE98-8D0A-987912933360}"/>
                  </a:ext>
                </a:extLst>
              </p:cNvPr>
              <p:cNvSpPr/>
              <p:nvPr/>
            </p:nvSpPr>
            <p:spPr>
              <a:xfrm>
                <a:off x="7429366" y="3223183"/>
                <a:ext cx="334634" cy="333904"/>
              </a:xfrm>
              <a:custGeom>
                <a:avLst/>
                <a:gdLst/>
                <a:ahLst/>
                <a:cxnLst/>
                <a:rect l="l" t="t" r="r" b="b"/>
                <a:pathLst>
                  <a:path w="10538" h="10515" extrusionOk="0">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grpFill/>
              <a:ln>
                <a:solidFill>
                  <a:srgbClr val="F0A7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F2683"/>
                  </a:solidFill>
                  <a:latin typeface="Gill Sans MT" panose="020B0502020104020203" pitchFamily="34" charset="77"/>
                </a:endParaRPr>
              </a:p>
            </p:txBody>
          </p:sp>
          <p:sp>
            <p:nvSpPr>
              <p:cNvPr id="13" name="Google Shape;10241;p94">
                <a:extLst>
                  <a:ext uri="{FF2B5EF4-FFF2-40B4-BE49-F238E27FC236}">
                    <a16:creationId xmlns:a16="http://schemas.microsoft.com/office/drawing/2014/main" id="{7F0E8CC0-7E14-A51F-4AE6-EE20D19C98EB}"/>
                  </a:ext>
                </a:extLst>
              </p:cNvPr>
              <p:cNvSpPr/>
              <p:nvPr/>
            </p:nvSpPr>
            <p:spPr>
              <a:xfrm>
                <a:off x="7613514" y="3251541"/>
                <a:ext cx="74878" cy="74529"/>
              </a:xfrm>
              <a:custGeom>
                <a:avLst/>
                <a:gdLst/>
                <a:ahLst/>
                <a:cxnLst/>
                <a:rect l="l" t="t" r="r" b="b"/>
                <a:pathLst>
                  <a:path w="2358" h="2347" extrusionOk="0">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grpFill/>
              <a:ln>
                <a:solidFill>
                  <a:srgbClr val="F0A7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F2683"/>
                  </a:solidFill>
                  <a:latin typeface="Gill Sans MT" panose="020B0502020104020203" pitchFamily="34" charset="77"/>
                </a:endParaRPr>
              </a:p>
            </p:txBody>
          </p:sp>
        </p:grpSp>
      </p:grpSp>
      <p:grpSp>
        <p:nvGrpSpPr>
          <p:cNvPr id="16" name="Group 15">
            <a:extLst>
              <a:ext uri="{FF2B5EF4-FFF2-40B4-BE49-F238E27FC236}">
                <a16:creationId xmlns:a16="http://schemas.microsoft.com/office/drawing/2014/main" id="{2C54BCB8-1F30-5396-CE70-D406118CD15E}"/>
              </a:ext>
            </a:extLst>
          </p:cNvPr>
          <p:cNvGrpSpPr/>
          <p:nvPr/>
        </p:nvGrpSpPr>
        <p:grpSpPr>
          <a:xfrm>
            <a:off x="158693" y="4716140"/>
            <a:ext cx="3833045" cy="1451909"/>
            <a:chOff x="145993" y="4716140"/>
            <a:chExt cx="3833045" cy="1451909"/>
          </a:xfrm>
        </p:grpSpPr>
        <p:sp>
          <p:nvSpPr>
            <p:cNvPr id="14" name="TextBox 13">
              <a:extLst>
                <a:ext uri="{FF2B5EF4-FFF2-40B4-BE49-F238E27FC236}">
                  <a16:creationId xmlns:a16="http://schemas.microsoft.com/office/drawing/2014/main" id="{902EC2B0-7372-33A4-BBB2-D5652009E07C}"/>
                </a:ext>
              </a:extLst>
            </p:cNvPr>
            <p:cNvSpPr txBox="1"/>
            <p:nvPr/>
          </p:nvSpPr>
          <p:spPr>
            <a:xfrm>
              <a:off x="145993" y="5029276"/>
              <a:ext cx="3833045" cy="1138773"/>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Birthplace of Wind Engineering</a:t>
              </a:r>
            </a:p>
            <a:p>
              <a:pPr algn="ctr"/>
              <a:endParaRPr lang="en-CA" sz="1000"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The world-first Boundary Layer Wind Tunnel Laboratory has been used to test many of the world’s most significant structures</a:t>
              </a:r>
            </a:p>
          </p:txBody>
        </p:sp>
        <p:grpSp>
          <p:nvGrpSpPr>
            <p:cNvPr id="15" name="Google Shape;10239;p94">
              <a:extLst>
                <a:ext uri="{FF2B5EF4-FFF2-40B4-BE49-F238E27FC236}">
                  <a16:creationId xmlns:a16="http://schemas.microsoft.com/office/drawing/2014/main" id="{75B899A9-973B-A0D6-799F-D9E14C0E1313}"/>
                </a:ext>
              </a:extLst>
            </p:cNvPr>
            <p:cNvGrpSpPr/>
            <p:nvPr/>
          </p:nvGrpSpPr>
          <p:grpSpPr>
            <a:xfrm>
              <a:off x="1914811" y="4716140"/>
              <a:ext cx="301808" cy="301150"/>
              <a:chOff x="7429366" y="3223183"/>
              <a:chExt cx="334634" cy="333904"/>
            </a:xfrm>
            <a:solidFill>
              <a:schemeClr val="bg1">
                <a:lumMod val="50000"/>
              </a:schemeClr>
            </a:solidFill>
          </p:grpSpPr>
          <p:sp>
            <p:nvSpPr>
              <p:cNvPr id="20" name="Google Shape;10240;p94">
                <a:extLst>
                  <a:ext uri="{FF2B5EF4-FFF2-40B4-BE49-F238E27FC236}">
                    <a16:creationId xmlns:a16="http://schemas.microsoft.com/office/drawing/2014/main" id="{3C2CC0E3-D596-CB34-E523-D27734073595}"/>
                  </a:ext>
                </a:extLst>
              </p:cNvPr>
              <p:cNvSpPr/>
              <p:nvPr/>
            </p:nvSpPr>
            <p:spPr>
              <a:xfrm>
                <a:off x="7429366" y="3223183"/>
                <a:ext cx="334634" cy="333904"/>
              </a:xfrm>
              <a:custGeom>
                <a:avLst/>
                <a:gdLst/>
                <a:ahLst/>
                <a:cxnLst/>
                <a:rect l="l" t="t" r="r" b="b"/>
                <a:pathLst>
                  <a:path w="10538" h="10515" extrusionOk="0">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grpFill/>
              <a:ln>
                <a:solidFill>
                  <a:srgbClr val="F0A7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F2683"/>
                  </a:solidFill>
                  <a:latin typeface="Gill Sans MT" panose="020B0502020104020203" pitchFamily="34" charset="77"/>
                </a:endParaRPr>
              </a:p>
            </p:txBody>
          </p:sp>
          <p:sp>
            <p:nvSpPr>
              <p:cNvPr id="21" name="Google Shape;10241;p94">
                <a:extLst>
                  <a:ext uri="{FF2B5EF4-FFF2-40B4-BE49-F238E27FC236}">
                    <a16:creationId xmlns:a16="http://schemas.microsoft.com/office/drawing/2014/main" id="{4AF2D039-35C1-D0B8-C3BD-7E5CDC0FE108}"/>
                  </a:ext>
                </a:extLst>
              </p:cNvPr>
              <p:cNvSpPr/>
              <p:nvPr/>
            </p:nvSpPr>
            <p:spPr>
              <a:xfrm>
                <a:off x="7613514" y="3251541"/>
                <a:ext cx="74878" cy="74529"/>
              </a:xfrm>
              <a:custGeom>
                <a:avLst/>
                <a:gdLst/>
                <a:ahLst/>
                <a:cxnLst/>
                <a:rect l="l" t="t" r="r" b="b"/>
                <a:pathLst>
                  <a:path w="2358" h="2347" extrusionOk="0">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grpFill/>
              <a:ln>
                <a:solidFill>
                  <a:srgbClr val="F0A7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F2683"/>
                  </a:solidFill>
                  <a:latin typeface="Gill Sans MT" panose="020B0502020104020203" pitchFamily="34" charset="77"/>
                </a:endParaRPr>
              </a:p>
            </p:txBody>
          </p:sp>
        </p:grpSp>
      </p:grpSp>
      <p:grpSp>
        <p:nvGrpSpPr>
          <p:cNvPr id="18" name="Group 17">
            <a:extLst>
              <a:ext uri="{FF2B5EF4-FFF2-40B4-BE49-F238E27FC236}">
                <a16:creationId xmlns:a16="http://schemas.microsoft.com/office/drawing/2014/main" id="{74E42DFB-219A-1C0E-7C64-195877DF223B}"/>
              </a:ext>
            </a:extLst>
          </p:cNvPr>
          <p:cNvGrpSpPr/>
          <p:nvPr/>
        </p:nvGrpSpPr>
        <p:grpSpPr>
          <a:xfrm>
            <a:off x="8209544" y="4676447"/>
            <a:ext cx="3833045" cy="1495506"/>
            <a:chOff x="8209544" y="4676447"/>
            <a:chExt cx="3833045" cy="1495506"/>
          </a:xfrm>
        </p:grpSpPr>
        <p:sp>
          <p:nvSpPr>
            <p:cNvPr id="6" name="TextBox 5">
              <a:extLst>
                <a:ext uri="{FF2B5EF4-FFF2-40B4-BE49-F238E27FC236}">
                  <a16:creationId xmlns:a16="http://schemas.microsoft.com/office/drawing/2014/main" id="{B4CD302C-53CB-19F4-1F5F-573331D50683}"/>
                </a:ext>
              </a:extLst>
            </p:cNvPr>
            <p:cNvSpPr txBox="1"/>
            <p:nvPr/>
          </p:nvSpPr>
          <p:spPr>
            <a:xfrm>
              <a:off x="8209544" y="5033180"/>
              <a:ext cx="3833045" cy="1138773"/>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World’s First ‘Cobalt Bomb’</a:t>
              </a:r>
            </a:p>
            <a:p>
              <a:pPr algn="ctr"/>
              <a:endParaRPr lang="en-CA" sz="1000"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Developed by London doctors in the 1950s, </a:t>
              </a: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the ‘cobalt bomb’ increased the cervical </a:t>
              </a:r>
            </a:p>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cancer cure rate to 75% from 25%</a:t>
              </a:r>
            </a:p>
          </p:txBody>
        </p:sp>
        <p:grpSp>
          <p:nvGrpSpPr>
            <p:cNvPr id="23" name="Google Shape;10239;p94">
              <a:extLst>
                <a:ext uri="{FF2B5EF4-FFF2-40B4-BE49-F238E27FC236}">
                  <a16:creationId xmlns:a16="http://schemas.microsoft.com/office/drawing/2014/main" id="{89EE7372-BBA2-0328-6F32-D15CFBF84F78}"/>
                </a:ext>
              </a:extLst>
            </p:cNvPr>
            <p:cNvGrpSpPr/>
            <p:nvPr/>
          </p:nvGrpSpPr>
          <p:grpSpPr>
            <a:xfrm>
              <a:off x="9977346" y="4676447"/>
              <a:ext cx="301808" cy="301150"/>
              <a:chOff x="7429366" y="3223183"/>
              <a:chExt cx="334634" cy="333904"/>
            </a:xfrm>
            <a:solidFill>
              <a:schemeClr val="bg1">
                <a:lumMod val="50000"/>
              </a:schemeClr>
            </a:solidFill>
          </p:grpSpPr>
          <p:sp>
            <p:nvSpPr>
              <p:cNvPr id="24" name="Google Shape;10240;p94">
                <a:extLst>
                  <a:ext uri="{FF2B5EF4-FFF2-40B4-BE49-F238E27FC236}">
                    <a16:creationId xmlns:a16="http://schemas.microsoft.com/office/drawing/2014/main" id="{1E039497-4855-9AAD-886C-E71A2EB65F17}"/>
                  </a:ext>
                </a:extLst>
              </p:cNvPr>
              <p:cNvSpPr/>
              <p:nvPr/>
            </p:nvSpPr>
            <p:spPr>
              <a:xfrm>
                <a:off x="7429366" y="3223183"/>
                <a:ext cx="334634" cy="333904"/>
              </a:xfrm>
              <a:custGeom>
                <a:avLst/>
                <a:gdLst/>
                <a:ahLst/>
                <a:cxnLst/>
                <a:rect l="l" t="t" r="r" b="b"/>
                <a:pathLst>
                  <a:path w="10538" h="10515" extrusionOk="0">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grpFill/>
              <a:ln>
                <a:solidFill>
                  <a:srgbClr val="F0A7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F2683"/>
                  </a:solidFill>
                  <a:latin typeface="Gill Sans MT" panose="020B0502020104020203" pitchFamily="34" charset="77"/>
                </a:endParaRPr>
              </a:p>
            </p:txBody>
          </p:sp>
          <p:sp>
            <p:nvSpPr>
              <p:cNvPr id="25" name="Google Shape;10241;p94">
                <a:extLst>
                  <a:ext uri="{FF2B5EF4-FFF2-40B4-BE49-F238E27FC236}">
                    <a16:creationId xmlns:a16="http://schemas.microsoft.com/office/drawing/2014/main" id="{07012022-EF68-D726-23F2-4C4C7703EBA1}"/>
                  </a:ext>
                </a:extLst>
              </p:cNvPr>
              <p:cNvSpPr/>
              <p:nvPr/>
            </p:nvSpPr>
            <p:spPr>
              <a:xfrm>
                <a:off x="7613514" y="3251541"/>
                <a:ext cx="74878" cy="74529"/>
              </a:xfrm>
              <a:custGeom>
                <a:avLst/>
                <a:gdLst/>
                <a:ahLst/>
                <a:cxnLst/>
                <a:rect l="l" t="t" r="r" b="b"/>
                <a:pathLst>
                  <a:path w="2358" h="2347" extrusionOk="0">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grpFill/>
              <a:ln>
                <a:solidFill>
                  <a:srgbClr val="F0A7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F2683"/>
                  </a:solidFill>
                  <a:latin typeface="Gill Sans MT" panose="020B0502020104020203" pitchFamily="34" charset="77"/>
                </a:endParaRPr>
              </a:p>
            </p:txBody>
          </p:sp>
        </p:grpSp>
      </p:grpSp>
      <p:sp>
        <p:nvSpPr>
          <p:cNvPr id="28" name="TextBox 27">
            <a:extLst>
              <a:ext uri="{FF2B5EF4-FFF2-40B4-BE49-F238E27FC236}">
                <a16:creationId xmlns:a16="http://schemas.microsoft.com/office/drawing/2014/main" id="{DF65F4EA-4E61-16FB-FABD-3C64DBD55D00}"/>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A History of Impact</a:t>
            </a:r>
          </a:p>
        </p:txBody>
      </p:sp>
    </p:spTree>
    <p:extLst>
      <p:ext uri="{BB962C8B-B14F-4D97-AF65-F5344CB8AC3E}">
        <p14:creationId xmlns:p14="http://schemas.microsoft.com/office/powerpoint/2010/main" val="362316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pic>
        <p:nvPicPr>
          <p:cNvPr id="13" name="Picture 12" descr="A white and orange megaphone on a wooden stepladder&#10;&#10;Description automatically generated">
            <a:extLst>
              <a:ext uri="{FF2B5EF4-FFF2-40B4-BE49-F238E27FC236}">
                <a16:creationId xmlns:a16="http://schemas.microsoft.com/office/drawing/2014/main" id="{DC2BF29F-AA03-D842-6A82-8A4B661C7A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56713" y="4117058"/>
            <a:ext cx="1871998" cy="1872000"/>
          </a:xfrm>
          <a:prstGeom prst="rect">
            <a:avLst/>
          </a:prstGeom>
          <a:effectLst>
            <a:outerShdw blurRad="50800" dist="38100" dir="2700000" algn="tl" rotWithShape="0">
              <a:prstClr val="black">
                <a:alpha val="40000"/>
              </a:prstClr>
            </a:outerShdw>
          </a:effectLst>
        </p:spPr>
      </p:pic>
      <p:pic>
        <p:nvPicPr>
          <p:cNvPr id="15" name="Picture 14" descr="Fireworks in the sky&#10;&#10;Description automatically generated">
            <a:extLst>
              <a:ext uri="{FF2B5EF4-FFF2-40B4-BE49-F238E27FC236}">
                <a16:creationId xmlns:a16="http://schemas.microsoft.com/office/drawing/2014/main" id="{41B2D327-B8E5-1788-86D2-CC0CFC540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
          <a:stretch/>
        </p:blipFill>
        <p:spPr>
          <a:xfrm>
            <a:off x="9340135" y="4116574"/>
            <a:ext cx="1871999" cy="1872000"/>
          </a:xfrm>
          <a:prstGeom prst="rect">
            <a:avLst/>
          </a:prstGeom>
          <a:effectLst>
            <a:outerShdw blurRad="50800" dist="38100" dir="2700000" algn="tl" rotWithShape="0">
              <a:prstClr val="black">
                <a:alpha val="40000"/>
              </a:prstClr>
            </a:outerShdw>
          </a:effectLst>
        </p:spPr>
      </p:pic>
      <p:pic>
        <p:nvPicPr>
          <p:cNvPr id="22" name="Picture 21" descr="A puzzle pieces on a table&#10;&#10;Description automatically generated">
            <a:extLst>
              <a:ext uri="{FF2B5EF4-FFF2-40B4-BE49-F238E27FC236}">
                <a16:creationId xmlns:a16="http://schemas.microsoft.com/office/drawing/2014/main" id="{75EDF02C-5730-3348-1E96-881AABE37A7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70240" y="4119749"/>
            <a:ext cx="1879133" cy="1872000"/>
          </a:xfrm>
          <a:prstGeom prst="rect">
            <a:avLst/>
          </a:prstGeom>
          <a:effectLst>
            <a:outerShdw blurRad="50800" dist="38100" dir="2700000" algn="tl" rotWithShape="0">
              <a:prstClr val="black">
                <a:alpha val="40000"/>
              </a:prstClr>
            </a:outerShdw>
          </a:effectLst>
        </p:spPr>
      </p:pic>
      <p:pic>
        <p:nvPicPr>
          <p:cNvPr id="28" name="Picture 27" descr="A light trails from a car&#10;&#10;Description automatically generated">
            <a:extLst>
              <a:ext uri="{FF2B5EF4-FFF2-40B4-BE49-F238E27FC236}">
                <a16:creationId xmlns:a16="http://schemas.microsoft.com/office/drawing/2014/main" id="{8D17F401-BB34-2932-91E1-E26CB5449F9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70121" y="2028326"/>
            <a:ext cx="1870117" cy="1870078"/>
          </a:xfrm>
          <a:prstGeom prst="rect">
            <a:avLst/>
          </a:prstGeom>
          <a:effectLst>
            <a:outerShdw blurRad="50800" dist="38100" dir="2700000" algn="tl" rotWithShape="0">
              <a:prstClr val="black">
                <a:alpha val="40000"/>
              </a:prstClr>
            </a:outerShdw>
          </a:effectLst>
        </p:spPr>
      </p:pic>
      <p:pic>
        <p:nvPicPr>
          <p:cNvPr id="36" name="Picture 35" descr="A rainbow colored crosswalk&#10;&#10;Description automatically generated">
            <a:extLst>
              <a:ext uri="{FF2B5EF4-FFF2-40B4-BE49-F238E27FC236}">
                <a16:creationId xmlns:a16="http://schemas.microsoft.com/office/drawing/2014/main" id="{280FF27B-09A9-3D04-EF00-D6DA55D74CC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343310" y="2028325"/>
            <a:ext cx="1872000" cy="1870078"/>
          </a:xfrm>
          <a:prstGeom prst="rect">
            <a:avLst/>
          </a:prstGeom>
          <a:effectLst>
            <a:outerShdw blurRad="50800" dist="38100" dir="2700000" algn="tl" rotWithShape="0">
              <a:prstClr val="black">
                <a:alpha val="40000"/>
              </a:prstClr>
            </a:outerShdw>
          </a:effectLst>
        </p:spPr>
      </p:pic>
      <p:pic>
        <p:nvPicPr>
          <p:cNvPr id="38" name="Picture 37" descr="A close-up of a person's hands holding a pen and drawing on a table&#10;&#10;Description automatically generated">
            <a:extLst>
              <a:ext uri="{FF2B5EF4-FFF2-40B4-BE49-F238E27FC236}">
                <a16:creationId xmlns:a16="http://schemas.microsoft.com/office/drawing/2014/main" id="{666BAB5D-46A6-5AE9-5709-23ABB3175CB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956247" y="2023725"/>
            <a:ext cx="1870117" cy="1879277"/>
          </a:xfrm>
          <a:prstGeom prst="rect">
            <a:avLst/>
          </a:prstGeom>
          <a:effectLst>
            <a:outerShdw blurRad="50800" dist="38100" dir="2700000" algn="tl" rotWithShape="0">
              <a:prstClr val="black">
                <a:alpha val="40000"/>
              </a:prstClr>
            </a:outerShdw>
          </a:effectLst>
        </p:spPr>
      </p:pic>
      <p:grpSp>
        <p:nvGrpSpPr>
          <p:cNvPr id="133" name="Group 132">
            <a:extLst>
              <a:ext uri="{FF2B5EF4-FFF2-40B4-BE49-F238E27FC236}">
                <a16:creationId xmlns:a16="http://schemas.microsoft.com/office/drawing/2014/main" id="{639F89B5-3274-FC53-D412-0DBE809BFB1B}"/>
              </a:ext>
            </a:extLst>
          </p:cNvPr>
          <p:cNvGrpSpPr/>
          <p:nvPr/>
        </p:nvGrpSpPr>
        <p:grpSpPr>
          <a:xfrm>
            <a:off x="997348" y="2037529"/>
            <a:ext cx="1487447" cy="1444487"/>
            <a:chOff x="1016398" y="2037529"/>
            <a:chExt cx="1487447" cy="1444487"/>
          </a:xfrm>
        </p:grpSpPr>
        <p:sp>
          <p:nvSpPr>
            <p:cNvPr id="24" name="TextBox 23">
              <a:extLst>
                <a:ext uri="{FF2B5EF4-FFF2-40B4-BE49-F238E27FC236}">
                  <a16:creationId xmlns:a16="http://schemas.microsoft.com/office/drawing/2014/main" id="{A673ECDD-F18D-ED44-4CFC-837AE3CE91E7}"/>
                </a:ext>
              </a:extLst>
            </p:cNvPr>
            <p:cNvSpPr txBox="1"/>
            <p:nvPr/>
          </p:nvSpPr>
          <p:spPr>
            <a:xfrm>
              <a:off x="1016398" y="2404798"/>
              <a:ext cx="1487447" cy="1077218"/>
            </a:xfrm>
            <a:prstGeom prst="rect">
              <a:avLst/>
            </a:prstGeom>
            <a:noFill/>
          </p:spPr>
          <p:txBody>
            <a:bodyPr wrap="square" rtlCol="0">
              <a:spAutoFit/>
            </a:bodyPr>
            <a:lstStyle/>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Accelerate &amp; Support Success &amp; Impact</a:t>
              </a:r>
            </a:p>
          </p:txBody>
        </p:sp>
        <p:grpSp>
          <p:nvGrpSpPr>
            <p:cNvPr id="39" name="Google Shape;11480;p96">
              <a:extLst>
                <a:ext uri="{FF2B5EF4-FFF2-40B4-BE49-F238E27FC236}">
                  <a16:creationId xmlns:a16="http://schemas.microsoft.com/office/drawing/2014/main" id="{9E53A461-2181-0709-1376-A94C90DEB5D2}"/>
                </a:ext>
              </a:extLst>
            </p:cNvPr>
            <p:cNvGrpSpPr/>
            <p:nvPr/>
          </p:nvGrpSpPr>
          <p:grpSpPr>
            <a:xfrm>
              <a:off x="1592412" y="2037529"/>
              <a:ext cx="338658" cy="338689"/>
              <a:chOff x="4890434" y="4287389"/>
              <a:chExt cx="345997" cy="346029"/>
            </a:xfrm>
            <a:solidFill>
              <a:schemeClr val="bg1">
                <a:lumMod val="50000"/>
              </a:schemeClr>
            </a:solidFill>
          </p:grpSpPr>
          <p:sp>
            <p:nvSpPr>
              <p:cNvPr id="40" name="Google Shape;11481;p96">
                <a:extLst>
                  <a:ext uri="{FF2B5EF4-FFF2-40B4-BE49-F238E27FC236}">
                    <a16:creationId xmlns:a16="http://schemas.microsoft.com/office/drawing/2014/main" id="{A9E18235-F3D1-9CC9-347C-7810B32A2D3C}"/>
                  </a:ext>
                </a:extLst>
              </p:cNvPr>
              <p:cNvSpPr/>
              <p:nvPr/>
            </p:nvSpPr>
            <p:spPr>
              <a:xfrm>
                <a:off x="5111349" y="4400695"/>
                <a:ext cx="54998" cy="54998"/>
              </a:xfrm>
              <a:custGeom>
                <a:avLst/>
                <a:gdLst/>
                <a:ahLst/>
                <a:cxnLst/>
                <a:rect l="l" t="t" r="r" b="b"/>
                <a:pathLst>
                  <a:path w="1728" h="1728" extrusionOk="0">
                    <a:moveTo>
                      <a:pt x="858" y="346"/>
                    </a:moveTo>
                    <a:cubicBezTo>
                      <a:pt x="1144" y="346"/>
                      <a:pt x="1382" y="584"/>
                      <a:pt x="1382" y="870"/>
                    </a:cubicBezTo>
                    <a:cubicBezTo>
                      <a:pt x="1382" y="1144"/>
                      <a:pt x="1144" y="1382"/>
                      <a:pt x="858" y="1382"/>
                    </a:cubicBezTo>
                    <a:cubicBezTo>
                      <a:pt x="572" y="1382"/>
                      <a:pt x="346" y="1144"/>
                      <a:pt x="346" y="870"/>
                    </a:cubicBezTo>
                    <a:cubicBezTo>
                      <a:pt x="346" y="584"/>
                      <a:pt x="584" y="346"/>
                      <a:pt x="858" y="346"/>
                    </a:cubicBezTo>
                    <a:close/>
                    <a:moveTo>
                      <a:pt x="858" y="1"/>
                    </a:moveTo>
                    <a:cubicBezTo>
                      <a:pt x="382" y="1"/>
                      <a:pt x="1" y="394"/>
                      <a:pt x="1" y="870"/>
                    </a:cubicBezTo>
                    <a:cubicBezTo>
                      <a:pt x="1" y="1346"/>
                      <a:pt x="382" y="1727"/>
                      <a:pt x="858" y="1727"/>
                    </a:cubicBezTo>
                    <a:cubicBezTo>
                      <a:pt x="1334" y="1727"/>
                      <a:pt x="1727" y="1346"/>
                      <a:pt x="1727" y="870"/>
                    </a:cubicBezTo>
                    <a:cubicBezTo>
                      <a:pt x="1727"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1" name="Google Shape;11482;p96">
                <a:extLst>
                  <a:ext uri="{FF2B5EF4-FFF2-40B4-BE49-F238E27FC236}">
                    <a16:creationId xmlns:a16="http://schemas.microsoft.com/office/drawing/2014/main" id="{0061FEC2-E61A-5285-5787-EDF42BFEEBBE}"/>
                  </a:ext>
                </a:extLst>
              </p:cNvPr>
              <p:cNvSpPr/>
              <p:nvPr/>
            </p:nvSpPr>
            <p:spPr>
              <a:xfrm>
                <a:off x="5113640" y="4466642"/>
                <a:ext cx="70498" cy="51179"/>
              </a:xfrm>
              <a:custGeom>
                <a:avLst/>
                <a:gdLst/>
                <a:ahLst/>
                <a:cxnLst/>
                <a:rect l="l" t="t" r="r" b="b"/>
                <a:pathLst>
                  <a:path w="2215" h="1608" extrusionOk="0">
                    <a:moveTo>
                      <a:pt x="786" y="1"/>
                    </a:moveTo>
                    <a:cubicBezTo>
                      <a:pt x="548" y="1"/>
                      <a:pt x="333" y="60"/>
                      <a:pt x="119" y="167"/>
                    </a:cubicBezTo>
                    <a:cubicBezTo>
                      <a:pt x="36" y="203"/>
                      <a:pt x="0" y="310"/>
                      <a:pt x="48" y="405"/>
                    </a:cubicBezTo>
                    <a:cubicBezTo>
                      <a:pt x="73" y="463"/>
                      <a:pt x="132" y="498"/>
                      <a:pt x="198" y="498"/>
                    </a:cubicBezTo>
                    <a:cubicBezTo>
                      <a:pt x="226" y="498"/>
                      <a:pt x="257" y="491"/>
                      <a:pt x="286" y="477"/>
                    </a:cubicBezTo>
                    <a:cubicBezTo>
                      <a:pt x="429" y="382"/>
                      <a:pt x="607" y="346"/>
                      <a:pt x="786" y="346"/>
                    </a:cubicBezTo>
                    <a:cubicBezTo>
                      <a:pt x="1322" y="346"/>
                      <a:pt x="1774" y="727"/>
                      <a:pt x="1857" y="1251"/>
                    </a:cubicBezTo>
                    <a:lnTo>
                      <a:pt x="786" y="1251"/>
                    </a:lnTo>
                    <a:cubicBezTo>
                      <a:pt x="703" y="1251"/>
                      <a:pt x="607" y="1322"/>
                      <a:pt x="607" y="1429"/>
                    </a:cubicBezTo>
                    <a:cubicBezTo>
                      <a:pt x="607" y="1513"/>
                      <a:pt x="679" y="1608"/>
                      <a:pt x="786" y="1608"/>
                    </a:cubicBezTo>
                    <a:lnTo>
                      <a:pt x="2036" y="1608"/>
                    </a:lnTo>
                    <a:cubicBezTo>
                      <a:pt x="2131" y="1608"/>
                      <a:pt x="2215" y="1536"/>
                      <a:pt x="2215" y="1429"/>
                    </a:cubicBezTo>
                    <a:cubicBezTo>
                      <a:pt x="2215" y="643"/>
                      <a:pt x="1572" y="1"/>
                      <a:pt x="786"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2" name="Google Shape;11483;p96">
                <a:extLst>
                  <a:ext uri="{FF2B5EF4-FFF2-40B4-BE49-F238E27FC236}">
                    <a16:creationId xmlns:a16="http://schemas.microsoft.com/office/drawing/2014/main" id="{BB49E0FA-7835-8EE0-402D-D99DE293333D}"/>
                  </a:ext>
                </a:extLst>
              </p:cNvPr>
              <p:cNvSpPr/>
              <p:nvPr/>
            </p:nvSpPr>
            <p:spPr>
              <a:xfrm>
                <a:off x="4943490" y="4467023"/>
                <a:ext cx="70880" cy="51179"/>
              </a:xfrm>
              <a:custGeom>
                <a:avLst/>
                <a:gdLst/>
                <a:ahLst/>
                <a:cxnLst/>
                <a:rect l="l" t="t" r="r" b="b"/>
                <a:pathLst>
                  <a:path w="2227" h="1608" extrusionOk="0">
                    <a:moveTo>
                      <a:pt x="1429" y="0"/>
                    </a:moveTo>
                    <a:cubicBezTo>
                      <a:pt x="643" y="0"/>
                      <a:pt x="0" y="643"/>
                      <a:pt x="0" y="1429"/>
                    </a:cubicBezTo>
                    <a:cubicBezTo>
                      <a:pt x="0" y="1524"/>
                      <a:pt x="84" y="1608"/>
                      <a:pt x="179" y="1608"/>
                    </a:cubicBezTo>
                    <a:lnTo>
                      <a:pt x="1453" y="1608"/>
                    </a:lnTo>
                    <a:cubicBezTo>
                      <a:pt x="1536" y="1608"/>
                      <a:pt x="1631" y="1536"/>
                      <a:pt x="1631" y="1429"/>
                    </a:cubicBezTo>
                    <a:cubicBezTo>
                      <a:pt x="1608" y="1322"/>
                      <a:pt x="1536" y="1251"/>
                      <a:pt x="1453" y="1251"/>
                    </a:cubicBezTo>
                    <a:lnTo>
                      <a:pt x="357" y="1251"/>
                    </a:lnTo>
                    <a:cubicBezTo>
                      <a:pt x="453" y="727"/>
                      <a:pt x="893" y="346"/>
                      <a:pt x="1429" y="346"/>
                    </a:cubicBezTo>
                    <a:cubicBezTo>
                      <a:pt x="1608" y="346"/>
                      <a:pt x="1786" y="393"/>
                      <a:pt x="1941" y="477"/>
                    </a:cubicBezTo>
                    <a:cubicBezTo>
                      <a:pt x="1966" y="491"/>
                      <a:pt x="1994" y="498"/>
                      <a:pt x="2022" y="498"/>
                    </a:cubicBezTo>
                    <a:cubicBezTo>
                      <a:pt x="2084" y="498"/>
                      <a:pt x="2146" y="463"/>
                      <a:pt x="2179" y="405"/>
                    </a:cubicBezTo>
                    <a:cubicBezTo>
                      <a:pt x="2227" y="310"/>
                      <a:pt x="2191" y="215"/>
                      <a:pt x="2108" y="167"/>
                    </a:cubicBezTo>
                    <a:cubicBezTo>
                      <a:pt x="1893" y="60"/>
                      <a:pt x="1667" y="0"/>
                      <a:pt x="142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3" name="Google Shape;11484;p96">
                <a:extLst>
                  <a:ext uri="{FF2B5EF4-FFF2-40B4-BE49-F238E27FC236}">
                    <a16:creationId xmlns:a16="http://schemas.microsoft.com/office/drawing/2014/main" id="{D08E7D62-2D51-AA89-9206-316A858A027E}"/>
                  </a:ext>
                </a:extLst>
              </p:cNvPr>
              <p:cNvSpPr/>
              <p:nvPr/>
            </p:nvSpPr>
            <p:spPr>
              <a:xfrm>
                <a:off x="4961282" y="4400695"/>
                <a:ext cx="54616" cy="54998"/>
              </a:xfrm>
              <a:custGeom>
                <a:avLst/>
                <a:gdLst/>
                <a:ahLst/>
                <a:cxnLst/>
                <a:rect l="l" t="t" r="r" b="b"/>
                <a:pathLst>
                  <a:path w="1716" h="1728" extrusionOk="0">
                    <a:moveTo>
                      <a:pt x="858" y="346"/>
                    </a:moveTo>
                    <a:cubicBezTo>
                      <a:pt x="1144" y="346"/>
                      <a:pt x="1382" y="584"/>
                      <a:pt x="1382" y="870"/>
                    </a:cubicBezTo>
                    <a:cubicBezTo>
                      <a:pt x="1382" y="1144"/>
                      <a:pt x="1144" y="1382"/>
                      <a:pt x="858" y="1382"/>
                    </a:cubicBezTo>
                    <a:cubicBezTo>
                      <a:pt x="572" y="1382"/>
                      <a:pt x="334" y="1144"/>
                      <a:pt x="334" y="870"/>
                    </a:cubicBezTo>
                    <a:cubicBezTo>
                      <a:pt x="358" y="584"/>
                      <a:pt x="572" y="346"/>
                      <a:pt x="858" y="346"/>
                    </a:cubicBezTo>
                    <a:close/>
                    <a:moveTo>
                      <a:pt x="858" y="1"/>
                    </a:moveTo>
                    <a:cubicBezTo>
                      <a:pt x="382" y="1"/>
                      <a:pt x="1" y="394"/>
                      <a:pt x="1" y="870"/>
                    </a:cubicBezTo>
                    <a:cubicBezTo>
                      <a:pt x="1" y="1346"/>
                      <a:pt x="382" y="1727"/>
                      <a:pt x="858" y="1727"/>
                    </a:cubicBezTo>
                    <a:cubicBezTo>
                      <a:pt x="1334" y="1727"/>
                      <a:pt x="1715" y="1346"/>
                      <a:pt x="1715" y="870"/>
                    </a:cubicBezTo>
                    <a:cubicBezTo>
                      <a:pt x="1715"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4" name="Google Shape;11485;p96">
                <a:extLst>
                  <a:ext uri="{FF2B5EF4-FFF2-40B4-BE49-F238E27FC236}">
                    <a16:creationId xmlns:a16="http://schemas.microsoft.com/office/drawing/2014/main" id="{17492542-C384-ACC2-5A12-EFF69E6DDC9C}"/>
                  </a:ext>
                </a:extLst>
              </p:cNvPr>
              <p:cNvSpPr/>
              <p:nvPr/>
            </p:nvSpPr>
            <p:spPr>
              <a:xfrm>
                <a:off x="5028374" y="4386691"/>
                <a:ext cx="71262" cy="70880"/>
              </a:xfrm>
              <a:custGeom>
                <a:avLst/>
                <a:gdLst/>
                <a:ahLst/>
                <a:cxnLst/>
                <a:rect l="l" t="t" r="r" b="b"/>
                <a:pathLst>
                  <a:path w="2239" h="2227" extrusionOk="0">
                    <a:moveTo>
                      <a:pt x="1119" y="358"/>
                    </a:moveTo>
                    <a:cubicBezTo>
                      <a:pt x="1536" y="358"/>
                      <a:pt x="1893" y="691"/>
                      <a:pt x="1893" y="1131"/>
                    </a:cubicBezTo>
                    <a:cubicBezTo>
                      <a:pt x="1893" y="1548"/>
                      <a:pt x="1548" y="1905"/>
                      <a:pt x="1119" y="1905"/>
                    </a:cubicBezTo>
                    <a:cubicBezTo>
                      <a:pt x="703" y="1905"/>
                      <a:pt x="345" y="1560"/>
                      <a:pt x="345" y="1131"/>
                    </a:cubicBezTo>
                    <a:cubicBezTo>
                      <a:pt x="345" y="691"/>
                      <a:pt x="679" y="358"/>
                      <a:pt x="1119" y="358"/>
                    </a:cubicBezTo>
                    <a:close/>
                    <a:moveTo>
                      <a:pt x="1119" y="0"/>
                    </a:moveTo>
                    <a:cubicBezTo>
                      <a:pt x="512" y="0"/>
                      <a:pt x="0" y="500"/>
                      <a:pt x="0" y="1108"/>
                    </a:cubicBezTo>
                    <a:cubicBezTo>
                      <a:pt x="0" y="1739"/>
                      <a:pt x="512" y="2227"/>
                      <a:pt x="1119" y="2227"/>
                    </a:cubicBezTo>
                    <a:cubicBezTo>
                      <a:pt x="1727" y="2227"/>
                      <a:pt x="2239" y="1727"/>
                      <a:pt x="2239" y="1108"/>
                    </a:cubicBezTo>
                    <a:cubicBezTo>
                      <a:pt x="2239" y="500"/>
                      <a:pt x="1727" y="0"/>
                      <a:pt x="111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5" name="Google Shape;11486;p96">
                <a:extLst>
                  <a:ext uri="{FF2B5EF4-FFF2-40B4-BE49-F238E27FC236}">
                    <a16:creationId xmlns:a16="http://schemas.microsoft.com/office/drawing/2014/main" id="{647D8F98-96F4-D1F2-5CE2-0605708312B9}"/>
                  </a:ext>
                </a:extLst>
              </p:cNvPr>
              <p:cNvSpPr/>
              <p:nvPr/>
            </p:nvSpPr>
            <p:spPr>
              <a:xfrm>
                <a:off x="5004122" y="4468901"/>
                <a:ext cx="120149" cy="65596"/>
              </a:xfrm>
              <a:custGeom>
                <a:avLst/>
                <a:gdLst/>
                <a:ahLst/>
                <a:cxnLst/>
                <a:rect l="l" t="t" r="r" b="b"/>
                <a:pathLst>
                  <a:path w="3775" h="2061" extrusionOk="0">
                    <a:moveTo>
                      <a:pt x="1881" y="346"/>
                    </a:moveTo>
                    <a:cubicBezTo>
                      <a:pt x="2667" y="346"/>
                      <a:pt x="3322" y="942"/>
                      <a:pt x="3393" y="1704"/>
                    </a:cubicBezTo>
                    <a:lnTo>
                      <a:pt x="357" y="1704"/>
                    </a:lnTo>
                    <a:cubicBezTo>
                      <a:pt x="453" y="942"/>
                      <a:pt x="1096" y="346"/>
                      <a:pt x="1881" y="346"/>
                    </a:cubicBezTo>
                    <a:close/>
                    <a:moveTo>
                      <a:pt x="1881" y="1"/>
                    </a:moveTo>
                    <a:cubicBezTo>
                      <a:pt x="834" y="1"/>
                      <a:pt x="0" y="846"/>
                      <a:pt x="0" y="1882"/>
                    </a:cubicBezTo>
                    <a:cubicBezTo>
                      <a:pt x="0" y="1966"/>
                      <a:pt x="84" y="2061"/>
                      <a:pt x="179" y="2061"/>
                    </a:cubicBezTo>
                    <a:lnTo>
                      <a:pt x="3596" y="2061"/>
                    </a:lnTo>
                    <a:cubicBezTo>
                      <a:pt x="3679" y="2061"/>
                      <a:pt x="3774" y="1977"/>
                      <a:pt x="3774" y="1882"/>
                    </a:cubicBezTo>
                    <a:cubicBezTo>
                      <a:pt x="3751" y="834"/>
                      <a:pt x="2905" y="1"/>
                      <a:pt x="188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6" name="Google Shape;11487;p96">
                <a:extLst>
                  <a:ext uri="{FF2B5EF4-FFF2-40B4-BE49-F238E27FC236}">
                    <a16:creationId xmlns:a16="http://schemas.microsoft.com/office/drawing/2014/main" id="{562092B3-CE0A-B7AC-492B-FBC476E86964}"/>
                  </a:ext>
                </a:extLst>
              </p:cNvPr>
              <p:cNvSpPr/>
              <p:nvPr/>
            </p:nvSpPr>
            <p:spPr>
              <a:xfrm>
                <a:off x="4890434" y="4287389"/>
                <a:ext cx="345997" cy="346029"/>
              </a:xfrm>
              <a:custGeom>
                <a:avLst/>
                <a:gdLst/>
                <a:ahLst/>
                <a:cxnLst/>
                <a:rect l="l" t="t" r="r" b="b"/>
                <a:pathLst>
                  <a:path w="10871" h="10872" extrusionOk="0">
                    <a:moveTo>
                      <a:pt x="5608" y="953"/>
                    </a:moveTo>
                    <a:cubicBezTo>
                      <a:pt x="7954" y="1049"/>
                      <a:pt x="9823" y="2918"/>
                      <a:pt x="9918" y="5252"/>
                    </a:cubicBezTo>
                    <a:lnTo>
                      <a:pt x="9502" y="5252"/>
                    </a:lnTo>
                    <a:cubicBezTo>
                      <a:pt x="9406" y="5252"/>
                      <a:pt x="9323" y="5335"/>
                      <a:pt x="9323" y="5442"/>
                    </a:cubicBezTo>
                    <a:cubicBezTo>
                      <a:pt x="9323" y="5525"/>
                      <a:pt x="9394" y="5621"/>
                      <a:pt x="9502" y="5621"/>
                    </a:cubicBezTo>
                    <a:lnTo>
                      <a:pt x="9918" y="5621"/>
                    </a:lnTo>
                    <a:cubicBezTo>
                      <a:pt x="9847" y="7954"/>
                      <a:pt x="7954" y="9824"/>
                      <a:pt x="5608" y="9919"/>
                    </a:cubicBezTo>
                    <a:lnTo>
                      <a:pt x="5608" y="9502"/>
                    </a:lnTo>
                    <a:cubicBezTo>
                      <a:pt x="5608" y="9407"/>
                      <a:pt x="5537" y="9323"/>
                      <a:pt x="5430" y="9323"/>
                    </a:cubicBezTo>
                    <a:cubicBezTo>
                      <a:pt x="5346" y="9323"/>
                      <a:pt x="5251" y="9395"/>
                      <a:pt x="5251" y="9502"/>
                    </a:cubicBezTo>
                    <a:lnTo>
                      <a:pt x="5251" y="9919"/>
                    </a:lnTo>
                    <a:cubicBezTo>
                      <a:pt x="2917" y="9824"/>
                      <a:pt x="1048" y="7954"/>
                      <a:pt x="953" y="5621"/>
                    </a:cubicBezTo>
                    <a:lnTo>
                      <a:pt x="1370" y="5621"/>
                    </a:lnTo>
                    <a:cubicBezTo>
                      <a:pt x="1465" y="5621"/>
                      <a:pt x="1548" y="5537"/>
                      <a:pt x="1548" y="5442"/>
                    </a:cubicBezTo>
                    <a:cubicBezTo>
                      <a:pt x="1548" y="5347"/>
                      <a:pt x="1477" y="5252"/>
                      <a:pt x="1370" y="5252"/>
                    </a:cubicBezTo>
                    <a:lnTo>
                      <a:pt x="953" y="5252"/>
                    </a:lnTo>
                    <a:cubicBezTo>
                      <a:pt x="1048" y="2918"/>
                      <a:pt x="2917" y="1049"/>
                      <a:pt x="5251" y="953"/>
                    </a:cubicBezTo>
                    <a:lnTo>
                      <a:pt x="5251" y="1370"/>
                    </a:lnTo>
                    <a:cubicBezTo>
                      <a:pt x="5251" y="1465"/>
                      <a:pt x="5334" y="1549"/>
                      <a:pt x="5430" y="1549"/>
                    </a:cubicBezTo>
                    <a:cubicBezTo>
                      <a:pt x="5525" y="1549"/>
                      <a:pt x="5608" y="1477"/>
                      <a:pt x="5608" y="1370"/>
                    </a:cubicBezTo>
                    <a:lnTo>
                      <a:pt x="5608" y="953"/>
                    </a:lnTo>
                    <a:close/>
                    <a:moveTo>
                      <a:pt x="5441" y="1"/>
                    </a:moveTo>
                    <a:cubicBezTo>
                      <a:pt x="5346" y="1"/>
                      <a:pt x="5263" y="84"/>
                      <a:pt x="5263" y="179"/>
                    </a:cubicBezTo>
                    <a:lnTo>
                      <a:pt x="5263" y="596"/>
                    </a:lnTo>
                    <a:cubicBezTo>
                      <a:pt x="2727" y="691"/>
                      <a:pt x="691" y="2727"/>
                      <a:pt x="596" y="5263"/>
                    </a:cubicBezTo>
                    <a:lnTo>
                      <a:pt x="179" y="5263"/>
                    </a:lnTo>
                    <a:cubicBezTo>
                      <a:pt x="96" y="5263"/>
                      <a:pt x="0" y="5335"/>
                      <a:pt x="0" y="5442"/>
                    </a:cubicBezTo>
                    <a:cubicBezTo>
                      <a:pt x="0" y="5525"/>
                      <a:pt x="84" y="5621"/>
                      <a:pt x="179" y="5621"/>
                    </a:cubicBezTo>
                    <a:lnTo>
                      <a:pt x="596" y="5621"/>
                    </a:lnTo>
                    <a:cubicBezTo>
                      <a:pt x="691" y="8145"/>
                      <a:pt x="2727" y="10181"/>
                      <a:pt x="5263" y="10276"/>
                    </a:cubicBezTo>
                    <a:lnTo>
                      <a:pt x="5263" y="10693"/>
                    </a:lnTo>
                    <a:cubicBezTo>
                      <a:pt x="5263" y="10776"/>
                      <a:pt x="5334" y="10871"/>
                      <a:pt x="5441" y="10871"/>
                    </a:cubicBezTo>
                    <a:cubicBezTo>
                      <a:pt x="5525" y="10871"/>
                      <a:pt x="5620" y="10800"/>
                      <a:pt x="5620" y="10693"/>
                    </a:cubicBezTo>
                    <a:lnTo>
                      <a:pt x="5620" y="10276"/>
                    </a:lnTo>
                    <a:cubicBezTo>
                      <a:pt x="8144" y="10181"/>
                      <a:pt x="10180" y="8145"/>
                      <a:pt x="10275" y="5621"/>
                    </a:cubicBezTo>
                    <a:lnTo>
                      <a:pt x="10692" y="5621"/>
                    </a:lnTo>
                    <a:cubicBezTo>
                      <a:pt x="10775" y="5621"/>
                      <a:pt x="10871" y="5537"/>
                      <a:pt x="10871" y="5442"/>
                    </a:cubicBezTo>
                    <a:cubicBezTo>
                      <a:pt x="10871" y="5347"/>
                      <a:pt x="10799" y="5263"/>
                      <a:pt x="10692" y="5263"/>
                    </a:cubicBezTo>
                    <a:lnTo>
                      <a:pt x="10275" y="5263"/>
                    </a:lnTo>
                    <a:cubicBezTo>
                      <a:pt x="10180" y="2727"/>
                      <a:pt x="8144" y="691"/>
                      <a:pt x="5620" y="596"/>
                    </a:cubicBezTo>
                    <a:lnTo>
                      <a:pt x="5620" y="179"/>
                    </a:lnTo>
                    <a:cubicBezTo>
                      <a:pt x="5620" y="96"/>
                      <a:pt x="5537" y="1"/>
                      <a:pt x="544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8" name="Group 137">
            <a:extLst>
              <a:ext uri="{FF2B5EF4-FFF2-40B4-BE49-F238E27FC236}">
                <a16:creationId xmlns:a16="http://schemas.microsoft.com/office/drawing/2014/main" id="{04612C16-BE1D-ACC6-228A-C0F70F1E1A4F}"/>
              </a:ext>
            </a:extLst>
          </p:cNvPr>
          <p:cNvGrpSpPr/>
          <p:nvPr/>
        </p:nvGrpSpPr>
        <p:grpSpPr>
          <a:xfrm>
            <a:off x="4455478" y="2029327"/>
            <a:ext cx="1487447" cy="1444487"/>
            <a:chOff x="4455478" y="2029327"/>
            <a:chExt cx="1487447" cy="1444487"/>
          </a:xfrm>
        </p:grpSpPr>
        <p:sp>
          <p:nvSpPr>
            <p:cNvPr id="53" name="TextBox 52">
              <a:extLst>
                <a:ext uri="{FF2B5EF4-FFF2-40B4-BE49-F238E27FC236}">
                  <a16:creationId xmlns:a16="http://schemas.microsoft.com/office/drawing/2014/main" id="{4AC260F5-A5BD-866F-D9C8-E9FE8000C7E1}"/>
                </a:ext>
              </a:extLst>
            </p:cNvPr>
            <p:cNvSpPr txBox="1"/>
            <p:nvPr/>
          </p:nvSpPr>
          <p:spPr>
            <a:xfrm>
              <a:off x="4455478" y="2396596"/>
              <a:ext cx="1487447" cy="1077218"/>
            </a:xfrm>
            <a:prstGeom prst="rect">
              <a:avLst/>
            </a:prstGeom>
            <a:noFill/>
          </p:spPr>
          <p:txBody>
            <a:bodyPr wrap="square" rtlCol="0">
              <a:spAutoFit/>
            </a:bodyPr>
            <a:lstStyle/>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Introduce Mechanisms to Support Collaboration</a:t>
              </a:r>
            </a:p>
          </p:txBody>
        </p:sp>
        <p:grpSp>
          <p:nvGrpSpPr>
            <p:cNvPr id="55" name="Google Shape;11480;p96">
              <a:extLst>
                <a:ext uri="{FF2B5EF4-FFF2-40B4-BE49-F238E27FC236}">
                  <a16:creationId xmlns:a16="http://schemas.microsoft.com/office/drawing/2014/main" id="{4D6C2C1F-FAD9-1FBD-8910-3435D794016C}"/>
                </a:ext>
              </a:extLst>
            </p:cNvPr>
            <p:cNvGrpSpPr/>
            <p:nvPr/>
          </p:nvGrpSpPr>
          <p:grpSpPr>
            <a:xfrm>
              <a:off x="5031492" y="2029327"/>
              <a:ext cx="338658" cy="338689"/>
              <a:chOff x="4890434" y="4287389"/>
              <a:chExt cx="345997" cy="346029"/>
            </a:xfrm>
            <a:solidFill>
              <a:schemeClr val="bg1">
                <a:lumMod val="50000"/>
              </a:schemeClr>
            </a:solidFill>
          </p:grpSpPr>
          <p:sp>
            <p:nvSpPr>
              <p:cNvPr id="59" name="Google Shape;11481;p96">
                <a:extLst>
                  <a:ext uri="{FF2B5EF4-FFF2-40B4-BE49-F238E27FC236}">
                    <a16:creationId xmlns:a16="http://schemas.microsoft.com/office/drawing/2014/main" id="{B88A5D8D-BD8F-BF71-D2F9-BE3F304783ED}"/>
                  </a:ext>
                </a:extLst>
              </p:cNvPr>
              <p:cNvSpPr/>
              <p:nvPr/>
            </p:nvSpPr>
            <p:spPr>
              <a:xfrm>
                <a:off x="5111349" y="4400695"/>
                <a:ext cx="54998" cy="54998"/>
              </a:xfrm>
              <a:custGeom>
                <a:avLst/>
                <a:gdLst/>
                <a:ahLst/>
                <a:cxnLst/>
                <a:rect l="l" t="t" r="r" b="b"/>
                <a:pathLst>
                  <a:path w="1728" h="1728" extrusionOk="0">
                    <a:moveTo>
                      <a:pt x="858" y="346"/>
                    </a:moveTo>
                    <a:cubicBezTo>
                      <a:pt x="1144" y="346"/>
                      <a:pt x="1382" y="584"/>
                      <a:pt x="1382" y="870"/>
                    </a:cubicBezTo>
                    <a:cubicBezTo>
                      <a:pt x="1382" y="1144"/>
                      <a:pt x="1144" y="1382"/>
                      <a:pt x="858" y="1382"/>
                    </a:cubicBezTo>
                    <a:cubicBezTo>
                      <a:pt x="572" y="1382"/>
                      <a:pt x="346" y="1144"/>
                      <a:pt x="346" y="870"/>
                    </a:cubicBezTo>
                    <a:cubicBezTo>
                      <a:pt x="346" y="584"/>
                      <a:pt x="584" y="346"/>
                      <a:pt x="858" y="346"/>
                    </a:cubicBezTo>
                    <a:close/>
                    <a:moveTo>
                      <a:pt x="858" y="1"/>
                    </a:moveTo>
                    <a:cubicBezTo>
                      <a:pt x="382" y="1"/>
                      <a:pt x="1" y="394"/>
                      <a:pt x="1" y="870"/>
                    </a:cubicBezTo>
                    <a:cubicBezTo>
                      <a:pt x="1" y="1346"/>
                      <a:pt x="382" y="1727"/>
                      <a:pt x="858" y="1727"/>
                    </a:cubicBezTo>
                    <a:cubicBezTo>
                      <a:pt x="1334" y="1727"/>
                      <a:pt x="1727" y="1346"/>
                      <a:pt x="1727" y="870"/>
                    </a:cubicBezTo>
                    <a:cubicBezTo>
                      <a:pt x="1727"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0" name="Google Shape;11482;p96">
                <a:extLst>
                  <a:ext uri="{FF2B5EF4-FFF2-40B4-BE49-F238E27FC236}">
                    <a16:creationId xmlns:a16="http://schemas.microsoft.com/office/drawing/2014/main" id="{8F68BBF5-007A-4974-1D98-DE73262C50CC}"/>
                  </a:ext>
                </a:extLst>
              </p:cNvPr>
              <p:cNvSpPr/>
              <p:nvPr/>
            </p:nvSpPr>
            <p:spPr>
              <a:xfrm>
                <a:off x="5113640" y="4466642"/>
                <a:ext cx="70498" cy="51179"/>
              </a:xfrm>
              <a:custGeom>
                <a:avLst/>
                <a:gdLst/>
                <a:ahLst/>
                <a:cxnLst/>
                <a:rect l="l" t="t" r="r" b="b"/>
                <a:pathLst>
                  <a:path w="2215" h="1608" extrusionOk="0">
                    <a:moveTo>
                      <a:pt x="786" y="1"/>
                    </a:moveTo>
                    <a:cubicBezTo>
                      <a:pt x="548" y="1"/>
                      <a:pt x="333" y="60"/>
                      <a:pt x="119" y="167"/>
                    </a:cubicBezTo>
                    <a:cubicBezTo>
                      <a:pt x="36" y="203"/>
                      <a:pt x="0" y="310"/>
                      <a:pt x="48" y="405"/>
                    </a:cubicBezTo>
                    <a:cubicBezTo>
                      <a:pt x="73" y="463"/>
                      <a:pt x="132" y="498"/>
                      <a:pt x="198" y="498"/>
                    </a:cubicBezTo>
                    <a:cubicBezTo>
                      <a:pt x="226" y="498"/>
                      <a:pt x="257" y="491"/>
                      <a:pt x="286" y="477"/>
                    </a:cubicBezTo>
                    <a:cubicBezTo>
                      <a:pt x="429" y="382"/>
                      <a:pt x="607" y="346"/>
                      <a:pt x="786" y="346"/>
                    </a:cubicBezTo>
                    <a:cubicBezTo>
                      <a:pt x="1322" y="346"/>
                      <a:pt x="1774" y="727"/>
                      <a:pt x="1857" y="1251"/>
                    </a:cubicBezTo>
                    <a:lnTo>
                      <a:pt x="786" y="1251"/>
                    </a:lnTo>
                    <a:cubicBezTo>
                      <a:pt x="703" y="1251"/>
                      <a:pt x="607" y="1322"/>
                      <a:pt x="607" y="1429"/>
                    </a:cubicBezTo>
                    <a:cubicBezTo>
                      <a:pt x="607" y="1513"/>
                      <a:pt x="679" y="1608"/>
                      <a:pt x="786" y="1608"/>
                    </a:cubicBezTo>
                    <a:lnTo>
                      <a:pt x="2036" y="1608"/>
                    </a:lnTo>
                    <a:cubicBezTo>
                      <a:pt x="2131" y="1608"/>
                      <a:pt x="2215" y="1536"/>
                      <a:pt x="2215" y="1429"/>
                    </a:cubicBezTo>
                    <a:cubicBezTo>
                      <a:pt x="2215" y="643"/>
                      <a:pt x="1572" y="1"/>
                      <a:pt x="786"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1" name="Google Shape;11483;p96">
                <a:extLst>
                  <a:ext uri="{FF2B5EF4-FFF2-40B4-BE49-F238E27FC236}">
                    <a16:creationId xmlns:a16="http://schemas.microsoft.com/office/drawing/2014/main" id="{DA886F10-EFAF-0EAF-32EF-C7080E38246D}"/>
                  </a:ext>
                </a:extLst>
              </p:cNvPr>
              <p:cNvSpPr/>
              <p:nvPr/>
            </p:nvSpPr>
            <p:spPr>
              <a:xfrm>
                <a:off x="4943490" y="4467023"/>
                <a:ext cx="70880" cy="51179"/>
              </a:xfrm>
              <a:custGeom>
                <a:avLst/>
                <a:gdLst/>
                <a:ahLst/>
                <a:cxnLst/>
                <a:rect l="l" t="t" r="r" b="b"/>
                <a:pathLst>
                  <a:path w="2227" h="1608" extrusionOk="0">
                    <a:moveTo>
                      <a:pt x="1429" y="0"/>
                    </a:moveTo>
                    <a:cubicBezTo>
                      <a:pt x="643" y="0"/>
                      <a:pt x="0" y="643"/>
                      <a:pt x="0" y="1429"/>
                    </a:cubicBezTo>
                    <a:cubicBezTo>
                      <a:pt x="0" y="1524"/>
                      <a:pt x="84" y="1608"/>
                      <a:pt x="179" y="1608"/>
                    </a:cubicBezTo>
                    <a:lnTo>
                      <a:pt x="1453" y="1608"/>
                    </a:lnTo>
                    <a:cubicBezTo>
                      <a:pt x="1536" y="1608"/>
                      <a:pt x="1631" y="1536"/>
                      <a:pt x="1631" y="1429"/>
                    </a:cubicBezTo>
                    <a:cubicBezTo>
                      <a:pt x="1608" y="1322"/>
                      <a:pt x="1536" y="1251"/>
                      <a:pt x="1453" y="1251"/>
                    </a:cubicBezTo>
                    <a:lnTo>
                      <a:pt x="357" y="1251"/>
                    </a:lnTo>
                    <a:cubicBezTo>
                      <a:pt x="453" y="727"/>
                      <a:pt x="893" y="346"/>
                      <a:pt x="1429" y="346"/>
                    </a:cubicBezTo>
                    <a:cubicBezTo>
                      <a:pt x="1608" y="346"/>
                      <a:pt x="1786" y="393"/>
                      <a:pt x="1941" y="477"/>
                    </a:cubicBezTo>
                    <a:cubicBezTo>
                      <a:pt x="1966" y="491"/>
                      <a:pt x="1994" y="498"/>
                      <a:pt x="2022" y="498"/>
                    </a:cubicBezTo>
                    <a:cubicBezTo>
                      <a:pt x="2084" y="498"/>
                      <a:pt x="2146" y="463"/>
                      <a:pt x="2179" y="405"/>
                    </a:cubicBezTo>
                    <a:cubicBezTo>
                      <a:pt x="2227" y="310"/>
                      <a:pt x="2191" y="215"/>
                      <a:pt x="2108" y="167"/>
                    </a:cubicBezTo>
                    <a:cubicBezTo>
                      <a:pt x="1893" y="60"/>
                      <a:pt x="1667" y="0"/>
                      <a:pt x="142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3" name="Google Shape;11484;p96">
                <a:extLst>
                  <a:ext uri="{FF2B5EF4-FFF2-40B4-BE49-F238E27FC236}">
                    <a16:creationId xmlns:a16="http://schemas.microsoft.com/office/drawing/2014/main" id="{930B42E1-F547-C522-C131-D258BBD96BEA}"/>
                  </a:ext>
                </a:extLst>
              </p:cNvPr>
              <p:cNvSpPr/>
              <p:nvPr/>
            </p:nvSpPr>
            <p:spPr>
              <a:xfrm>
                <a:off x="4961282" y="4400695"/>
                <a:ext cx="54616" cy="54998"/>
              </a:xfrm>
              <a:custGeom>
                <a:avLst/>
                <a:gdLst/>
                <a:ahLst/>
                <a:cxnLst/>
                <a:rect l="l" t="t" r="r" b="b"/>
                <a:pathLst>
                  <a:path w="1716" h="1728" extrusionOk="0">
                    <a:moveTo>
                      <a:pt x="858" y="346"/>
                    </a:moveTo>
                    <a:cubicBezTo>
                      <a:pt x="1144" y="346"/>
                      <a:pt x="1382" y="584"/>
                      <a:pt x="1382" y="870"/>
                    </a:cubicBezTo>
                    <a:cubicBezTo>
                      <a:pt x="1382" y="1144"/>
                      <a:pt x="1144" y="1382"/>
                      <a:pt x="858" y="1382"/>
                    </a:cubicBezTo>
                    <a:cubicBezTo>
                      <a:pt x="572" y="1382"/>
                      <a:pt x="334" y="1144"/>
                      <a:pt x="334" y="870"/>
                    </a:cubicBezTo>
                    <a:cubicBezTo>
                      <a:pt x="358" y="584"/>
                      <a:pt x="572" y="346"/>
                      <a:pt x="858" y="346"/>
                    </a:cubicBezTo>
                    <a:close/>
                    <a:moveTo>
                      <a:pt x="858" y="1"/>
                    </a:moveTo>
                    <a:cubicBezTo>
                      <a:pt x="382" y="1"/>
                      <a:pt x="1" y="394"/>
                      <a:pt x="1" y="870"/>
                    </a:cubicBezTo>
                    <a:cubicBezTo>
                      <a:pt x="1" y="1346"/>
                      <a:pt x="382" y="1727"/>
                      <a:pt x="858" y="1727"/>
                    </a:cubicBezTo>
                    <a:cubicBezTo>
                      <a:pt x="1334" y="1727"/>
                      <a:pt x="1715" y="1346"/>
                      <a:pt x="1715" y="870"/>
                    </a:cubicBezTo>
                    <a:cubicBezTo>
                      <a:pt x="1715"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5" name="Google Shape;11485;p96">
                <a:extLst>
                  <a:ext uri="{FF2B5EF4-FFF2-40B4-BE49-F238E27FC236}">
                    <a16:creationId xmlns:a16="http://schemas.microsoft.com/office/drawing/2014/main" id="{91C99A43-3ED6-0E24-33F6-B843BA24967B}"/>
                  </a:ext>
                </a:extLst>
              </p:cNvPr>
              <p:cNvSpPr/>
              <p:nvPr/>
            </p:nvSpPr>
            <p:spPr>
              <a:xfrm>
                <a:off x="5028374" y="4386691"/>
                <a:ext cx="71262" cy="70880"/>
              </a:xfrm>
              <a:custGeom>
                <a:avLst/>
                <a:gdLst/>
                <a:ahLst/>
                <a:cxnLst/>
                <a:rect l="l" t="t" r="r" b="b"/>
                <a:pathLst>
                  <a:path w="2239" h="2227" extrusionOk="0">
                    <a:moveTo>
                      <a:pt x="1119" y="358"/>
                    </a:moveTo>
                    <a:cubicBezTo>
                      <a:pt x="1536" y="358"/>
                      <a:pt x="1893" y="691"/>
                      <a:pt x="1893" y="1131"/>
                    </a:cubicBezTo>
                    <a:cubicBezTo>
                      <a:pt x="1893" y="1548"/>
                      <a:pt x="1548" y="1905"/>
                      <a:pt x="1119" y="1905"/>
                    </a:cubicBezTo>
                    <a:cubicBezTo>
                      <a:pt x="703" y="1905"/>
                      <a:pt x="345" y="1560"/>
                      <a:pt x="345" y="1131"/>
                    </a:cubicBezTo>
                    <a:cubicBezTo>
                      <a:pt x="345" y="691"/>
                      <a:pt x="679" y="358"/>
                      <a:pt x="1119" y="358"/>
                    </a:cubicBezTo>
                    <a:close/>
                    <a:moveTo>
                      <a:pt x="1119" y="0"/>
                    </a:moveTo>
                    <a:cubicBezTo>
                      <a:pt x="512" y="0"/>
                      <a:pt x="0" y="500"/>
                      <a:pt x="0" y="1108"/>
                    </a:cubicBezTo>
                    <a:cubicBezTo>
                      <a:pt x="0" y="1739"/>
                      <a:pt x="512" y="2227"/>
                      <a:pt x="1119" y="2227"/>
                    </a:cubicBezTo>
                    <a:cubicBezTo>
                      <a:pt x="1727" y="2227"/>
                      <a:pt x="2239" y="1727"/>
                      <a:pt x="2239" y="1108"/>
                    </a:cubicBezTo>
                    <a:cubicBezTo>
                      <a:pt x="2239" y="500"/>
                      <a:pt x="1727" y="0"/>
                      <a:pt x="111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8" name="Google Shape;11486;p96">
                <a:extLst>
                  <a:ext uri="{FF2B5EF4-FFF2-40B4-BE49-F238E27FC236}">
                    <a16:creationId xmlns:a16="http://schemas.microsoft.com/office/drawing/2014/main" id="{5B022DCC-BE01-171B-CE9B-B2F358F6A020}"/>
                  </a:ext>
                </a:extLst>
              </p:cNvPr>
              <p:cNvSpPr/>
              <p:nvPr/>
            </p:nvSpPr>
            <p:spPr>
              <a:xfrm>
                <a:off x="5004122" y="4468901"/>
                <a:ext cx="120149" cy="65596"/>
              </a:xfrm>
              <a:custGeom>
                <a:avLst/>
                <a:gdLst/>
                <a:ahLst/>
                <a:cxnLst/>
                <a:rect l="l" t="t" r="r" b="b"/>
                <a:pathLst>
                  <a:path w="3775" h="2061" extrusionOk="0">
                    <a:moveTo>
                      <a:pt x="1881" y="346"/>
                    </a:moveTo>
                    <a:cubicBezTo>
                      <a:pt x="2667" y="346"/>
                      <a:pt x="3322" y="942"/>
                      <a:pt x="3393" y="1704"/>
                    </a:cubicBezTo>
                    <a:lnTo>
                      <a:pt x="357" y="1704"/>
                    </a:lnTo>
                    <a:cubicBezTo>
                      <a:pt x="453" y="942"/>
                      <a:pt x="1096" y="346"/>
                      <a:pt x="1881" y="346"/>
                    </a:cubicBezTo>
                    <a:close/>
                    <a:moveTo>
                      <a:pt x="1881" y="1"/>
                    </a:moveTo>
                    <a:cubicBezTo>
                      <a:pt x="834" y="1"/>
                      <a:pt x="0" y="846"/>
                      <a:pt x="0" y="1882"/>
                    </a:cubicBezTo>
                    <a:cubicBezTo>
                      <a:pt x="0" y="1966"/>
                      <a:pt x="84" y="2061"/>
                      <a:pt x="179" y="2061"/>
                    </a:cubicBezTo>
                    <a:lnTo>
                      <a:pt x="3596" y="2061"/>
                    </a:lnTo>
                    <a:cubicBezTo>
                      <a:pt x="3679" y="2061"/>
                      <a:pt x="3774" y="1977"/>
                      <a:pt x="3774" y="1882"/>
                    </a:cubicBezTo>
                    <a:cubicBezTo>
                      <a:pt x="3751" y="834"/>
                      <a:pt x="2905" y="1"/>
                      <a:pt x="188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0" name="Google Shape;11487;p96">
                <a:extLst>
                  <a:ext uri="{FF2B5EF4-FFF2-40B4-BE49-F238E27FC236}">
                    <a16:creationId xmlns:a16="http://schemas.microsoft.com/office/drawing/2014/main" id="{C4363374-2D11-584C-3ED1-4C0DB8298FAD}"/>
                  </a:ext>
                </a:extLst>
              </p:cNvPr>
              <p:cNvSpPr/>
              <p:nvPr/>
            </p:nvSpPr>
            <p:spPr>
              <a:xfrm>
                <a:off x="4890434" y="4287389"/>
                <a:ext cx="345997" cy="346029"/>
              </a:xfrm>
              <a:custGeom>
                <a:avLst/>
                <a:gdLst/>
                <a:ahLst/>
                <a:cxnLst/>
                <a:rect l="l" t="t" r="r" b="b"/>
                <a:pathLst>
                  <a:path w="10871" h="10872" extrusionOk="0">
                    <a:moveTo>
                      <a:pt x="5608" y="953"/>
                    </a:moveTo>
                    <a:cubicBezTo>
                      <a:pt x="7954" y="1049"/>
                      <a:pt x="9823" y="2918"/>
                      <a:pt x="9918" y="5252"/>
                    </a:cubicBezTo>
                    <a:lnTo>
                      <a:pt x="9502" y="5252"/>
                    </a:lnTo>
                    <a:cubicBezTo>
                      <a:pt x="9406" y="5252"/>
                      <a:pt x="9323" y="5335"/>
                      <a:pt x="9323" y="5442"/>
                    </a:cubicBezTo>
                    <a:cubicBezTo>
                      <a:pt x="9323" y="5525"/>
                      <a:pt x="9394" y="5621"/>
                      <a:pt x="9502" y="5621"/>
                    </a:cubicBezTo>
                    <a:lnTo>
                      <a:pt x="9918" y="5621"/>
                    </a:lnTo>
                    <a:cubicBezTo>
                      <a:pt x="9847" y="7954"/>
                      <a:pt x="7954" y="9824"/>
                      <a:pt x="5608" y="9919"/>
                    </a:cubicBezTo>
                    <a:lnTo>
                      <a:pt x="5608" y="9502"/>
                    </a:lnTo>
                    <a:cubicBezTo>
                      <a:pt x="5608" y="9407"/>
                      <a:pt x="5537" y="9323"/>
                      <a:pt x="5430" y="9323"/>
                    </a:cubicBezTo>
                    <a:cubicBezTo>
                      <a:pt x="5346" y="9323"/>
                      <a:pt x="5251" y="9395"/>
                      <a:pt x="5251" y="9502"/>
                    </a:cubicBezTo>
                    <a:lnTo>
                      <a:pt x="5251" y="9919"/>
                    </a:lnTo>
                    <a:cubicBezTo>
                      <a:pt x="2917" y="9824"/>
                      <a:pt x="1048" y="7954"/>
                      <a:pt x="953" y="5621"/>
                    </a:cubicBezTo>
                    <a:lnTo>
                      <a:pt x="1370" y="5621"/>
                    </a:lnTo>
                    <a:cubicBezTo>
                      <a:pt x="1465" y="5621"/>
                      <a:pt x="1548" y="5537"/>
                      <a:pt x="1548" y="5442"/>
                    </a:cubicBezTo>
                    <a:cubicBezTo>
                      <a:pt x="1548" y="5347"/>
                      <a:pt x="1477" y="5252"/>
                      <a:pt x="1370" y="5252"/>
                    </a:cubicBezTo>
                    <a:lnTo>
                      <a:pt x="953" y="5252"/>
                    </a:lnTo>
                    <a:cubicBezTo>
                      <a:pt x="1048" y="2918"/>
                      <a:pt x="2917" y="1049"/>
                      <a:pt x="5251" y="953"/>
                    </a:cubicBezTo>
                    <a:lnTo>
                      <a:pt x="5251" y="1370"/>
                    </a:lnTo>
                    <a:cubicBezTo>
                      <a:pt x="5251" y="1465"/>
                      <a:pt x="5334" y="1549"/>
                      <a:pt x="5430" y="1549"/>
                    </a:cubicBezTo>
                    <a:cubicBezTo>
                      <a:pt x="5525" y="1549"/>
                      <a:pt x="5608" y="1477"/>
                      <a:pt x="5608" y="1370"/>
                    </a:cubicBezTo>
                    <a:lnTo>
                      <a:pt x="5608" y="953"/>
                    </a:lnTo>
                    <a:close/>
                    <a:moveTo>
                      <a:pt x="5441" y="1"/>
                    </a:moveTo>
                    <a:cubicBezTo>
                      <a:pt x="5346" y="1"/>
                      <a:pt x="5263" y="84"/>
                      <a:pt x="5263" y="179"/>
                    </a:cubicBezTo>
                    <a:lnTo>
                      <a:pt x="5263" y="596"/>
                    </a:lnTo>
                    <a:cubicBezTo>
                      <a:pt x="2727" y="691"/>
                      <a:pt x="691" y="2727"/>
                      <a:pt x="596" y="5263"/>
                    </a:cubicBezTo>
                    <a:lnTo>
                      <a:pt x="179" y="5263"/>
                    </a:lnTo>
                    <a:cubicBezTo>
                      <a:pt x="96" y="5263"/>
                      <a:pt x="0" y="5335"/>
                      <a:pt x="0" y="5442"/>
                    </a:cubicBezTo>
                    <a:cubicBezTo>
                      <a:pt x="0" y="5525"/>
                      <a:pt x="84" y="5621"/>
                      <a:pt x="179" y="5621"/>
                    </a:cubicBezTo>
                    <a:lnTo>
                      <a:pt x="596" y="5621"/>
                    </a:lnTo>
                    <a:cubicBezTo>
                      <a:pt x="691" y="8145"/>
                      <a:pt x="2727" y="10181"/>
                      <a:pt x="5263" y="10276"/>
                    </a:cubicBezTo>
                    <a:lnTo>
                      <a:pt x="5263" y="10693"/>
                    </a:lnTo>
                    <a:cubicBezTo>
                      <a:pt x="5263" y="10776"/>
                      <a:pt x="5334" y="10871"/>
                      <a:pt x="5441" y="10871"/>
                    </a:cubicBezTo>
                    <a:cubicBezTo>
                      <a:pt x="5525" y="10871"/>
                      <a:pt x="5620" y="10800"/>
                      <a:pt x="5620" y="10693"/>
                    </a:cubicBezTo>
                    <a:lnTo>
                      <a:pt x="5620" y="10276"/>
                    </a:lnTo>
                    <a:cubicBezTo>
                      <a:pt x="8144" y="10181"/>
                      <a:pt x="10180" y="8145"/>
                      <a:pt x="10275" y="5621"/>
                    </a:cubicBezTo>
                    <a:lnTo>
                      <a:pt x="10692" y="5621"/>
                    </a:lnTo>
                    <a:cubicBezTo>
                      <a:pt x="10775" y="5621"/>
                      <a:pt x="10871" y="5537"/>
                      <a:pt x="10871" y="5442"/>
                    </a:cubicBezTo>
                    <a:cubicBezTo>
                      <a:pt x="10871" y="5347"/>
                      <a:pt x="10799" y="5263"/>
                      <a:pt x="10692" y="5263"/>
                    </a:cubicBezTo>
                    <a:lnTo>
                      <a:pt x="10275" y="5263"/>
                    </a:lnTo>
                    <a:cubicBezTo>
                      <a:pt x="10180" y="2727"/>
                      <a:pt x="8144" y="691"/>
                      <a:pt x="5620" y="596"/>
                    </a:cubicBezTo>
                    <a:lnTo>
                      <a:pt x="5620" y="179"/>
                    </a:lnTo>
                    <a:cubicBezTo>
                      <a:pt x="5620" y="96"/>
                      <a:pt x="5537" y="1"/>
                      <a:pt x="544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7" name="Group 136">
            <a:extLst>
              <a:ext uri="{FF2B5EF4-FFF2-40B4-BE49-F238E27FC236}">
                <a16:creationId xmlns:a16="http://schemas.microsoft.com/office/drawing/2014/main" id="{CAD7D427-102D-19BF-8231-BE669F58DF66}"/>
              </a:ext>
            </a:extLst>
          </p:cNvPr>
          <p:cNvGrpSpPr/>
          <p:nvPr/>
        </p:nvGrpSpPr>
        <p:grpSpPr>
          <a:xfrm>
            <a:off x="7836955" y="2030001"/>
            <a:ext cx="1487447" cy="1444487"/>
            <a:chOff x="7865530" y="2030001"/>
            <a:chExt cx="1487447" cy="1444487"/>
          </a:xfrm>
        </p:grpSpPr>
        <p:sp>
          <p:nvSpPr>
            <p:cNvPr id="94" name="TextBox 93">
              <a:extLst>
                <a:ext uri="{FF2B5EF4-FFF2-40B4-BE49-F238E27FC236}">
                  <a16:creationId xmlns:a16="http://schemas.microsoft.com/office/drawing/2014/main" id="{AD7AD85D-1C9D-9344-75BC-C4E9E9A88F55}"/>
                </a:ext>
              </a:extLst>
            </p:cNvPr>
            <p:cNvSpPr txBox="1"/>
            <p:nvPr/>
          </p:nvSpPr>
          <p:spPr>
            <a:xfrm>
              <a:off x="7865530" y="2397270"/>
              <a:ext cx="1487447" cy="1077218"/>
            </a:xfrm>
            <a:prstGeom prst="rect">
              <a:avLst/>
            </a:prstGeom>
            <a:noFill/>
          </p:spPr>
          <p:txBody>
            <a:bodyPr wrap="square" rtlCol="0">
              <a:spAutoFit/>
            </a:bodyPr>
            <a:lstStyle/>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Proactively Remove Barriers to Participation</a:t>
              </a:r>
            </a:p>
          </p:txBody>
        </p:sp>
        <p:grpSp>
          <p:nvGrpSpPr>
            <p:cNvPr id="95" name="Google Shape;11480;p96">
              <a:extLst>
                <a:ext uri="{FF2B5EF4-FFF2-40B4-BE49-F238E27FC236}">
                  <a16:creationId xmlns:a16="http://schemas.microsoft.com/office/drawing/2014/main" id="{6324DA8E-7EF7-27BE-AE43-12782A4D682D}"/>
                </a:ext>
              </a:extLst>
            </p:cNvPr>
            <p:cNvGrpSpPr/>
            <p:nvPr/>
          </p:nvGrpSpPr>
          <p:grpSpPr>
            <a:xfrm>
              <a:off x="8441544" y="2030001"/>
              <a:ext cx="338658" cy="338689"/>
              <a:chOff x="4890434" y="4287389"/>
              <a:chExt cx="345997" cy="346029"/>
            </a:xfrm>
            <a:solidFill>
              <a:schemeClr val="bg1">
                <a:lumMod val="50000"/>
              </a:schemeClr>
            </a:solidFill>
          </p:grpSpPr>
          <p:sp>
            <p:nvSpPr>
              <p:cNvPr id="96" name="Google Shape;11481;p96">
                <a:extLst>
                  <a:ext uri="{FF2B5EF4-FFF2-40B4-BE49-F238E27FC236}">
                    <a16:creationId xmlns:a16="http://schemas.microsoft.com/office/drawing/2014/main" id="{2411E148-1C69-6766-AA8F-ADCBC57B9868}"/>
                  </a:ext>
                </a:extLst>
              </p:cNvPr>
              <p:cNvSpPr/>
              <p:nvPr/>
            </p:nvSpPr>
            <p:spPr>
              <a:xfrm>
                <a:off x="5111349" y="4400695"/>
                <a:ext cx="54998" cy="54998"/>
              </a:xfrm>
              <a:custGeom>
                <a:avLst/>
                <a:gdLst/>
                <a:ahLst/>
                <a:cxnLst/>
                <a:rect l="l" t="t" r="r" b="b"/>
                <a:pathLst>
                  <a:path w="1728" h="1728" extrusionOk="0">
                    <a:moveTo>
                      <a:pt x="858" y="346"/>
                    </a:moveTo>
                    <a:cubicBezTo>
                      <a:pt x="1144" y="346"/>
                      <a:pt x="1382" y="584"/>
                      <a:pt x="1382" y="870"/>
                    </a:cubicBezTo>
                    <a:cubicBezTo>
                      <a:pt x="1382" y="1144"/>
                      <a:pt x="1144" y="1382"/>
                      <a:pt x="858" y="1382"/>
                    </a:cubicBezTo>
                    <a:cubicBezTo>
                      <a:pt x="572" y="1382"/>
                      <a:pt x="346" y="1144"/>
                      <a:pt x="346" y="870"/>
                    </a:cubicBezTo>
                    <a:cubicBezTo>
                      <a:pt x="346" y="584"/>
                      <a:pt x="584" y="346"/>
                      <a:pt x="858" y="346"/>
                    </a:cubicBezTo>
                    <a:close/>
                    <a:moveTo>
                      <a:pt x="858" y="1"/>
                    </a:moveTo>
                    <a:cubicBezTo>
                      <a:pt x="382" y="1"/>
                      <a:pt x="1" y="394"/>
                      <a:pt x="1" y="870"/>
                    </a:cubicBezTo>
                    <a:cubicBezTo>
                      <a:pt x="1" y="1346"/>
                      <a:pt x="382" y="1727"/>
                      <a:pt x="858" y="1727"/>
                    </a:cubicBezTo>
                    <a:cubicBezTo>
                      <a:pt x="1334" y="1727"/>
                      <a:pt x="1727" y="1346"/>
                      <a:pt x="1727" y="870"/>
                    </a:cubicBezTo>
                    <a:cubicBezTo>
                      <a:pt x="1727"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7" name="Google Shape;11482;p96">
                <a:extLst>
                  <a:ext uri="{FF2B5EF4-FFF2-40B4-BE49-F238E27FC236}">
                    <a16:creationId xmlns:a16="http://schemas.microsoft.com/office/drawing/2014/main" id="{6174B783-263C-9275-C685-9841ED0A8435}"/>
                  </a:ext>
                </a:extLst>
              </p:cNvPr>
              <p:cNvSpPr/>
              <p:nvPr/>
            </p:nvSpPr>
            <p:spPr>
              <a:xfrm>
                <a:off x="5113640" y="4466642"/>
                <a:ext cx="70498" cy="51179"/>
              </a:xfrm>
              <a:custGeom>
                <a:avLst/>
                <a:gdLst/>
                <a:ahLst/>
                <a:cxnLst/>
                <a:rect l="l" t="t" r="r" b="b"/>
                <a:pathLst>
                  <a:path w="2215" h="1608" extrusionOk="0">
                    <a:moveTo>
                      <a:pt x="786" y="1"/>
                    </a:moveTo>
                    <a:cubicBezTo>
                      <a:pt x="548" y="1"/>
                      <a:pt x="333" y="60"/>
                      <a:pt x="119" y="167"/>
                    </a:cubicBezTo>
                    <a:cubicBezTo>
                      <a:pt x="36" y="203"/>
                      <a:pt x="0" y="310"/>
                      <a:pt x="48" y="405"/>
                    </a:cubicBezTo>
                    <a:cubicBezTo>
                      <a:pt x="73" y="463"/>
                      <a:pt x="132" y="498"/>
                      <a:pt x="198" y="498"/>
                    </a:cubicBezTo>
                    <a:cubicBezTo>
                      <a:pt x="226" y="498"/>
                      <a:pt x="257" y="491"/>
                      <a:pt x="286" y="477"/>
                    </a:cubicBezTo>
                    <a:cubicBezTo>
                      <a:pt x="429" y="382"/>
                      <a:pt x="607" y="346"/>
                      <a:pt x="786" y="346"/>
                    </a:cubicBezTo>
                    <a:cubicBezTo>
                      <a:pt x="1322" y="346"/>
                      <a:pt x="1774" y="727"/>
                      <a:pt x="1857" y="1251"/>
                    </a:cubicBezTo>
                    <a:lnTo>
                      <a:pt x="786" y="1251"/>
                    </a:lnTo>
                    <a:cubicBezTo>
                      <a:pt x="703" y="1251"/>
                      <a:pt x="607" y="1322"/>
                      <a:pt x="607" y="1429"/>
                    </a:cubicBezTo>
                    <a:cubicBezTo>
                      <a:pt x="607" y="1513"/>
                      <a:pt x="679" y="1608"/>
                      <a:pt x="786" y="1608"/>
                    </a:cubicBezTo>
                    <a:lnTo>
                      <a:pt x="2036" y="1608"/>
                    </a:lnTo>
                    <a:cubicBezTo>
                      <a:pt x="2131" y="1608"/>
                      <a:pt x="2215" y="1536"/>
                      <a:pt x="2215" y="1429"/>
                    </a:cubicBezTo>
                    <a:cubicBezTo>
                      <a:pt x="2215" y="643"/>
                      <a:pt x="1572" y="1"/>
                      <a:pt x="786"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8" name="Google Shape;11483;p96">
                <a:extLst>
                  <a:ext uri="{FF2B5EF4-FFF2-40B4-BE49-F238E27FC236}">
                    <a16:creationId xmlns:a16="http://schemas.microsoft.com/office/drawing/2014/main" id="{048E1612-5775-184D-9DD5-D2D8D0077926}"/>
                  </a:ext>
                </a:extLst>
              </p:cNvPr>
              <p:cNvSpPr/>
              <p:nvPr/>
            </p:nvSpPr>
            <p:spPr>
              <a:xfrm>
                <a:off x="4943490" y="4467023"/>
                <a:ext cx="70880" cy="51179"/>
              </a:xfrm>
              <a:custGeom>
                <a:avLst/>
                <a:gdLst/>
                <a:ahLst/>
                <a:cxnLst/>
                <a:rect l="l" t="t" r="r" b="b"/>
                <a:pathLst>
                  <a:path w="2227" h="1608" extrusionOk="0">
                    <a:moveTo>
                      <a:pt x="1429" y="0"/>
                    </a:moveTo>
                    <a:cubicBezTo>
                      <a:pt x="643" y="0"/>
                      <a:pt x="0" y="643"/>
                      <a:pt x="0" y="1429"/>
                    </a:cubicBezTo>
                    <a:cubicBezTo>
                      <a:pt x="0" y="1524"/>
                      <a:pt x="84" y="1608"/>
                      <a:pt x="179" y="1608"/>
                    </a:cubicBezTo>
                    <a:lnTo>
                      <a:pt x="1453" y="1608"/>
                    </a:lnTo>
                    <a:cubicBezTo>
                      <a:pt x="1536" y="1608"/>
                      <a:pt x="1631" y="1536"/>
                      <a:pt x="1631" y="1429"/>
                    </a:cubicBezTo>
                    <a:cubicBezTo>
                      <a:pt x="1608" y="1322"/>
                      <a:pt x="1536" y="1251"/>
                      <a:pt x="1453" y="1251"/>
                    </a:cubicBezTo>
                    <a:lnTo>
                      <a:pt x="357" y="1251"/>
                    </a:lnTo>
                    <a:cubicBezTo>
                      <a:pt x="453" y="727"/>
                      <a:pt x="893" y="346"/>
                      <a:pt x="1429" y="346"/>
                    </a:cubicBezTo>
                    <a:cubicBezTo>
                      <a:pt x="1608" y="346"/>
                      <a:pt x="1786" y="393"/>
                      <a:pt x="1941" y="477"/>
                    </a:cubicBezTo>
                    <a:cubicBezTo>
                      <a:pt x="1966" y="491"/>
                      <a:pt x="1994" y="498"/>
                      <a:pt x="2022" y="498"/>
                    </a:cubicBezTo>
                    <a:cubicBezTo>
                      <a:pt x="2084" y="498"/>
                      <a:pt x="2146" y="463"/>
                      <a:pt x="2179" y="405"/>
                    </a:cubicBezTo>
                    <a:cubicBezTo>
                      <a:pt x="2227" y="310"/>
                      <a:pt x="2191" y="215"/>
                      <a:pt x="2108" y="167"/>
                    </a:cubicBezTo>
                    <a:cubicBezTo>
                      <a:pt x="1893" y="60"/>
                      <a:pt x="1667" y="0"/>
                      <a:pt x="142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99" name="Google Shape;11484;p96">
                <a:extLst>
                  <a:ext uri="{FF2B5EF4-FFF2-40B4-BE49-F238E27FC236}">
                    <a16:creationId xmlns:a16="http://schemas.microsoft.com/office/drawing/2014/main" id="{7D1E15C2-CC0E-8C91-7341-B55B291FCE95}"/>
                  </a:ext>
                </a:extLst>
              </p:cNvPr>
              <p:cNvSpPr/>
              <p:nvPr/>
            </p:nvSpPr>
            <p:spPr>
              <a:xfrm>
                <a:off x="4961282" y="4400695"/>
                <a:ext cx="54616" cy="54998"/>
              </a:xfrm>
              <a:custGeom>
                <a:avLst/>
                <a:gdLst/>
                <a:ahLst/>
                <a:cxnLst/>
                <a:rect l="l" t="t" r="r" b="b"/>
                <a:pathLst>
                  <a:path w="1716" h="1728" extrusionOk="0">
                    <a:moveTo>
                      <a:pt x="858" y="346"/>
                    </a:moveTo>
                    <a:cubicBezTo>
                      <a:pt x="1144" y="346"/>
                      <a:pt x="1382" y="584"/>
                      <a:pt x="1382" y="870"/>
                    </a:cubicBezTo>
                    <a:cubicBezTo>
                      <a:pt x="1382" y="1144"/>
                      <a:pt x="1144" y="1382"/>
                      <a:pt x="858" y="1382"/>
                    </a:cubicBezTo>
                    <a:cubicBezTo>
                      <a:pt x="572" y="1382"/>
                      <a:pt x="334" y="1144"/>
                      <a:pt x="334" y="870"/>
                    </a:cubicBezTo>
                    <a:cubicBezTo>
                      <a:pt x="358" y="584"/>
                      <a:pt x="572" y="346"/>
                      <a:pt x="858" y="346"/>
                    </a:cubicBezTo>
                    <a:close/>
                    <a:moveTo>
                      <a:pt x="858" y="1"/>
                    </a:moveTo>
                    <a:cubicBezTo>
                      <a:pt x="382" y="1"/>
                      <a:pt x="1" y="394"/>
                      <a:pt x="1" y="870"/>
                    </a:cubicBezTo>
                    <a:cubicBezTo>
                      <a:pt x="1" y="1346"/>
                      <a:pt x="382" y="1727"/>
                      <a:pt x="858" y="1727"/>
                    </a:cubicBezTo>
                    <a:cubicBezTo>
                      <a:pt x="1334" y="1727"/>
                      <a:pt x="1715" y="1346"/>
                      <a:pt x="1715" y="870"/>
                    </a:cubicBezTo>
                    <a:cubicBezTo>
                      <a:pt x="1715"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0" name="Google Shape;11485;p96">
                <a:extLst>
                  <a:ext uri="{FF2B5EF4-FFF2-40B4-BE49-F238E27FC236}">
                    <a16:creationId xmlns:a16="http://schemas.microsoft.com/office/drawing/2014/main" id="{FD88E609-BFE2-7418-7984-8B64309F0931}"/>
                  </a:ext>
                </a:extLst>
              </p:cNvPr>
              <p:cNvSpPr/>
              <p:nvPr/>
            </p:nvSpPr>
            <p:spPr>
              <a:xfrm>
                <a:off x="5028374" y="4386691"/>
                <a:ext cx="71262" cy="70880"/>
              </a:xfrm>
              <a:custGeom>
                <a:avLst/>
                <a:gdLst/>
                <a:ahLst/>
                <a:cxnLst/>
                <a:rect l="l" t="t" r="r" b="b"/>
                <a:pathLst>
                  <a:path w="2239" h="2227" extrusionOk="0">
                    <a:moveTo>
                      <a:pt x="1119" y="358"/>
                    </a:moveTo>
                    <a:cubicBezTo>
                      <a:pt x="1536" y="358"/>
                      <a:pt x="1893" y="691"/>
                      <a:pt x="1893" y="1131"/>
                    </a:cubicBezTo>
                    <a:cubicBezTo>
                      <a:pt x="1893" y="1548"/>
                      <a:pt x="1548" y="1905"/>
                      <a:pt x="1119" y="1905"/>
                    </a:cubicBezTo>
                    <a:cubicBezTo>
                      <a:pt x="703" y="1905"/>
                      <a:pt x="345" y="1560"/>
                      <a:pt x="345" y="1131"/>
                    </a:cubicBezTo>
                    <a:cubicBezTo>
                      <a:pt x="345" y="691"/>
                      <a:pt x="679" y="358"/>
                      <a:pt x="1119" y="358"/>
                    </a:cubicBezTo>
                    <a:close/>
                    <a:moveTo>
                      <a:pt x="1119" y="0"/>
                    </a:moveTo>
                    <a:cubicBezTo>
                      <a:pt x="512" y="0"/>
                      <a:pt x="0" y="500"/>
                      <a:pt x="0" y="1108"/>
                    </a:cubicBezTo>
                    <a:cubicBezTo>
                      <a:pt x="0" y="1739"/>
                      <a:pt x="512" y="2227"/>
                      <a:pt x="1119" y="2227"/>
                    </a:cubicBezTo>
                    <a:cubicBezTo>
                      <a:pt x="1727" y="2227"/>
                      <a:pt x="2239" y="1727"/>
                      <a:pt x="2239" y="1108"/>
                    </a:cubicBezTo>
                    <a:cubicBezTo>
                      <a:pt x="2239" y="500"/>
                      <a:pt x="1727" y="0"/>
                      <a:pt x="111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1" name="Google Shape;11486;p96">
                <a:extLst>
                  <a:ext uri="{FF2B5EF4-FFF2-40B4-BE49-F238E27FC236}">
                    <a16:creationId xmlns:a16="http://schemas.microsoft.com/office/drawing/2014/main" id="{825DDF0C-0F6E-4D26-BE5D-DD4EF5B95742}"/>
                  </a:ext>
                </a:extLst>
              </p:cNvPr>
              <p:cNvSpPr/>
              <p:nvPr/>
            </p:nvSpPr>
            <p:spPr>
              <a:xfrm>
                <a:off x="5004122" y="4468901"/>
                <a:ext cx="120149" cy="65596"/>
              </a:xfrm>
              <a:custGeom>
                <a:avLst/>
                <a:gdLst/>
                <a:ahLst/>
                <a:cxnLst/>
                <a:rect l="l" t="t" r="r" b="b"/>
                <a:pathLst>
                  <a:path w="3775" h="2061" extrusionOk="0">
                    <a:moveTo>
                      <a:pt x="1881" y="346"/>
                    </a:moveTo>
                    <a:cubicBezTo>
                      <a:pt x="2667" y="346"/>
                      <a:pt x="3322" y="942"/>
                      <a:pt x="3393" y="1704"/>
                    </a:cubicBezTo>
                    <a:lnTo>
                      <a:pt x="357" y="1704"/>
                    </a:lnTo>
                    <a:cubicBezTo>
                      <a:pt x="453" y="942"/>
                      <a:pt x="1096" y="346"/>
                      <a:pt x="1881" y="346"/>
                    </a:cubicBezTo>
                    <a:close/>
                    <a:moveTo>
                      <a:pt x="1881" y="1"/>
                    </a:moveTo>
                    <a:cubicBezTo>
                      <a:pt x="834" y="1"/>
                      <a:pt x="0" y="846"/>
                      <a:pt x="0" y="1882"/>
                    </a:cubicBezTo>
                    <a:cubicBezTo>
                      <a:pt x="0" y="1966"/>
                      <a:pt x="84" y="2061"/>
                      <a:pt x="179" y="2061"/>
                    </a:cubicBezTo>
                    <a:lnTo>
                      <a:pt x="3596" y="2061"/>
                    </a:lnTo>
                    <a:cubicBezTo>
                      <a:pt x="3679" y="2061"/>
                      <a:pt x="3774" y="1977"/>
                      <a:pt x="3774" y="1882"/>
                    </a:cubicBezTo>
                    <a:cubicBezTo>
                      <a:pt x="3751" y="834"/>
                      <a:pt x="2905" y="1"/>
                      <a:pt x="188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2" name="Google Shape;11487;p96">
                <a:extLst>
                  <a:ext uri="{FF2B5EF4-FFF2-40B4-BE49-F238E27FC236}">
                    <a16:creationId xmlns:a16="http://schemas.microsoft.com/office/drawing/2014/main" id="{F4DC6635-7114-CA18-4A63-4F54EAB15AC0}"/>
                  </a:ext>
                </a:extLst>
              </p:cNvPr>
              <p:cNvSpPr/>
              <p:nvPr/>
            </p:nvSpPr>
            <p:spPr>
              <a:xfrm>
                <a:off x="4890434" y="4287389"/>
                <a:ext cx="345997" cy="346029"/>
              </a:xfrm>
              <a:custGeom>
                <a:avLst/>
                <a:gdLst/>
                <a:ahLst/>
                <a:cxnLst/>
                <a:rect l="l" t="t" r="r" b="b"/>
                <a:pathLst>
                  <a:path w="10871" h="10872" extrusionOk="0">
                    <a:moveTo>
                      <a:pt x="5608" y="953"/>
                    </a:moveTo>
                    <a:cubicBezTo>
                      <a:pt x="7954" y="1049"/>
                      <a:pt x="9823" y="2918"/>
                      <a:pt x="9918" y="5252"/>
                    </a:cubicBezTo>
                    <a:lnTo>
                      <a:pt x="9502" y="5252"/>
                    </a:lnTo>
                    <a:cubicBezTo>
                      <a:pt x="9406" y="5252"/>
                      <a:pt x="9323" y="5335"/>
                      <a:pt x="9323" y="5442"/>
                    </a:cubicBezTo>
                    <a:cubicBezTo>
                      <a:pt x="9323" y="5525"/>
                      <a:pt x="9394" y="5621"/>
                      <a:pt x="9502" y="5621"/>
                    </a:cubicBezTo>
                    <a:lnTo>
                      <a:pt x="9918" y="5621"/>
                    </a:lnTo>
                    <a:cubicBezTo>
                      <a:pt x="9847" y="7954"/>
                      <a:pt x="7954" y="9824"/>
                      <a:pt x="5608" y="9919"/>
                    </a:cubicBezTo>
                    <a:lnTo>
                      <a:pt x="5608" y="9502"/>
                    </a:lnTo>
                    <a:cubicBezTo>
                      <a:pt x="5608" y="9407"/>
                      <a:pt x="5537" y="9323"/>
                      <a:pt x="5430" y="9323"/>
                    </a:cubicBezTo>
                    <a:cubicBezTo>
                      <a:pt x="5346" y="9323"/>
                      <a:pt x="5251" y="9395"/>
                      <a:pt x="5251" y="9502"/>
                    </a:cubicBezTo>
                    <a:lnTo>
                      <a:pt x="5251" y="9919"/>
                    </a:lnTo>
                    <a:cubicBezTo>
                      <a:pt x="2917" y="9824"/>
                      <a:pt x="1048" y="7954"/>
                      <a:pt x="953" y="5621"/>
                    </a:cubicBezTo>
                    <a:lnTo>
                      <a:pt x="1370" y="5621"/>
                    </a:lnTo>
                    <a:cubicBezTo>
                      <a:pt x="1465" y="5621"/>
                      <a:pt x="1548" y="5537"/>
                      <a:pt x="1548" y="5442"/>
                    </a:cubicBezTo>
                    <a:cubicBezTo>
                      <a:pt x="1548" y="5347"/>
                      <a:pt x="1477" y="5252"/>
                      <a:pt x="1370" y="5252"/>
                    </a:cubicBezTo>
                    <a:lnTo>
                      <a:pt x="953" y="5252"/>
                    </a:lnTo>
                    <a:cubicBezTo>
                      <a:pt x="1048" y="2918"/>
                      <a:pt x="2917" y="1049"/>
                      <a:pt x="5251" y="953"/>
                    </a:cubicBezTo>
                    <a:lnTo>
                      <a:pt x="5251" y="1370"/>
                    </a:lnTo>
                    <a:cubicBezTo>
                      <a:pt x="5251" y="1465"/>
                      <a:pt x="5334" y="1549"/>
                      <a:pt x="5430" y="1549"/>
                    </a:cubicBezTo>
                    <a:cubicBezTo>
                      <a:pt x="5525" y="1549"/>
                      <a:pt x="5608" y="1477"/>
                      <a:pt x="5608" y="1370"/>
                    </a:cubicBezTo>
                    <a:lnTo>
                      <a:pt x="5608" y="953"/>
                    </a:lnTo>
                    <a:close/>
                    <a:moveTo>
                      <a:pt x="5441" y="1"/>
                    </a:moveTo>
                    <a:cubicBezTo>
                      <a:pt x="5346" y="1"/>
                      <a:pt x="5263" y="84"/>
                      <a:pt x="5263" y="179"/>
                    </a:cubicBezTo>
                    <a:lnTo>
                      <a:pt x="5263" y="596"/>
                    </a:lnTo>
                    <a:cubicBezTo>
                      <a:pt x="2727" y="691"/>
                      <a:pt x="691" y="2727"/>
                      <a:pt x="596" y="5263"/>
                    </a:cubicBezTo>
                    <a:lnTo>
                      <a:pt x="179" y="5263"/>
                    </a:lnTo>
                    <a:cubicBezTo>
                      <a:pt x="96" y="5263"/>
                      <a:pt x="0" y="5335"/>
                      <a:pt x="0" y="5442"/>
                    </a:cubicBezTo>
                    <a:cubicBezTo>
                      <a:pt x="0" y="5525"/>
                      <a:pt x="84" y="5621"/>
                      <a:pt x="179" y="5621"/>
                    </a:cubicBezTo>
                    <a:lnTo>
                      <a:pt x="596" y="5621"/>
                    </a:lnTo>
                    <a:cubicBezTo>
                      <a:pt x="691" y="8145"/>
                      <a:pt x="2727" y="10181"/>
                      <a:pt x="5263" y="10276"/>
                    </a:cubicBezTo>
                    <a:lnTo>
                      <a:pt x="5263" y="10693"/>
                    </a:lnTo>
                    <a:cubicBezTo>
                      <a:pt x="5263" y="10776"/>
                      <a:pt x="5334" y="10871"/>
                      <a:pt x="5441" y="10871"/>
                    </a:cubicBezTo>
                    <a:cubicBezTo>
                      <a:pt x="5525" y="10871"/>
                      <a:pt x="5620" y="10800"/>
                      <a:pt x="5620" y="10693"/>
                    </a:cubicBezTo>
                    <a:lnTo>
                      <a:pt x="5620" y="10276"/>
                    </a:lnTo>
                    <a:cubicBezTo>
                      <a:pt x="8144" y="10181"/>
                      <a:pt x="10180" y="8145"/>
                      <a:pt x="10275" y="5621"/>
                    </a:cubicBezTo>
                    <a:lnTo>
                      <a:pt x="10692" y="5621"/>
                    </a:lnTo>
                    <a:cubicBezTo>
                      <a:pt x="10775" y="5621"/>
                      <a:pt x="10871" y="5537"/>
                      <a:pt x="10871" y="5442"/>
                    </a:cubicBezTo>
                    <a:cubicBezTo>
                      <a:pt x="10871" y="5347"/>
                      <a:pt x="10799" y="5263"/>
                      <a:pt x="10692" y="5263"/>
                    </a:cubicBezTo>
                    <a:lnTo>
                      <a:pt x="10275" y="5263"/>
                    </a:lnTo>
                    <a:cubicBezTo>
                      <a:pt x="10180" y="2727"/>
                      <a:pt x="8144" y="691"/>
                      <a:pt x="5620" y="596"/>
                    </a:cubicBezTo>
                    <a:lnTo>
                      <a:pt x="5620" y="179"/>
                    </a:lnTo>
                    <a:cubicBezTo>
                      <a:pt x="5620" y="96"/>
                      <a:pt x="5537" y="1"/>
                      <a:pt x="544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6" name="Group 135">
            <a:extLst>
              <a:ext uri="{FF2B5EF4-FFF2-40B4-BE49-F238E27FC236}">
                <a16:creationId xmlns:a16="http://schemas.microsoft.com/office/drawing/2014/main" id="{61FD6720-D3E1-3269-40A8-9B91602F6F91}"/>
              </a:ext>
            </a:extLst>
          </p:cNvPr>
          <p:cNvGrpSpPr/>
          <p:nvPr/>
        </p:nvGrpSpPr>
        <p:grpSpPr>
          <a:xfrm>
            <a:off x="7841144" y="4123487"/>
            <a:ext cx="1487447" cy="1198266"/>
            <a:chOff x="7872894" y="4129837"/>
            <a:chExt cx="1487447" cy="1198266"/>
          </a:xfrm>
        </p:grpSpPr>
        <p:sp>
          <p:nvSpPr>
            <p:cNvPr id="104" name="TextBox 103">
              <a:extLst>
                <a:ext uri="{FF2B5EF4-FFF2-40B4-BE49-F238E27FC236}">
                  <a16:creationId xmlns:a16="http://schemas.microsoft.com/office/drawing/2014/main" id="{2E548CB5-B924-2DC7-3B66-525DF90E832A}"/>
                </a:ext>
              </a:extLst>
            </p:cNvPr>
            <p:cNvSpPr txBox="1"/>
            <p:nvPr/>
          </p:nvSpPr>
          <p:spPr>
            <a:xfrm>
              <a:off x="7872894" y="4497106"/>
              <a:ext cx="1487447" cy="830997"/>
            </a:xfrm>
            <a:prstGeom prst="rect">
              <a:avLst/>
            </a:prstGeom>
            <a:noFill/>
          </p:spPr>
          <p:txBody>
            <a:bodyPr wrap="square" rtlCol="0">
              <a:spAutoFit/>
            </a:bodyPr>
            <a:lstStyle/>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Recognize &amp; Celebrate Successes</a:t>
              </a:r>
            </a:p>
          </p:txBody>
        </p:sp>
        <p:grpSp>
          <p:nvGrpSpPr>
            <p:cNvPr id="105" name="Google Shape;11480;p96">
              <a:extLst>
                <a:ext uri="{FF2B5EF4-FFF2-40B4-BE49-F238E27FC236}">
                  <a16:creationId xmlns:a16="http://schemas.microsoft.com/office/drawing/2014/main" id="{DA959931-2D08-F162-4D74-78D86EE20513}"/>
                </a:ext>
              </a:extLst>
            </p:cNvPr>
            <p:cNvGrpSpPr/>
            <p:nvPr/>
          </p:nvGrpSpPr>
          <p:grpSpPr>
            <a:xfrm>
              <a:off x="8448908" y="4129837"/>
              <a:ext cx="338658" cy="338689"/>
              <a:chOff x="4890434" y="4287389"/>
              <a:chExt cx="345997" cy="346029"/>
            </a:xfrm>
            <a:solidFill>
              <a:schemeClr val="bg1">
                <a:lumMod val="50000"/>
              </a:schemeClr>
            </a:solidFill>
          </p:grpSpPr>
          <p:sp>
            <p:nvSpPr>
              <p:cNvPr id="106" name="Google Shape;11481;p96">
                <a:extLst>
                  <a:ext uri="{FF2B5EF4-FFF2-40B4-BE49-F238E27FC236}">
                    <a16:creationId xmlns:a16="http://schemas.microsoft.com/office/drawing/2014/main" id="{7846E00A-E6A2-64FB-BC6A-6C31461A0450}"/>
                  </a:ext>
                </a:extLst>
              </p:cNvPr>
              <p:cNvSpPr/>
              <p:nvPr/>
            </p:nvSpPr>
            <p:spPr>
              <a:xfrm>
                <a:off x="5111349" y="4400695"/>
                <a:ext cx="54998" cy="54998"/>
              </a:xfrm>
              <a:custGeom>
                <a:avLst/>
                <a:gdLst/>
                <a:ahLst/>
                <a:cxnLst/>
                <a:rect l="l" t="t" r="r" b="b"/>
                <a:pathLst>
                  <a:path w="1728" h="1728" extrusionOk="0">
                    <a:moveTo>
                      <a:pt x="858" y="346"/>
                    </a:moveTo>
                    <a:cubicBezTo>
                      <a:pt x="1144" y="346"/>
                      <a:pt x="1382" y="584"/>
                      <a:pt x="1382" y="870"/>
                    </a:cubicBezTo>
                    <a:cubicBezTo>
                      <a:pt x="1382" y="1144"/>
                      <a:pt x="1144" y="1382"/>
                      <a:pt x="858" y="1382"/>
                    </a:cubicBezTo>
                    <a:cubicBezTo>
                      <a:pt x="572" y="1382"/>
                      <a:pt x="346" y="1144"/>
                      <a:pt x="346" y="870"/>
                    </a:cubicBezTo>
                    <a:cubicBezTo>
                      <a:pt x="346" y="584"/>
                      <a:pt x="584" y="346"/>
                      <a:pt x="858" y="346"/>
                    </a:cubicBezTo>
                    <a:close/>
                    <a:moveTo>
                      <a:pt x="858" y="1"/>
                    </a:moveTo>
                    <a:cubicBezTo>
                      <a:pt x="382" y="1"/>
                      <a:pt x="1" y="394"/>
                      <a:pt x="1" y="870"/>
                    </a:cubicBezTo>
                    <a:cubicBezTo>
                      <a:pt x="1" y="1346"/>
                      <a:pt x="382" y="1727"/>
                      <a:pt x="858" y="1727"/>
                    </a:cubicBezTo>
                    <a:cubicBezTo>
                      <a:pt x="1334" y="1727"/>
                      <a:pt x="1727" y="1346"/>
                      <a:pt x="1727" y="870"/>
                    </a:cubicBezTo>
                    <a:cubicBezTo>
                      <a:pt x="1727"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7" name="Google Shape;11482;p96">
                <a:extLst>
                  <a:ext uri="{FF2B5EF4-FFF2-40B4-BE49-F238E27FC236}">
                    <a16:creationId xmlns:a16="http://schemas.microsoft.com/office/drawing/2014/main" id="{F3CA0852-38FB-0337-B959-4A1B9A8089D2}"/>
                  </a:ext>
                </a:extLst>
              </p:cNvPr>
              <p:cNvSpPr/>
              <p:nvPr/>
            </p:nvSpPr>
            <p:spPr>
              <a:xfrm>
                <a:off x="5113640" y="4466642"/>
                <a:ext cx="70498" cy="51179"/>
              </a:xfrm>
              <a:custGeom>
                <a:avLst/>
                <a:gdLst/>
                <a:ahLst/>
                <a:cxnLst/>
                <a:rect l="l" t="t" r="r" b="b"/>
                <a:pathLst>
                  <a:path w="2215" h="1608" extrusionOk="0">
                    <a:moveTo>
                      <a:pt x="786" y="1"/>
                    </a:moveTo>
                    <a:cubicBezTo>
                      <a:pt x="548" y="1"/>
                      <a:pt x="333" y="60"/>
                      <a:pt x="119" y="167"/>
                    </a:cubicBezTo>
                    <a:cubicBezTo>
                      <a:pt x="36" y="203"/>
                      <a:pt x="0" y="310"/>
                      <a:pt x="48" y="405"/>
                    </a:cubicBezTo>
                    <a:cubicBezTo>
                      <a:pt x="73" y="463"/>
                      <a:pt x="132" y="498"/>
                      <a:pt x="198" y="498"/>
                    </a:cubicBezTo>
                    <a:cubicBezTo>
                      <a:pt x="226" y="498"/>
                      <a:pt x="257" y="491"/>
                      <a:pt x="286" y="477"/>
                    </a:cubicBezTo>
                    <a:cubicBezTo>
                      <a:pt x="429" y="382"/>
                      <a:pt x="607" y="346"/>
                      <a:pt x="786" y="346"/>
                    </a:cubicBezTo>
                    <a:cubicBezTo>
                      <a:pt x="1322" y="346"/>
                      <a:pt x="1774" y="727"/>
                      <a:pt x="1857" y="1251"/>
                    </a:cubicBezTo>
                    <a:lnTo>
                      <a:pt x="786" y="1251"/>
                    </a:lnTo>
                    <a:cubicBezTo>
                      <a:pt x="703" y="1251"/>
                      <a:pt x="607" y="1322"/>
                      <a:pt x="607" y="1429"/>
                    </a:cubicBezTo>
                    <a:cubicBezTo>
                      <a:pt x="607" y="1513"/>
                      <a:pt x="679" y="1608"/>
                      <a:pt x="786" y="1608"/>
                    </a:cubicBezTo>
                    <a:lnTo>
                      <a:pt x="2036" y="1608"/>
                    </a:lnTo>
                    <a:cubicBezTo>
                      <a:pt x="2131" y="1608"/>
                      <a:pt x="2215" y="1536"/>
                      <a:pt x="2215" y="1429"/>
                    </a:cubicBezTo>
                    <a:cubicBezTo>
                      <a:pt x="2215" y="643"/>
                      <a:pt x="1572" y="1"/>
                      <a:pt x="786"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8" name="Google Shape;11483;p96">
                <a:extLst>
                  <a:ext uri="{FF2B5EF4-FFF2-40B4-BE49-F238E27FC236}">
                    <a16:creationId xmlns:a16="http://schemas.microsoft.com/office/drawing/2014/main" id="{94D8A710-54C6-B50B-9E22-6E0B6277AEAD}"/>
                  </a:ext>
                </a:extLst>
              </p:cNvPr>
              <p:cNvSpPr/>
              <p:nvPr/>
            </p:nvSpPr>
            <p:spPr>
              <a:xfrm>
                <a:off x="4943490" y="4467023"/>
                <a:ext cx="70880" cy="51179"/>
              </a:xfrm>
              <a:custGeom>
                <a:avLst/>
                <a:gdLst/>
                <a:ahLst/>
                <a:cxnLst/>
                <a:rect l="l" t="t" r="r" b="b"/>
                <a:pathLst>
                  <a:path w="2227" h="1608" extrusionOk="0">
                    <a:moveTo>
                      <a:pt x="1429" y="0"/>
                    </a:moveTo>
                    <a:cubicBezTo>
                      <a:pt x="643" y="0"/>
                      <a:pt x="0" y="643"/>
                      <a:pt x="0" y="1429"/>
                    </a:cubicBezTo>
                    <a:cubicBezTo>
                      <a:pt x="0" y="1524"/>
                      <a:pt x="84" y="1608"/>
                      <a:pt x="179" y="1608"/>
                    </a:cubicBezTo>
                    <a:lnTo>
                      <a:pt x="1453" y="1608"/>
                    </a:lnTo>
                    <a:cubicBezTo>
                      <a:pt x="1536" y="1608"/>
                      <a:pt x="1631" y="1536"/>
                      <a:pt x="1631" y="1429"/>
                    </a:cubicBezTo>
                    <a:cubicBezTo>
                      <a:pt x="1608" y="1322"/>
                      <a:pt x="1536" y="1251"/>
                      <a:pt x="1453" y="1251"/>
                    </a:cubicBezTo>
                    <a:lnTo>
                      <a:pt x="357" y="1251"/>
                    </a:lnTo>
                    <a:cubicBezTo>
                      <a:pt x="453" y="727"/>
                      <a:pt x="893" y="346"/>
                      <a:pt x="1429" y="346"/>
                    </a:cubicBezTo>
                    <a:cubicBezTo>
                      <a:pt x="1608" y="346"/>
                      <a:pt x="1786" y="393"/>
                      <a:pt x="1941" y="477"/>
                    </a:cubicBezTo>
                    <a:cubicBezTo>
                      <a:pt x="1966" y="491"/>
                      <a:pt x="1994" y="498"/>
                      <a:pt x="2022" y="498"/>
                    </a:cubicBezTo>
                    <a:cubicBezTo>
                      <a:pt x="2084" y="498"/>
                      <a:pt x="2146" y="463"/>
                      <a:pt x="2179" y="405"/>
                    </a:cubicBezTo>
                    <a:cubicBezTo>
                      <a:pt x="2227" y="310"/>
                      <a:pt x="2191" y="215"/>
                      <a:pt x="2108" y="167"/>
                    </a:cubicBezTo>
                    <a:cubicBezTo>
                      <a:pt x="1893" y="60"/>
                      <a:pt x="1667" y="0"/>
                      <a:pt x="142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09" name="Google Shape;11484;p96">
                <a:extLst>
                  <a:ext uri="{FF2B5EF4-FFF2-40B4-BE49-F238E27FC236}">
                    <a16:creationId xmlns:a16="http://schemas.microsoft.com/office/drawing/2014/main" id="{ECEADD6D-FD18-CDE3-C1EE-685D9299E66A}"/>
                  </a:ext>
                </a:extLst>
              </p:cNvPr>
              <p:cNvSpPr/>
              <p:nvPr/>
            </p:nvSpPr>
            <p:spPr>
              <a:xfrm>
                <a:off x="4961282" y="4400695"/>
                <a:ext cx="54616" cy="54998"/>
              </a:xfrm>
              <a:custGeom>
                <a:avLst/>
                <a:gdLst/>
                <a:ahLst/>
                <a:cxnLst/>
                <a:rect l="l" t="t" r="r" b="b"/>
                <a:pathLst>
                  <a:path w="1716" h="1728" extrusionOk="0">
                    <a:moveTo>
                      <a:pt x="858" y="346"/>
                    </a:moveTo>
                    <a:cubicBezTo>
                      <a:pt x="1144" y="346"/>
                      <a:pt x="1382" y="584"/>
                      <a:pt x="1382" y="870"/>
                    </a:cubicBezTo>
                    <a:cubicBezTo>
                      <a:pt x="1382" y="1144"/>
                      <a:pt x="1144" y="1382"/>
                      <a:pt x="858" y="1382"/>
                    </a:cubicBezTo>
                    <a:cubicBezTo>
                      <a:pt x="572" y="1382"/>
                      <a:pt x="334" y="1144"/>
                      <a:pt x="334" y="870"/>
                    </a:cubicBezTo>
                    <a:cubicBezTo>
                      <a:pt x="358" y="584"/>
                      <a:pt x="572" y="346"/>
                      <a:pt x="858" y="346"/>
                    </a:cubicBezTo>
                    <a:close/>
                    <a:moveTo>
                      <a:pt x="858" y="1"/>
                    </a:moveTo>
                    <a:cubicBezTo>
                      <a:pt x="382" y="1"/>
                      <a:pt x="1" y="394"/>
                      <a:pt x="1" y="870"/>
                    </a:cubicBezTo>
                    <a:cubicBezTo>
                      <a:pt x="1" y="1346"/>
                      <a:pt x="382" y="1727"/>
                      <a:pt x="858" y="1727"/>
                    </a:cubicBezTo>
                    <a:cubicBezTo>
                      <a:pt x="1334" y="1727"/>
                      <a:pt x="1715" y="1346"/>
                      <a:pt x="1715" y="870"/>
                    </a:cubicBezTo>
                    <a:cubicBezTo>
                      <a:pt x="1715"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0" name="Google Shape;11485;p96">
                <a:extLst>
                  <a:ext uri="{FF2B5EF4-FFF2-40B4-BE49-F238E27FC236}">
                    <a16:creationId xmlns:a16="http://schemas.microsoft.com/office/drawing/2014/main" id="{9AB48A81-AC0F-56FF-802F-7599BE847E30}"/>
                  </a:ext>
                </a:extLst>
              </p:cNvPr>
              <p:cNvSpPr/>
              <p:nvPr/>
            </p:nvSpPr>
            <p:spPr>
              <a:xfrm>
                <a:off x="5028374" y="4386691"/>
                <a:ext cx="71262" cy="70880"/>
              </a:xfrm>
              <a:custGeom>
                <a:avLst/>
                <a:gdLst/>
                <a:ahLst/>
                <a:cxnLst/>
                <a:rect l="l" t="t" r="r" b="b"/>
                <a:pathLst>
                  <a:path w="2239" h="2227" extrusionOk="0">
                    <a:moveTo>
                      <a:pt x="1119" y="358"/>
                    </a:moveTo>
                    <a:cubicBezTo>
                      <a:pt x="1536" y="358"/>
                      <a:pt x="1893" y="691"/>
                      <a:pt x="1893" y="1131"/>
                    </a:cubicBezTo>
                    <a:cubicBezTo>
                      <a:pt x="1893" y="1548"/>
                      <a:pt x="1548" y="1905"/>
                      <a:pt x="1119" y="1905"/>
                    </a:cubicBezTo>
                    <a:cubicBezTo>
                      <a:pt x="703" y="1905"/>
                      <a:pt x="345" y="1560"/>
                      <a:pt x="345" y="1131"/>
                    </a:cubicBezTo>
                    <a:cubicBezTo>
                      <a:pt x="345" y="691"/>
                      <a:pt x="679" y="358"/>
                      <a:pt x="1119" y="358"/>
                    </a:cubicBezTo>
                    <a:close/>
                    <a:moveTo>
                      <a:pt x="1119" y="0"/>
                    </a:moveTo>
                    <a:cubicBezTo>
                      <a:pt x="512" y="0"/>
                      <a:pt x="0" y="500"/>
                      <a:pt x="0" y="1108"/>
                    </a:cubicBezTo>
                    <a:cubicBezTo>
                      <a:pt x="0" y="1739"/>
                      <a:pt x="512" y="2227"/>
                      <a:pt x="1119" y="2227"/>
                    </a:cubicBezTo>
                    <a:cubicBezTo>
                      <a:pt x="1727" y="2227"/>
                      <a:pt x="2239" y="1727"/>
                      <a:pt x="2239" y="1108"/>
                    </a:cubicBezTo>
                    <a:cubicBezTo>
                      <a:pt x="2239" y="500"/>
                      <a:pt x="1727" y="0"/>
                      <a:pt x="111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1" name="Google Shape;11486;p96">
                <a:extLst>
                  <a:ext uri="{FF2B5EF4-FFF2-40B4-BE49-F238E27FC236}">
                    <a16:creationId xmlns:a16="http://schemas.microsoft.com/office/drawing/2014/main" id="{9C08B599-23AF-1882-A684-723A4D07F947}"/>
                  </a:ext>
                </a:extLst>
              </p:cNvPr>
              <p:cNvSpPr/>
              <p:nvPr/>
            </p:nvSpPr>
            <p:spPr>
              <a:xfrm>
                <a:off x="5004122" y="4468901"/>
                <a:ext cx="120149" cy="65596"/>
              </a:xfrm>
              <a:custGeom>
                <a:avLst/>
                <a:gdLst/>
                <a:ahLst/>
                <a:cxnLst/>
                <a:rect l="l" t="t" r="r" b="b"/>
                <a:pathLst>
                  <a:path w="3775" h="2061" extrusionOk="0">
                    <a:moveTo>
                      <a:pt x="1881" y="346"/>
                    </a:moveTo>
                    <a:cubicBezTo>
                      <a:pt x="2667" y="346"/>
                      <a:pt x="3322" y="942"/>
                      <a:pt x="3393" y="1704"/>
                    </a:cubicBezTo>
                    <a:lnTo>
                      <a:pt x="357" y="1704"/>
                    </a:lnTo>
                    <a:cubicBezTo>
                      <a:pt x="453" y="942"/>
                      <a:pt x="1096" y="346"/>
                      <a:pt x="1881" y="346"/>
                    </a:cubicBezTo>
                    <a:close/>
                    <a:moveTo>
                      <a:pt x="1881" y="1"/>
                    </a:moveTo>
                    <a:cubicBezTo>
                      <a:pt x="834" y="1"/>
                      <a:pt x="0" y="846"/>
                      <a:pt x="0" y="1882"/>
                    </a:cubicBezTo>
                    <a:cubicBezTo>
                      <a:pt x="0" y="1966"/>
                      <a:pt x="84" y="2061"/>
                      <a:pt x="179" y="2061"/>
                    </a:cubicBezTo>
                    <a:lnTo>
                      <a:pt x="3596" y="2061"/>
                    </a:lnTo>
                    <a:cubicBezTo>
                      <a:pt x="3679" y="2061"/>
                      <a:pt x="3774" y="1977"/>
                      <a:pt x="3774" y="1882"/>
                    </a:cubicBezTo>
                    <a:cubicBezTo>
                      <a:pt x="3751" y="834"/>
                      <a:pt x="2905" y="1"/>
                      <a:pt x="188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2" name="Google Shape;11487;p96">
                <a:extLst>
                  <a:ext uri="{FF2B5EF4-FFF2-40B4-BE49-F238E27FC236}">
                    <a16:creationId xmlns:a16="http://schemas.microsoft.com/office/drawing/2014/main" id="{DBF7C66E-9979-734A-30AD-B11B305BEF02}"/>
                  </a:ext>
                </a:extLst>
              </p:cNvPr>
              <p:cNvSpPr/>
              <p:nvPr/>
            </p:nvSpPr>
            <p:spPr>
              <a:xfrm>
                <a:off x="4890434" y="4287389"/>
                <a:ext cx="345997" cy="346029"/>
              </a:xfrm>
              <a:custGeom>
                <a:avLst/>
                <a:gdLst/>
                <a:ahLst/>
                <a:cxnLst/>
                <a:rect l="l" t="t" r="r" b="b"/>
                <a:pathLst>
                  <a:path w="10871" h="10872" extrusionOk="0">
                    <a:moveTo>
                      <a:pt x="5608" y="953"/>
                    </a:moveTo>
                    <a:cubicBezTo>
                      <a:pt x="7954" y="1049"/>
                      <a:pt x="9823" y="2918"/>
                      <a:pt x="9918" y="5252"/>
                    </a:cubicBezTo>
                    <a:lnTo>
                      <a:pt x="9502" y="5252"/>
                    </a:lnTo>
                    <a:cubicBezTo>
                      <a:pt x="9406" y="5252"/>
                      <a:pt x="9323" y="5335"/>
                      <a:pt x="9323" y="5442"/>
                    </a:cubicBezTo>
                    <a:cubicBezTo>
                      <a:pt x="9323" y="5525"/>
                      <a:pt x="9394" y="5621"/>
                      <a:pt x="9502" y="5621"/>
                    </a:cubicBezTo>
                    <a:lnTo>
                      <a:pt x="9918" y="5621"/>
                    </a:lnTo>
                    <a:cubicBezTo>
                      <a:pt x="9847" y="7954"/>
                      <a:pt x="7954" y="9824"/>
                      <a:pt x="5608" y="9919"/>
                    </a:cubicBezTo>
                    <a:lnTo>
                      <a:pt x="5608" y="9502"/>
                    </a:lnTo>
                    <a:cubicBezTo>
                      <a:pt x="5608" y="9407"/>
                      <a:pt x="5537" y="9323"/>
                      <a:pt x="5430" y="9323"/>
                    </a:cubicBezTo>
                    <a:cubicBezTo>
                      <a:pt x="5346" y="9323"/>
                      <a:pt x="5251" y="9395"/>
                      <a:pt x="5251" y="9502"/>
                    </a:cubicBezTo>
                    <a:lnTo>
                      <a:pt x="5251" y="9919"/>
                    </a:lnTo>
                    <a:cubicBezTo>
                      <a:pt x="2917" y="9824"/>
                      <a:pt x="1048" y="7954"/>
                      <a:pt x="953" y="5621"/>
                    </a:cubicBezTo>
                    <a:lnTo>
                      <a:pt x="1370" y="5621"/>
                    </a:lnTo>
                    <a:cubicBezTo>
                      <a:pt x="1465" y="5621"/>
                      <a:pt x="1548" y="5537"/>
                      <a:pt x="1548" y="5442"/>
                    </a:cubicBezTo>
                    <a:cubicBezTo>
                      <a:pt x="1548" y="5347"/>
                      <a:pt x="1477" y="5252"/>
                      <a:pt x="1370" y="5252"/>
                    </a:cubicBezTo>
                    <a:lnTo>
                      <a:pt x="953" y="5252"/>
                    </a:lnTo>
                    <a:cubicBezTo>
                      <a:pt x="1048" y="2918"/>
                      <a:pt x="2917" y="1049"/>
                      <a:pt x="5251" y="953"/>
                    </a:cubicBezTo>
                    <a:lnTo>
                      <a:pt x="5251" y="1370"/>
                    </a:lnTo>
                    <a:cubicBezTo>
                      <a:pt x="5251" y="1465"/>
                      <a:pt x="5334" y="1549"/>
                      <a:pt x="5430" y="1549"/>
                    </a:cubicBezTo>
                    <a:cubicBezTo>
                      <a:pt x="5525" y="1549"/>
                      <a:pt x="5608" y="1477"/>
                      <a:pt x="5608" y="1370"/>
                    </a:cubicBezTo>
                    <a:lnTo>
                      <a:pt x="5608" y="953"/>
                    </a:lnTo>
                    <a:close/>
                    <a:moveTo>
                      <a:pt x="5441" y="1"/>
                    </a:moveTo>
                    <a:cubicBezTo>
                      <a:pt x="5346" y="1"/>
                      <a:pt x="5263" y="84"/>
                      <a:pt x="5263" y="179"/>
                    </a:cubicBezTo>
                    <a:lnTo>
                      <a:pt x="5263" y="596"/>
                    </a:lnTo>
                    <a:cubicBezTo>
                      <a:pt x="2727" y="691"/>
                      <a:pt x="691" y="2727"/>
                      <a:pt x="596" y="5263"/>
                    </a:cubicBezTo>
                    <a:lnTo>
                      <a:pt x="179" y="5263"/>
                    </a:lnTo>
                    <a:cubicBezTo>
                      <a:pt x="96" y="5263"/>
                      <a:pt x="0" y="5335"/>
                      <a:pt x="0" y="5442"/>
                    </a:cubicBezTo>
                    <a:cubicBezTo>
                      <a:pt x="0" y="5525"/>
                      <a:pt x="84" y="5621"/>
                      <a:pt x="179" y="5621"/>
                    </a:cubicBezTo>
                    <a:lnTo>
                      <a:pt x="596" y="5621"/>
                    </a:lnTo>
                    <a:cubicBezTo>
                      <a:pt x="691" y="8145"/>
                      <a:pt x="2727" y="10181"/>
                      <a:pt x="5263" y="10276"/>
                    </a:cubicBezTo>
                    <a:lnTo>
                      <a:pt x="5263" y="10693"/>
                    </a:lnTo>
                    <a:cubicBezTo>
                      <a:pt x="5263" y="10776"/>
                      <a:pt x="5334" y="10871"/>
                      <a:pt x="5441" y="10871"/>
                    </a:cubicBezTo>
                    <a:cubicBezTo>
                      <a:pt x="5525" y="10871"/>
                      <a:pt x="5620" y="10800"/>
                      <a:pt x="5620" y="10693"/>
                    </a:cubicBezTo>
                    <a:lnTo>
                      <a:pt x="5620" y="10276"/>
                    </a:lnTo>
                    <a:cubicBezTo>
                      <a:pt x="8144" y="10181"/>
                      <a:pt x="10180" y="8145"/>
                      <a:pt x="10275" y="5621"/>
                    </a:cubicBezTo>
                    <a:lnTo>
                      <a:pt x="10692" y="5621"/>
                    </a:lnTo>
                    <a:cubicBezTo>
                      <a:pt x="10775" y="5621"/>
                      <a:pt x="10871" y="5537"/>
                      <a:pt x="10871" y="5442"/>
                    </a:cubicBezTo>
                    <a:cubicBezTo>
                      <a:pt x="10871" y="5347"/>
                      <a:pt x="10799" y="5263"/>
                      <a:pt x="10692" y="5263"/>
                    </a:cubicBezTo>
                    <a:lnTo>
                      <a:pt x="10275" y="5263"/>
                    </a:lnTo>
                    <a:cubicBezTo>
                      <a:pt x="10180" y="2727"/>
                      <a:pt x="8144" y="691"/>
                      <a:pt x="5620" y="596"/>
                    </a:cubicBezTo>
                    <a:lnTo>
                      <a:pt x="5620" y="179"/>
                    </a:lnTo>
                    <a:cubicBezTo>
                      <a:pt x="5620" y="96"/>
                      <a:pt x="5537" y="1"/>
                      <a:pt x="544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5" name="Group 134">
            <a:extLst>
              <a:ext uri="{FF2B5EF4-FFF2-40B4-BE49-F238E27FC236}">
                <a16:creationId xmlns:a16="http://schemas.microsoft.com/office/drawing/2014/main" id="{FADE3791-F574-60EA-F433-A44DAA94688D}"/>
              </a:ext>
            </a:extLst>
          </p:cNvPr>
          <p:cNvGrpSpPr/>
          <p:nvPr/>
        </p:nvGrpSpPr>
        <p:grpSpPr>
          <a:xfrm>
            <a:off x="4453046" y="4123991"/>
            <a:ext cx="1487447" cy="1690708"/>
            <a:chOff x="4449871" y="4123991"/>
            <a:chExt cx="1487447" cy="1690708"/>
          </a:xfrm>
        </p:grpSpPr>
        <p:sp>
          <p:nvSpPr>
            <p:cNvPr id="114" name="TextBox 113">
              <a:extLst>
                <a:ext uri="{FF2B5EF4-FFF2-40B4-BE49-F238E27FC236}">
                  <a16:creationId xmlns:a16="http://schemas.microsoft.com/office/drawing/2014/main" id="{07A32C91-0C1A-9DC5-ED80-9177154F20A6}"/>
                </a:ext>
              </a:extLst>
            </p:cNvPr>
            <p:cNvSpPr txBox="1"/>
            <p:nvPr/>
          </p:nvSpPr>
          <p:spPr>
            <a:xfrm>
              <a:off x="4449871" y="4491260"/>
              <a:ext cx="1487447" cy="1323439"/>
            </a:xfrm>
            <a:prstGeom prst="rect">
              <a:avLst/>
            </a:prstGeom>
            <a:noFill/>
          </p:spPr>
          <p:txBody>
            <a:bodyPr wrap="square" rtlCol="0">
              <a:spAutoFit/>
            </a:bodyPr>
            <a:lstStyle/>
            <a:p>
              <a:pPr algn="ctr"/>
              <a:r>
                <a:rPr lang="en-CA" sz="1600">
                  <a:solidFill>
                    <a:srgbClr val="4F2683"/>
                  </a:solidFill>
                  <a:latin typeface="Tahoma" panose="020B0604030504040204" pitchFamily="34" charset="0"/>
                  <a:ea typeface="Tahoma" panose="020B0604030504040204" pitchFamily="34" charset="0"/>
                  <a:cs typeface="Tahoma" panose="020B0604030504040204" pitchFamily="34" charset="0"/>
                </a:rPr>
                <a:t>Promote Research, Scholarship &amp; Creative Activity</a:t>
              </a:r>
            </a:p>
          </p:txBody>
        </p:sp>
        <p:grpSp>
          <p:nvGrpSpPr>
            <p:cNvPr id="115" name="Google Shape;11480;p96">
              <a:extLst>
                <a:ext uri="{FF2B5EF4-FFF2-40B4-BE49-F238E27FC236}">
                  <a16:creationId xmlns:a16="http://schemas.microsoft.com/office/drawing/2014/main" id="{42329165-D41F-096B-6D7A-3232E7AF756A}"/>
                </a:ext>
              </a:extLst>
            </p:cNvPr>
            <p:cNvGrpSpPr/>
            <p:nvPr/>
          </p:nvGrpSpPr>
          <p:grpSpPr>
            <a:xfrm>
              <a:off x="5025885" y="4123991"/>
              <a:ext cx="338658" cy="338689"/>
              <a:chOff x="4890434" y="4287389"/>
              <a:chExt cx="345997" cy="346029"/>
            </a:xfrm>
            <a:solidFill>
              <a:schemeClr val="bg1">
                <a:lumMod val="50000"/>
              </a:schemeClr>
            </a:solidFill>
          </p:grpSpPr>
          <p:sp>
            <p:nvSpPr>
              <p:cNvPr id="116" name="Google Shape;11481;p96">
                <a:extLst>
                  <a:ext uri="{FF2B5EF4-FFF2-40B4-BE49-F238E27FC236}">
                    <a16:creationId xmlns:a16="http://schemas.microsoft.com/office/drawing/2014/main" id="{3EEBDF01-AD03-FEE7-9670-36B5241AB030}"/>
                  </a:ext>
                </a:extLst>
              </p:cNvPr>
              <p:cNvSpPr/>
              <p:nvPr/>
            </p:nvSpPr>
            <p:spPr>
              <a:xfrm>
                <a:off x="5111349" y="4400695"/>
                <a:ext cx="54998" cy="54998"/>
              </a:xfrm>
              <a:custGeom>
                <a:avLst/>
                <a:gdLst/>
                <a:ahLst/>
                <a:cxnLst/>
                <a:rect l="l" t="t" r="r" b="b"/>
                <a:pathLst>
                  <a:path w="1728" h="1728" extrusionOk="0">
                    <a:moveTo>
                      <a:pt x="858" y="346"/>
                    </a:moveTo>
                    <a:cubicBezTo>
                      <a:pt x="1144" y="346"/>
                      <a:pt x="1382" y="584"/>
                      <a:pt x="1382" y="870"/>
                    </a:cubicBezTo>
                    <a:cubicBezTo>
                      <a:pt x="1382" y="1144"/>
                      <a:pt x="1144" y="1382"/>
                      <a:pt x="858" y="1382"/>
                    </a:cubicBezTo>
                    <a:cubicBezTo>
                      <a:pt x="572" y="1382"/>
                      <a:pt x="346" y="1144"/>
                      <a:pt x="346" y="870"/>
                    </a:cubicBezTo>
                    <a:cubicBezTo>
                      <a:pt x="346" y="584"/>
                      <a:pt x="584" y="346"/>
                      <a:pt x="858" y="346"/>
                    </a:cubicBezTo>
                    <a:close/>
                    <a:moveTo>
                      <a:pt x="858" y="1"/>
                    </a:moveTo>
                    <a:cubicBezTo>
                      <a:pt x="382" y="1"/>
                      <a:pt x="1" y="394"/>
                      <a:pt x="1" y="870"/>
                    </a:cubicBezTo>
                    <a:cubicBezTo>
                      <a:pt x="1" y="1346"/>
                      <a:pt x="382" y="1727"/>
                      <a:pt x="858" y="1727"/>
                    </a:cubicBezTo>
                    <a:cubicBezTo>
                      <a:pt x="1334" y="1727"/>
                      <a:pt x="1727" y="1346"/>
                      <a:pt x="1727" y="870"/>
                    </a:cubicBezTo>
                    <a:cubicBezTo>
                      <a:pt x="1727"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7" name="Google Shape;11482;p96">
                <a:extLst>
                  <a:ext uri="{FF2B5EF4-FFF2-40B4-BE49-F238E27FC236}">
                    <a16:creationId xmlns:a16="http://schemas.microsoft.com/office/drawing/2014/main" id="{EE1A329D-7158-E2FD-6E09-4B364EED0FDE}"/>
                  </a:ext>
                </a:extLst>
              </p:cNvPr>
              <p:cNvSpPr/>
              <p:nvPr/>
            </p:nvSpPr>
            <p:spPr>
              <a:xfrm>
                <a:off x="5113640" y="4466642"/>
                <a:ext cx="70498" cy="51179"/>
              </a:xfrm>
              <a:custGeom>
                <a:avLst/>
                <a:gdLst/>
                <a:ahLst/>
                <a:cxnLst/>
                <a:rect l="l" t="t" r="r" b="b"/>
                <a:pathLst>
                  <a:path w="2215" h="1608" extrusionOk="0">
                    <a:moveTo>
                      <a:pt x="786" y="1"/>
                    </a:moveTo>
                    <a:cubicBezTo>
                      <a:pt x="548" y="1"/>
                      <a:pt x="333" y="60"/>
                      <a:pt x="119" y="167"/>
                    </a:cubicBezTo>
                    <a:cubicBezTo>
                      <a:pt x="36" y="203"/>
                      <a:pt x="0" y="310"/>
                      <a:pt x="48" y="405"/>
                    </a:cubicBezTo>
                    <a:cubicBezTo>
                      <a:pt x="73" y="463"/>
                      <a:pt x="132" y="498"/>
                      <a:pt x="198" y="498"/>
                    </a:cubicBezTo>
                    <a:cubicBezTo>
                      <a:pt x="226" y="498"/>
                      <a:pt x="257" y="491"/>
                      <a:pt x="286" y="477"/>
                    </a:cubicBezTo>
                    <a:cubicBezTo>
                      <a:pt x="429" y="382"/>
                      <a:pt x="607" y="346"/>
                      <a:pt x="786" y="346"/>
                    </a:cubicBezTo>
                    <a:cubicBezTo>
                      <a:pt x="1322" y="346"/>
                      <a:pt x="1774" y="727"/>
                      <a:pt x="1857" y="1251"/>
                    </a:cubicBezTo>
                    <a:lnTo>
                      <a:pt x="786" y="1251"/>
                    </a:lnTo>
                    <a:cubicBezTo>
                      <a:pt x="703" y="1251"/>
                      <a:pt x="607" y="1322"/>
                      <a:pt x="607" y="1429"/>
                    </a:cubicBezTo>
                    <a:cubicBezTo>
                      <a:pt x="607" y="1513"/>
                      <a:pt x="679" y="1608"/>
                      <a:pt x="786" y="1608"/>
                    </a:cubicBezTo>
                    <a:lnTo>
                      <a:pt x="2036" y="1608"/>
                    </a:lnTo>
                    <a:cubicBezTo>
                      <a:pt x="2131" y="1608"/>
                      <a:pt x="2215" y="1536"/>
                      <a:pt x="2215" y="1429"/>
                    </a:cubicBezTo>
                    <a:cubicBezTo>
                      <a:pt x="2215" y="643"/>
                      <a:pt x="1572" y="1"/>
                      <a:pt x="786"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8" name="Google Shape;11483;p96">
                <a:extLst>
                  <a:ext uri="{FF2B5EF4-FFF2-40B4-BE49-F238E27FC236}">
                    <a16:creationId xmlns:a16="http://schemas.microsoft.com/office/drawing/2014/main" id="{2730765B-74AB-A77B-51D3-1A9EC4ED9E0E}"/>
                  </a:ext>
                </a:extLst>
              </p:cNvPr>
              <p:cNvSpPr/>
              <p:nvPr/>
            </p:nvSpPr>
            <p:spPr>
              <a:xfrm>
                <a:off x="4943490" y="4467023"/>
                <a:ext cx="70880" cy="51179"/>
              </a:xfrm>
              <a:custGeom>
                <a:avLst/>
                <a:gdLst/>
                <a:ahLst/>
                <a:cxnLst/>
                <a:rect l="l" t="t" r="r" b="b"/>
                <a:pathLst>
                  <a:path w="2227" h="1608" extrusionOk="0">
                    <a:moveTo>
                      <a:pt x="1429" y="0"/>
                    </a:moveTo>
                    <a:cubicBezTo>
                      <a:pt x="643" y="0"/>
                      <a:pt x="0" y="643"/>
                      <a:pt x="0" y="1429"/>
                    </a:cubicBezTo>
                    <a:cubicBezTo>
                      <a:pt x="0" y="1524"/>
                      <a:pt x="84" y="1608"/>
                      <a:pt x="179" y="1608"/>
                    </a:cubicBezTo>
                    <a:lnTo>
                      <a:pt x="1453" y="1608"/>
                    </a:lnTo>
                    <a:cubicBezTo>
                      <a:pt x="1536" y="1608"/>
                      <a:pt x="1631" y="1536"/>
                      <a:pt x="1631" y="1429"/>
                    </a:cubicBezTo>
                    <a:cubicBezTo>
                      <a:pt x="1608" y="1322"/>
                      <a:pt x="1536" y="1251"/>
                      <a:pt x="1453" y="1251"/>
                    </a:cubicBezTo>
                    <a:lnTo>
                      <a:pt x="357" y="1251"/>
                    </a:lnTo>
                    <a:cubicBezTo>
                      <a:pt x="453" y="727"/>
                      <a:pt x="893" y="346"/>
                      <a:pt x="1429" y="346"/>
                    </a:cubicBezTo>
                    <a:cubicBezTo>
                      <a:pt x="1608" y="346"/>
                      <a:pt x="1786" y="393"/>
                      <a:pt x="1941" y="477"/>
                    </a:cubicBezTo>
                    <a:cubicBezTo>
                      <a:pt x="1966" y="491"/>
                      <a:pt x="1994" y="498"/>
                      <a:pt x="2022" y="498"/>
                    </a:cubicBezTo>
                    <a:cubicBezTo>
                      <a:pt x="2084" y="498"/>
                      <a:pt x="2146" y="463"/>
                      <a:pt x="2179" y="405"/>
                    </a:cubicBezTo>
                    <a:cubicBezTo>
                      <a:pt x="2227" y="310"/>
                      <a:pt x="2191" y="215"/>
                      <a:pt x="2108" y="167"/>
                    </a:cubicBezTo>
                    <a:cubicBezTo>
                      <a:pt x="1893" y="60"/>
                      <a:pt x="1667" y="0"/>
                      <a:pt x="142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19" name="Google Shape;11484;p96">
                <a:extLst>
                  <a:ext uri="{FF2B5EF4-FFF2-40B4-BE49-F238E27FC236}">
                    <a16:creationId xmlns:a16="http://schemas.microsoft.com/office/drawing/2014/main" id="{3646DD8D-EF7C-688E-E10D-9FEF03631215}"/>
                  </a:ext>
                </a:extLst>
              </p:cNvPr>
              <p:cNvSpPr/>
              <p:nvPr/>
            </p:nvSpPr>
            <p:spPr>
              <a:xfrm>
                <a:off x="4961282" y="4400695"/>
                <a:ext cx="54616" cy="54998"/>
              </a:xfrm>
              <a:custGeom>
                <a:avLst/>
                <a:gdLst/>
                <a:ahLst/>
                <a:cxnLst/>
                <a:rect l="l" t="t" r="r" b="b"/>
                <a:pathLst>
                  <a:path w="1716" h="1728" extrusionOk="0">
                    <a:moveTo>
                      <a:pt x="858" y="346"/>
                    </a:moveTo>
                    <a:cubicBezTo>
                      <a:pt x="1144" y="346"/>
                      <a:pt x="1382" y="584"/>
                      <a:pt x="1382" y="870"/>
                    </a:cubicBezTo>
                    <a:cubicBezTo>
                      <a:pt x="1382" y="1144"/>
                      <a:pt x="1144" y="1382"/>
                      <a:pt x="858" y="1382"/>
                    </a:cubicBezTo>
                    <a:cubicBezTo>
                      <a:pt x="572" y="1382"/>
                      <a:pt x="334" y="1144"/>
                      <a:pt x="334" y="870"/>
                    </a:cubicBezTo>
                    <a:cubicBezTo>
                      <a:pt x="358" y="584"/>
                      <a:pt x="572" y="346"/>
                      <a:pt x="858" y="346"/>
                    </a:cubicBezTo>
                    <a:close/>
                    <a:moveTo>
                      <a:pt x="858" y="1"/>
                    </a:moveTo>
                    <a:cubicBezTo>
                      <a:pt x="382" y="1"/>
                      <a:pt x="1" y="394"/>
                      <a:pt x="1" y="870"/>
                    </a:cubicBezTo>
                    <a:cubicBezTo>
                      <a:pt x="1" y="1346"/>
                      <a:pt x="382" y="1727"/>
                      <a:pt x="858" y="1727"/>
                    </a:cubicBezTo>
                    <a:cubicBezTo>
                      <a:pt x="1334" y="1727"/>
                      <a:pt x="1715" y="1346"/>
                      <a:pt x="1715" y="870"/>
                    </a:cubicBezTo>
                    <a:cubicBezTo>
                      <a:pt x="1715"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0" name="Google Shape;11485;p96">
                <a:extLst>
                  <a:ext uri="{FF2B5EF4-FFF2-40B4-BE49-F238E27FC236}">
                    <a16:creationId xmlns:a16="http://schemas.microsoft.com/office/drawing/2014/main" id="{37B44DF1-8F91-C97B-FC16-33DE22DB3334}"/>
                  </a:ext>
                </a:extLst>
              </p:cNvPr>
              <p:cNvSpPr/>
              <p:nvPr/>
            </p:nvSpPr>
            <p:spPr>
              <a:xfrm>
                <a:off x="5028374" y="4386691"/>
                <a:ext cx="71262" cy="70880"/>
              </a:xfrm>
              <a:custGeom>
                <a:avLst/>
                <a:gdLst/>
                <a:ahLst/>
                <a:cxnLst/>
                <a:rect l="l" t="t" r="r" b="b"/>
                <a:pathLst>
                  <a:path w="2239" h="2227" extrusionOk="0">
                    <a:moveTo>
                      <a:pt x="1119" y="358"/>
                    </a:moveTo>
                    <a:cubicBezTo>
                      <a:pt x="1536" y="358"/>
                      <a:pt x="1893" y="691"/>
                      <a:pt x="1893" y="1131"/>
                    </a:cubicBezTo>
                    <a:cubicBezTo>
                      <a:pt x="1893" y="1548"/>
                      <a:pt x="1548" y="1905"/>
                      <a:pt x="1119" y="1905"/>
                    </a:cubicBezTo>
                    <a:cubicBezTo>
                      <a:pt x="703" y="1905"/>
                      <a:pt x="345" y="1560"/>
                      <a:pt x="345" y="1131"/>
                    </a:cubicBezTo>
                    <a:cubicBezTo>
                      <a:pt x="345" y="691"/>
                      <a:pt x="679" y="358"/>
                      <a:pt x="1119" y="358"/>
                    </a:cubicBezTo>
                    <a:close/>
                    <a:moveTo>
                      <a:pt x="1119" y="0"/>
                    </a:moveTo>
                    <a:cubicBezTo>
                      <a:pt x="512" y="0"/>
                      <a:pt x="0" y="500"/>
                      <a:pt x="0" y="1108"/>
                    </a:cubicBezTo>
                    <a:cubicBezTo>
                      <a:pt x="0" y="1739"/>
                      <a:pt x="512" y="2227"/>
                      <a:pt x="1119" y="2227"/>
                    </a:cubicBezTo>
                    <a:cubicBezTo>
                      <a:pt x="1727" y="2227"/>
                      <a:pt x="2239" y="1727"/>
                      <a:pt x="2239" y="1108"/>
                    </a:cubicBezTo>
                    <a:cubicBezTo>
                      <a:pt x="2239" y="500"/>
                      <a:pt x="1727" y="0"/>
                      <a:pt x="111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1" name="Google Shape;11486;p96">
                <a:extLst>
                  <a:ext uri="{FF2B5EF4-FFF2-40B4-BE49-F238E27FC236}">
                    <a16:creationId xmlns:a16="http://schemas.microsoft.com/office/drawing/2014/main" id="{0AEA642D-2422-C216-4F1A-74B1740D7275}"/>
                  </a:ext>
                </a:extLst>
              </p:cNvPr>
              <p:cNvSpPr/>
              <p:nvPr/>
            </p:nvSpPr>
            <p:spPr>
              <a:xfrm>
                <a:off x="5004122" y="4468901"/>
                <a:ext cx="120149" cy="65596"/>
              </a:xfrm>
              <a:custGeom>
                <a:avLst/>
                <a:gdLst/>
                <a:ahLst/>
                <a:cxnLst/>
                <a:rect l="l" t="t" r="r" b="b"/>
                <a:pathLst>
                  <a:path w="3775" h="2061" extrusionOk="0">
                    <a:moveTo>
                      <a:pt x="1881" y="346"/>
                    </a:moveTo>
                    <a:cubicBezTo>
                      <a:pt x="2667" y="346"/>
                      <a:pt x="3322" y="942"/>
                      <a:pt x="3393" y="1704"/>
                    </a:cubicBezTo>
                    <a:lnTo>
                      <a:pt x="357" y="1704"/>
                    </a:lnTo>
                    <a:cubicBezTo>
                      <a:pt x="453" y="942"/>
                      <a:pt x="1096" y="346"/>
                      <a:pt x="1881" y="346"/>
                    </a:cubicBezTo>
                    <a:close/>
                    <a:moveTo>
                      <a:pt x="1881" y="1"/>
                    </a:moveTo>
                    <a:cubicBezTo>
                      <a:pt x="834" y="1"/>
                      <a:pt x="0" y="846"/>
                      <a:pt x="0" y="1882"/>
                    </a:cubicBezTo>
                    <a:cubicBezTo>
                      <a:pt x="0" y="1966"/>
                      <a:pt x="84" y="2061"/>
                      <a:pt x="179" y="2061"/>
                    </a:cubicBezTo>
                    <a:lnTo>
                      <a:pt x="3596" y="2061"/>
                    </a:lnTo>
                    <a:cubicBezTo>
                      <a:pt x="3679" y="2061"/>
                      <a:pt x="3774" y="1977"/>
                      <a:pt x="3774" y="1882"/>
                    </a:cubicBezTo>
                    <a:cubicBezTo>
                      <a:pt x="3751" y="834"/>
                      <a:pt x="2905" y="1"/>
                      <a:pt x="188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2" name="Google Shape;11487;p96">
                <a:extLst>
                  <a:ext uri="{FF2B5EF4-FFF2-40B4-BE49-F238E27FC236}">
                    <a16:creationId xmlns:a16="http://schemas.microsoft.com/office/drawing/2014/main" id="{D43D1F67-E273-F3EB-A0B0-F19DB041495B}"/>
                  </a:ext>
                </a:extLst>
              </p:cNvPr>
              <p:cNvSpPr/>
              <p:nvPr/>
            </p:nvSpPr>
            <p:spPr>
              <a:xfrm>
                <a:off x="4890434" y="4287389"/>
                <a:ext cx="345997" cy="346029"/>
              </a:xfrm>
              <a:custGeom>
                <a:avLst/>
                <a:gdLst/>
                <a:ahLst/>
                <a:cxnLst/>
                <a:rect l="l" t="t" r="r" b="b"/>
                <a:pathLst>
                  <a:path w="10871" h="10872" extrusionOk="0">
                    <a:moveTo>
                      <a:pt x="5608" y="953"/>
                    </a:moveTo>
                    <a:cubicBezTo>
                      <a:pt x="7954" y="1049"/>
                      <a:pt x="9823" y="2918"/>
                      <a:pt x="9918" y="5252"/>
                    </a:cubicBezTo>
                    <a:lnTo>
                      <a:pt x="9502" y="5252"/>
                    </a:lnTo>
                    <a:cubicBezTo>
                      <a:pt x="9406" y="5252"/>
                      <a:pt x="9323" y="5335"/>
                      <a:pt x="9323" y="5442"/>
                    </a:cubicBezTo>
                    <a:cubicBezTo>
                      <a:pt x="9323" y="5525"/>
                      <a:pt x="9394" y="5621"/>
                      <a:pt x="9502" y="5621"/>
                    </a:cubicBezTo>
                    <a:lnTo>
                      <a:pt x="9918" y="5621"/>
                    </a:lnTo>
                    <a:cubicBezTo>
                      <a:pt x="9847" y="7954"/>
                      <a:pt x="7954" y="9824"/>
                      <a:pt x="5608" y="9919"/>
                    </a:cubicBezTo>
                    <a:lnTo>
                      <a:pt x="5608" y="9502"/>
                    </a:lnTo>
                    <a:cubicBezTo>
                      <a:pt x="5608" y="9407"/>
                      <a:pt x="5537" y="9323"/>
                      <a:pt x="5430" y="9323"/>
                    </a:cubicBezTo>
                    <a:cubicBezTo>
                      <a:pt x="5346" y="9323"/>
                      <a:pt x="5251" y="9395"/>
                      <a:pt x="5251" y="9502"/>
                    </a:cubicBezTo>
                    <a:lnTo>
                      <a:pt x="5251" y="9919"/>
                    </a:lnTo>
                    <a:cubicBezTo>
                      <a:pt x="2917" y="9824"/>
                      <a:pt x="1048" y="7954"/>
                      <a:pt x="953" y="5621"/>
                    </a:cubicBezTo>
                    <a:lnTo>
                      <a:pt x="1370" y="5621"/>
                    </a:lnTo>
                    <a:cubicBezTo>
                      <a:pt x="1465" y="5621"/>
                      <a:pt x="1548" y="5537"/>
                      <a:pt x="1548" y="5442"/>
                    </a:cubicBezTo>
                    <a:cubicBezTo>
                      <a:pt x="1548" y="5347"/>
                      <a:pt x="1477" y="5252"/>
                      <a:pt x="1370" y="5252"/>
                    </a:cubicBezTo>
                    <a:lnTo>
                      <a:pt x="953" y="5252"/>
                    </a:lnTo>
                    <a:cubicBezTo>
                      <a:pt x="1048" y="2918"/>
                      <a:pt x="2917" y="1049"/>
                      <a:pt x="5251" y="953"/>
                    </a:cubicBezTo>
                    <a:lnTo>
                      <a:pt x="5251" y="1370"/>
                    </a:lnTo>
                    <a:cubicBezTo>
                      <a:pt x="5251" y="1465"/>
                      <a:pt x="5334" y="1549"/>
                      <a:pt x="5430" y="1549"/>
                    </a:cubicBezTo>
                    <a:cubicBezTo>
                      <a:pt x="5525" y="1549"/>
                      <a:pt x="5608" y="1477"/>
                      <a:pt x="5608" y="1370"/>
                    </a:cubicBezTo>
                    <a:lnTo>
                      <a:pt x="5608" y="953"/>
                    </a:lnTo>
                    <a:close/>
                    <a:moveTo>
                      <a:pt x="5441" y="1"/>
                    </a:moveTo>
                    <a:cubicBezTo>
                      <a:pt x="5346" y="1"/>
                      <a:pt x="5263" y="84"/>
                      <a:pt x="5263" y="179"/>
                    </a:cubicBezTo>
                    <a:lnTo>
                      <a:pt x="5263" y="596"/>
                    </a:lnTo>
                    <a:cubicBezTo>
                      <a:pt x="2727" y="691"/>
                      <a:pt x="691" y="2727"/>
                      <a:pt x="596" y="5263"/>
                    </a:cubicBezTo>
                    <a:lnTo>
                      <a:pt x="179" y="5263"/>
                    </a:lnTo>
                    <a:cubicBezTo>
                      <a:pt x="96" y="5263"/>
                      <a:pt x="0" y="5335"/>
                      <a:pt x="0" y="5442"/>
                    </a:cubicBezTo>
                    <a:cubicBezTo>
                      <a:pt x="0" y="5525"/>
                      <a:pt x="84" y="5621"/>
                      <a:pt x="179" y="5621"/>
                    </a:cubicBezTo>
                    <a:lnTo>
                      <a:pt x="596" y="5621"/>
                    </a:lnTo>
                    <a:cubicBezTo>
                      <a:pt x="691" y="8145"/>
                      <a:pt x="2727" y="10181"/>
                      <a:pt x="5263" y="10276"/>
                    </a:cubicBezTo>
                    <a:lnTo>
                      <a:pt x="5263" y="10693"/>
                    </a:lnTo>
                    <a:cubicBezTo>
                      <a:pt x="5263" y="10776"/>
                      <a:pt x="5334" y="10871"/>
                      <a:pt x="5441" y="10871"/>
                    </a:cubicBezTo>
                    <a:cubicBezTo>
                      <a:pt x="5525" y="10871"/>
                      <a:pt x="5620" y="10800"/>
                      <a:pt x="5620" y="10693"/>
                    </a:cubicBezTo>
                    <a:lnTo>
                      <a:pt x="5620" y="10276"/>
                    </a:lnTo>
                    <a:cubicBezTo>
                      <a:pt x="8144" y="10181"/>
                      <a:pt x="10180" y="8145"/>
                      <a:pt x="10275" y="5621"/>
                    </a:cubicBezTo>
                    <a:lnTo>
                      <a:pt x="10692" y="5621"/>
                    </a:lnTo>
                    <a:cubicBezTo>
                      <a:pt x="10775" y="5621"/>
                      <a:pt x="10871" y="5537"/>
                      <a:pt x="10871" y="5442"/>
                    </a:cubicBezTo>
                    <a:cubicBezTo>
                      <a:pt x="10871" y="5347"/>
                      <a:pt x="10799" y="5263"/>
                      <a:pt x="10692" y="5263"/>
                    </a:cubicBezTo>
                    <a:lnTo>
                      <a:pt x="10275" y="5263"/>
                    </a:lnTo>
                    <a:cubicBezTo>
                      <a:pt x="10180" y="2727"/>
                      <a:pt x="8144" y="691"/>
                      <a:pt x="5620" y="596"/>
                    </a:cubicBezTo>
                    <a:lnTo>
                      <a:pt x="5620" y="179"/>
                    </a:lnTo>
                    <a:cubicBezTo>
                      <a:pt x="5620" y="96"/>
                      <a:pt x="5537" y="1"/>
                      <a:pt x="544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4" name="Group 133">
            <a:extLst>
              <a:ext uri="{FF2B5EF4-FFF2-40B4-BE49-F238E27FC236}">
                <a16:creationId xmlns:a16="http://schemas.microsoft.com/office/drawing/2014/main" id="{C1CCBA53-382E-D4BB-0CB4-93A3AC6F7A0B}"/>
              </a:ext>
            </a:extLst>
          </p:cNvPr>
          <p:cNvGrpSpPr/>
          <p:nvPr/>
        </p:nvGrpSpPr>
        <p:grpSpPr>
          <a:xfrm>
            <a:off x="995237" y="4124516"/>
            <a:ext cx="1487447" cy="1690708"/>
            <a:chOff x="982537" y="4124516"/>
            <a:chExt cx="1487447" cy="1690708"/>
          </a:xfrm>
        </p:grpSpPr>
        <p:sp>
          <p:nvSpPr>
            <p:cNvPr id="124" name="TextBox 123">
              <a:extLst>
                <a:ext uri="{FF2B5EF4-FFF2-40B4-BE49-F238E27FC236}">
                  <a16:creationId xmlns:a16="http://schemas.microsoft.com/office/drawing/2014/main" id="{0D63EB9B-42E7-4D10-F1A4-BCEDCA7D4ACC}"/>
                </a:ext>
              </a:extLst>
            </p:cNvPr>
            <p:cNvSpPr txBox="1"/>
            <p:nvPr/>
          </p:nvSpPr>
          <p:spPr>
            <a:xfrm>
              <a:off x="982537" y="4491785"/>
              <a:ext cx="1487447" cy="1323439"/>
            </a:xfrm>
            <a:prstGeom prst="rect">
              <a:avLst/>
            </a:prstGeom>
            <a:noFill/>
          </p:spPr>
          <p:txBody>
            <a:bodyPr wrap="square" rtlCol="0">
              <a:spAutoFit/>
            </a:bodyPr>
            <a:lstStyle/>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Meaningfully Connect Work to Regional &amp; Global Communities</a:t>
              </a:r>
            </a:p>
          </p:txBody>
        </p:sp>
        <p:grpSp>
          <p:nvGrpSpPr>
            <p:cNvPr id="125" name="Google Shape;11480;p96">
              <a:extLst>
                <a:ext uri="{FF2B5EF4-FFF2-40B4-BE49-F238E27FC236}">
                  <a16:creationId xmlns:a16="http://schemas.microsoft.com/office/drawing/2014/main" id="{67E9B26A-EDFF-64F7-1328-FFA2E7F3DF4B}"/>
                </a:ext>
              </a:extLst>
            </p:cNvPr>
            <p:cNvGrpSpPr/>
            <p:nvPr/>
          </p:nvGrpSpPr>
          <p:grpSpPr>
            <a:xfrm>
              <a:off x="1558551" y="4124516"/>
              <a:ext cx="338658" cy="338689"/>
              <a:chOff x="4890434" y="4287389"/>
              <a:chExt cx="345997" cy="346029"/>
            </a:xfrm>
            <a:solidFill>
              <a:schemeClr val="bg1">
                <a:lumMod val="50000"/>
              </a:schemeClr>
            </a:solidFill>
          </p:grpSpPr>
          <p:sp>
            <p:nvSpPr>
              <p:cNvPr id="126" name="Google Shape;11481;p96">
                <a:extLst>
                  <a:ext uri="{FF2B5EF4-FFF2-40B4-BE49-F238E27FC236}">
                    <a16:creationId xmlns:a16="http://schemas.microsoft.com/office/drawing/2014/main" id="{2BF3C02A-CFA8-CEC2-9003-94FD8C271D5C}"/>
                  </a:ext>
                </a:extLst>
              </p:cNvPr>
              <p:cNvSpPr/>
              <p:nvPr/>
            </p:nvSpPr>
            <p:spPr>
              <a:xfrm>
                <a:off x="5111349" y="4400695"/>
                <a:ext cx="54998" cy="54998"/>
              </a:xfrm>
              <a:custGeom>
                <a:avLst/>
                <a:gdLst/>
                <a:ahLst/>
                <a:cxnLst/>
                <a:rect l="l" t="t" r="r" b="b"/>
                <a:pathLst>
                  <a:path w="1728" h="1728" extrusionOk="0">
                    <a:moveTo>
                      <a:pt x="858" y="346"/>
                    </a:moveTo>
                    <a:cubicBezTo>
                      <a:pt x="1144" y="346"/>
                      <a:pt x="1382" y="584"/>
                      <a:pt x="1382" y="870"/>
                    </a:cubicBezTo>
                    <a:cubicBezTo>
                      <a:pt x="1382" y="1144"/>
                      <a:pt x="1144" y="1382"/>
                      <a:pt x="858" y="1382"/>
                    </a:cubicBezTo>
                    <a:cubicBezTo>
                      <a:pt x="572" y="1382"/>
                      <a:pt x="346" y="1144"/>
                      <a:pt x="346" y="870"/>
                    </a:cubicBezTo>
                    <a:cubicBezTo>
                      <a:pt x="346" y="584"/>
                      <a:pt x="584" y="346"/>
                      <a:pt x="858" y="346"/>
                    </a:cubicBezTo>
                    <a:close/>
                    <a:moveTo>
                      <a:pt x="858" y="1"/>
                    </a:moveTo>
                    <a:cubicBezTo>
                      <a:pt x="382" y="1"/>
                      <a:pt x="1" y="394"/>
                      <a:pt x="1" y="870"/>
                    </a:cubicBezTo>
                    <a:cubicBezTo>
                      <a:pt x="1" y="1346"/>
                      <a:pt x="382" y="1727"/>
                      <a:pt x="858" y="1727"/>
                    </a:cubicBezTo>
                    <a:cubicBezTo>
                      <a:pt x="1334" y="1727"/>
                      <a:pt x="1727" y="1346"/>
                      <a:pt x="1727" y="870"/>
                    </a:cubicBezTo>
                    <a:cubicBezTo>
                      <a:pt x="1727"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7" name="Google Shape;11482;p96">
                <a:extLst>
                  <a:ext uri="{FF2B5EF4-FFF2-40B4-BE49-F238E27FC236}">
                    <a16:creationId xmlns:a16="http://schemas.microsoft.com/office/drawing/2014/main" id="{ADC44D68-4D64-588A-F411-5D2CEB35DC26}"/>
                  </a:ext>
                </a:extLst>
              </p:cNvPr>
              <p:cNvSpPr/>
              <p:nvPr/>
            </p:nvSpPr>
            <p:spPr>
              <a:xfrm>
                <a:off x="5113640" y="4466642"/>
                <a:ext cx="70498" cy="51179"/>
              </a:xfrm>
              <a:custGeom>
                <a:avLst/>
                <a:gdLst/>
                <a:ahLst/>
                <a:cxnLst/>
                <a:rect l="l" t="t" r="r" b="b"/>
                <a:pathLst>
                  <a:path w="2215" h="1608" extrusionOk="0">
                    <a:moveTo>
                      <a:pt x="786" y="1"/>
                    </a:moveTo>
                    <a:cubicBezTo>
                      <a:pt x="548" y="1"/>
                      <a:pt x="333" y="60"/>
                      <a:pt x="119" y="167"/>
                    </a:cubicBezTo>
                    <a:cubicBezTo>
                      <a:pt x="36" y="203"/>
                      <a:pt x="0" y="310"/>
                      <a:pt x="48" y="405"/>
                    </a:cubicBezTo>
                    <a:cubicBezTo>
                      <a:pt x="73" y="463"/>
                      <a:pt x="132" y="498"/>
                      <a:pt x="198" y="498"/>
                    </a:cubicBezTo>
                    <a:cubicBezTo>
                      <a:pt x="226" y="498"/>
                      <a:pt x="257" y="491"/>
                      <a:pt x="286" y="477"/>
                    </a:cubicBezTo>
                    <a:cubicBezTo>
                      <a:pt x="429" y="382"/>
                      <a:pt x="607" y="346"/>
                      <a:pt x="786" y="346"/>
                    </a:cubicBezTo>
                    <a:cubicBezTo>
                      <a:pt x="1322" y="346"/>
                      <a:pt x="1774" y="727"/>
                      <a:pt x="1857" y="1251"/>
                    </a:cubicBezTo>
                    <a:lnTo>
                      <a:pt x="786" y="1251"/>
                    </a:lnTo>
                    <a:cubicBezTo>
                      <a:pt x="703" y="1251"/>
                      <a:pt x="607" y="1322"/>
                      <a:pt x="607" y="1429"/>
                    </a:cubicBezTo>
                    <a:cubicBezTo>
                      <a:pt x="607" y="1513"/>
                      <a:pt x="679" y="1608"/>
                      <a:pt x="786" y="1608"/>
                    </a:cubicBezTo>
                    <a:lnTo>
                      <a:pt x="2036" y="1608"/>
                    </a:lnTo>
                    <a:cubicBezTo>
                      <a:pt x="2131" y="1608"/>
                      <a:pt x="2215" y="1536"/>
                      <a:pt x="2215" y="1429"/>
                    </a:cubicBezTo>
                    <a:cubicBezTo>
                      <a:pt x="2215" y="643"/>
                      <a:pt x="1572" y="1"/>
                      <a:pt x="786"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8" name="Google Shape;11483;p96">
                <a:extLst>
                  <a:ext uri="{FF2B5EF4-FFF2-40B4-BE49-F238E27FC236}">
                    <a16:creationId xmlns:a16="http://schemas.microsoft.com/office/drawing/2014/main" id="{F9006DB7-7FB5-7421-9414-76B7397C32DE}"/>
                  </a:ext>
                </a:extLst>
              </p:cNvPr>
              <p:cNvSpPr/>
              <p:nvPr/>
            </p:nvSpPr>
            <p:spPr>
              <a:xfrm>
                <a:off x="4943490" y="4467023"/>
                <a:ext cx="70880" cy="51179"/>
              </a:xfrm>
              <a:custGeom>
                <a:avLst/>
                <a:gdLst/>
                <a:ahLst/>
                <a:cxnLst/>
                <a:rect l="l" t="t" r="r" b="b"/>
                <a:pathLst>
                  <a:path w="2227" h="1608" extrusionOk="0">
                    <a:moveTo>
                      <a:pt x="1429" y="0"/>
                    </a:moveTo>
                    <a:cubicBezTo>
                      <a:pt x="643" y="0"/>
                      <a:pt x="0" y="643"/>
                      <a:pt x="0" y="1429"/>
                    </a:cubicBezTo>
                    <a:cubicBezTo>
                      <a:pt x="0" y="1524"/>
                      <a:pt x="84" y="1608"/>
                      <a:pt x="179" y="1608"/>
                    </a:cubicBezTo>
                    <a:lnTo>
                      <a:pt x="1453" y="1608"/>
                    </a:lnTo>
                    <a:cubicBezTo>
                      <a:pt x="1536" y="1608"/>
                      <a:pt x="1631" y="1536"/>
                      <a:pt x="1631" y="1429"/>
                    </a:cubicBezTo>
                    <a:cubicBezTo>
                      <a:pt x="1608" y="1322"/>
                      <a:pt x="1536" y="1251"/>
                      <a:pt x="1453" y="1251"/>
                    </a:cubicBezTo>
                    <a:lnTo>
                      <a:pt x="357" y="1251"/>
                    </a:lnTo>
                    <a:cubicBezTo>
                      <a:pt x="453" y="727"/>
                      <a:pt x="893" y="346"/>
                      <a:pt x="1429" y="346"/>
                    </a:cubicBezTo>
                    <a:cubicBezTo>
                      <a:pt x="1608" y="346"/>
                      <a:pt x="1786" y="393"/>
                      <a:pt x="1941" y="477"/>
                    </a:cubicBezTo>
                    <a:cubicBezTo>
                      <a:pt x="1966" y="491"/>
                      <a:pt x="1994" y="498"/>
                      <a:pt x="2022" y="498"/>
                    </a:cubicBezTo>
                    <a:cubicBezTo>
                      <a:pt x="2084" y="498"/>
                      <a:pt x="2146" y="463"/>
                      <a:pt x="2179" y="405"/>
                    </a:cubicBezTo>
                    <a:cubicBezTo>
                      <a:pt x="2227" y="310"/>
                      <a:pt x="2191" y="215"/>
                      <a:pt x="2108" y="167"/>
                    </a:cubicBezTo>
                    <a:cubicBezTo>
                      <a:pt x="1893" y="60"/>
                      <a:pt x="1667" y="0"/>
                      <a:pt x="142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29" name="Google Shape;11484;p96">
                <a:extLst>
                  <a:ext uri="{FF2B5EF4-FFF2-40B4-BE49-F238E27FC236}">
                    <a16:creationId xmlns:a16="http://schemas.microsoft.com/office/drawing/2014/main" id="{69AD0D6D-BCF1-4300-64B2-313ED645AD88}"/>
                  </a:ext>
                </a:extLst>
              </p:cNvPr>
              <p:cNvSpPr/>
              <p:nvPr/>
            </p:nvSpPr>
            <p:spPr>
              <a:xfrm>
                <a:off x="4961282" y="4400695"/>
                <a:ext cx="54616" cy="54998"/>
              </a:xfrm>
              <a:custGeom>
                <a:avLst/>
                <a:gdLst/>
                <a:ahLst/>
                <a:cxnLst/>
                <a:rect l="l" t="t" r="r" b="b"/>
                <a:pathLst>
                  <a:path w="1716" h="1728" extrusionOk="0">
                    <a:moveTo>
                      <a:pt x="858" y="346"/>
                    </a:moveTo>
                    <a:cubicBezTo>
                      <a:pt x="1144" y="346"/>
                      <a:pt x="1382" y="584"/>
                      <a:pt x="1382" y="870"/>
                    </a:cubicBezTo>
                    <a:cubicBezTo>
                      <a:pt x="1382" y="1144"/>
                      <a:pt x="1144" y="1382"/>
                      <a:pt x="858" y="1382"/>
                    </a:cubicBezTo>
                    <a:cubicBezTo>
                      <a:pt x="572" y="1382"/>
                      <a:pt x="334" y="1144"/>
                      <a:pt x="334" y="870"/>
                    </a:cubicBezTo>
                    <a:cubicBezTo>
                      <a:pt x="358" y="584"/>
                      <a:pt x="572" y="346"/>
                      <a:pt x="858" y="346"/>
                    </a:cubicBezTo>
                    <a:close/>
                    <a:moveTo>
                      <a:pt x="858" y="1"/>
                    </a:moveTo>
                    <a:cubicBezTo>
                      <a:pt x="382" y="1"/>
                      <a:pt x="1" y="394"/>
                      <a:pt x="1" y="870"/>
                    </a:cubicBezTo>
                    <a:cubicBezTo>
                      <a:pt x="1" y="1346"/>
                      <a:pt x="382" y="1727"/>
                      <a:pt x="858" y="1727"/>
                    </a:cubicBezTo>
                    <a:cubicBezTo>
                      <a:pt x="1334" y="1727"/>
                      <a:pt x="1715" y="1346"/>
                      <a:pt x="1715" y="870"/>
                    </a:cubicBezTo>
                    <a:cubicBezTo>
                      <a:pt x="1715" y="394"/>
                      <a:pt x="1334" y="1"/>
                      <a:pt x="85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0" name="Google Shape;11485;p96">
                <a:extLst>
                  <a:ext uri="{FF2B5EF4-FFF2-40B4-BE49-F238E27FC236}">
                    <a16:creationId xmlns:a16="http://schemas.microsoft.com/office/drawing/2014/main" id="{35CB794E-D302-0A18-2654-78875F6BD104}"/>
                  </a:ext>
                </a:extLst>
              </p:cNvPr>
              <p:cNvSpPr/>
              <p:nvPr/>
            </p:nvSpPr>
            <p:spPr>
              <a:xfrm>
                <a:off x="5028374" y="4386691"/>
                <a:ext cx="71262" cy="70880"/>
              </a:xfrm>
              <a:custGeom>
                <a:avLst/>
                <a:gdLst/>
                <a:ahLst/>
                <a:cxnLst/>
                <a:rect l="l" t="t" r="r" b="b"/>
                <a:pathLst>
                  <a:path w="2239" h="2227" extrusionOk="0">
                    <a:moveTo>
                      <a:pt x="1119" y="358"/>
                    </a:moveTo>
                    <a:cubicBezTo>
                      <a:pt x="1536" y="358"/>
                      <a:pt x="1893" y="691"/>
                      <a:pt x="1893" y="1131"/>
                    </a:cubicBezTo>
                    <a:cubicBezTo>
                      <a:pt x="1893" y="1548"/>
                      <a:pt x="1548" y="1905"/>
                      <a:pt x="1119" y="1905"/>
                    </a:cubicBezTo>
                    <a:cubicBezTo>
                      <a:pt x="703" y="1905"/>
                      <a:pt x="345" y="1560"/>
                      <a:pt x="345" y="1131"/>
                    </a:cubicBezTo>
                    <a:cubicBezTo>
                      <a:pt x="345" y="691"/>
                      <a:pt x="679" y="358"/>
                      <a:pt x="1119" y="358"/>
                    </a:cubicBezTo>
                    <a:close/>
                    <a:moveTo>
                      <a:pt x="1119" y="0"/>
                    </a:moveTo>
                    <a:cubicBezTo>
                      <a:pt x="512" y="0"/>
                      <a:pt x="0" y="500"/>
                      <a:pt x="0" y="1108"/>
                    </a:cubicBezTo>
                    <a:cubicBezTo>
                      <a:pt x="0" y="1739"/>
                      <a:pt x="512" y="2227"/>
                      <a:pt x="1119" y="2227"/>
                    </a:cubicBezTo>
                    <a:cubicBezTo>
                      <a:pt x="1727" y="2227"/>
                      <a:pt x="2239" y="1727"/>
                      <a:pt x="2239" y="1108"/>
                    </a:cubicBezTo>
                    <a:cubicBezTo>
                      <a:pt x="2239" y="500"/>
                      <a:pt x="1727" y="0"/>
                      <a:pt x="1119"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1" name="Google Shape;11486;p96">
                <a:extLst>
                  <a:ext uri="{FF2B5EF4-FFF2-40B4-BE49-F238E27FC236}">
                    <a16:creationId xmlns:a16="http://schemas.microsoft.com/office/drawing/2014/main" id="{28F88B9B-E2BD-93B5-218F-AC4FEDD2F845}"/>
                  </a:ext>
                </a:extLst>
              </p:cNvPr>
              <p:cNvSpPr/>
              <p:nvPr/>
            </p:nvSpPr>
            <p:spPr>
              <a:xfrm>
                <a:off x="5004122" y="4468901"/>
                <a:ext cx="120149" cy="65596"/>
              </a:xfrm>
              <a:custGeom>
                <a:avLst/>
                <a:gdLst/>
                <a:ahLst/>
                <a:cxnLst/>
                <a:rect l="l" t="t" r="r" b="b"/>
                <a:pathLst>
                  <a:path w="3775" h="2061" extrusionOk="0">
                    <a:moveTo>
                      <a:pt x="1881" y="346"/>
                    </a:moveTo>
                    <a:cubicBezTo>
                      <a:pt x="2667" y="346"/>
                      <a:pt x="3322" y="942"/>
                      <a:pt x="3393" y="1704"/>
                    </a:cubicBezTo>
                    <a:lnTo>
                      <a:pt x="357" y="1704"/>
                    </a:lnTo>
                    <a:cubicBezTo>
                      <a:pt x="453" y="942"/>
                      <a:pt x="1096" y="346"/>
                      <a:pt x="1881" y="346"/>
                    </a:cubicBezTo>
                    <a:close/>
                    <a:moveTo>
                      <a:pt x="1881" y="1"/>
                    </a:moveTo>
                    <a:cubicBezTo>
                      <a:pt x="834" y="1"/>
                      <a:pt x="0" y="846"/>
                      <a:pt x="0" y="1882"/>
                    </a:cubicBezTo>
                    <a:cubicBezTo>
                      <a:pt x="0" y="1966"/>
                      <a:pt x="84" y="2061"/>
                      <a:pt x="179" y="2061"/>
                    </a:cubicBezTo>
                    <a:lnTo>
                      <a:pt x="3596" y="2061"/>
                    </a:lnTo>
                    <a:cubicBezTo>
                      <a:pt x="3679" y="2061"/>
                      <a:pt x="3774" y="1977"/>
                      <a:pt x="3774" y="1882"/>
                    </a:cubicBezTo>
                    <a:cubicBezTo>
                      <a:pt x="3751" y="834"/>
                      <a:pt x="2905" y="1"/>
                      <a:pt x="188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32" name="Google Shape;11487;p96">
                <a:extLst>
                  <a:ext uri="{FF2B5EF4-FFF2-40B4-BE49-F238E27FC236}">
                    <a16:creationId xmlns:a16="http://schemas.microsoft.com/office/drawing/2014/main" id="{831EABE5-E4B9-D791-9902-6C2D174CAC41}"/>
                  </a:ext>
                </a:extLst>
              </p:cNvPr>
              <p:cNvSpPr/>
              <p:nvPr/>
            </p:nvSpPr>
            <p:spPr>
              <a:xfrm>
                <a:off x="4890434" y="4287389"/>
                <a:ext cx="345997" cy="346029"/>
              </a:xfrm>
              <a:custGeom>
                <a:avLst/>
                <a:gdLst/>
                <a:ahLst/>
                <a:cxnLst/>
                <a:rect l="l" t="t" r="r" b="b"/>
                <a:pathLst>
                  <a:path w="10871" h="10872" extrusionOk="0">
                    <a:moveTo>
                      <a:pt x="5608" y="953"/>
                    </a:moveTo>
                    <a:cubicBezTo>
                      <a:pt x="7954" y="1049"/>
                      <a:pt x="9823" y="2918"/>
                      <a:pt x="9918" y="5252"/>
                    </a:cubicBezTo>
                    <a:lnTo>
                      <a:pt x="9502" y="5252"/>
                    </a:lnTo>
                    <a:cubicBezTo>
                      <a:pt x="9406" y="5252"/>
                      <a:pt x="9323" y="5335"/>
                      <a:pt x="9323" y="5442"/>
                    </a:cubicBezTo>
                    <a:cubicBezTo>
                      <a:pt x="9323" y="5525"/>
                      <a:pt x="9394" y="5621"/>
                      <a:pt x="9502" y="5621"/>
                    </a:cubicBezTo>
                    <a:lnTo>
                      <a:pt x="9918" y="5621"/>
                    </a:lnTo>
                    <a:cubicBezTo>
                      <a:pt x="9847" y="7954"/>
                      <a:pt x="7954" y="9824"/>
                      <a:pt x="5608" y="9919"/>
                    </a:cubicBezTo>
                    <a:lnTo>
                      <a:pt x="5608" y="9502"/>
                    </a:lnTo>
                    <a:cubicBezTo>
                      <a:pt x="5608" y="9407"/>
                      <a:pt x="5537" y="9323"/>
                      <a:pt x="5430" y="9323"/>
                    </a:cubicBezTo>
                    <a:cubicBezTo>
                      <a:pt x="5346" y="9323"/>
                      <a:pt x="5251" y="9395"/>
                      <a:pt x="5251" y="9502"/>
                    </a:cubicBezTo>
                    <a:lnTo>
                      <a:pt x="5251" y="9919"/>
                    </a:lnTo>
                    <a:cubicBezTo>
                      <a:pt x="2917" y="9824"/>
                      <a:pt x="1048" y="7954"/>
                      <a:pt x="953" y="5621"/>
                    </a:cubicBezTo>
                    <a:lnTo>
                      <a:pt x="1370" y="5621"/>
                    </a:lnTo>
                    <a:cubicBezTo>
                      <a:pt x="1465" y="5621"/>
                      <a:pt x="1548" y="5537"/>
                      <a:pt x="1548" y="5442"/>
                    </a:cubicBezTo>
                    <a:cubicBezTo>
                      <a:pt x="1548" y="5347"/>
                      <a:pt x="1477" y="5252"/>
                      <a:pt x="1370" y="5252"/>
                    </a:cubicBezTo>
                    <a:lnTo>
                      <a:pt x="953" y="5252"/>
                    </a:lnTo>
                    <a:cubicBezTo>
                      <a:pt x="1048" y="2918"/>
                      <a:pt x="2917" y="1049"/>
                      <a:pt x="5251" y="953"/>
                    </a:cubicBezTo>
                    <a:lnTo>
                      <a:pt x="5251" y="1370"/>
                    </a:lnTo>
                    <a:cubicBezTo>
                      <a:pt x="5251" y="1465"/>
                      <a:pt x="5334" y="1549"/>
                      <a:pt x="5430" y="1549"/>
                    </a:cubicBezTo>
                    <a:cubicBezTo>
                      <a:pt x="5525" y="1549"/>
                      <a:pt x="5608" y="1477"/>
                      <a:pt x="5608" y="1370"/>
                    </a:cubicBezTo>
                    <a:lnTo>
                      <a:pt x="5608" y="953"/>
                    </a:lnTo>
                    <a:close/>
                    <a:moveTo>
                      <a:pt x="5441" y="1"/>
                    </a:moveTo>
                    <a:cubicBezTo>
                      <a:pt x="5346" y="1"/>
                      <a:pt x="5263" y="84"/>
                      <a:pt x="5263" y="179"/>
                    </a:cubicBezTo>
                    <a:lnTo>
                      <a:pt x="5263" y="596"/>
                    </a:lnTo>
                    <a:cubicBezTo>
                      <a:pt x="2727" y="691"/>
                      <a:pt x="691" y="2727"/>
                      <a:pt x="596" y="5263"/>
                    </a:cubicBezTo>
                    <a:lnTo>
                      <a:pt x="179" y="5263"/>
                    </a:lnTo>
                    <a:cubicBezTo>
                      <a:pt x="96" y="5263"/>
                      <a:pt x="0" y="5335"/>
                      <a:pt x="0" y="5442"/>
                    </a:cubicBezTo>
                    <a:cubicBezTo>
                      <a:pt x="0" y="5525"/>
                      <a:pt x="84" y="5621"/>
                      <a:pt x="179" y="5621"/>
                    </a:cubicBezTo>
                    <a:lnTo>
                      <a:pt x="596" y="5621"/>
                    </a:lnTo>
                    <a:cubicBezTo>
                      <a:pt x="691" y="8145"/>
                      <a:pt x="2727" y="10181"/>
                      <a:pt x="5263" y="10276"/>
                    </a:cubicBezTo>
                    <a:lnTo>
                      <a:pt x="5263" y="10693"/>
                    </a:lnTo>
                    <a:cubicBezTo>
                      <a:pt x="5263" y="10776"/>
                      <a:pt x="5334" y="10871"/>
                      <a:pt x="5441" y="10871"/>
                    </a:cubicBezTo>
                    <a:cubicBezTo>
                      <a:pt x="5525" y="10871"/>
                      <a:pt x="5620" y="10800"/>
                      <a:pt x="5620" y="10693"/>
                    </a:cubicBezTo>
                    <a:lnTo>
                      <a:pt x="5620" y="10276"/>
                    </a:lnTo>
                    <a:cubicBezTo>
                      <a:pt x="8144" y="10181"/>
                      <a:pt x="10180" y="8145"/>
                      <a:pt x="10275" y="5621"/>
                    </a:cubicBezTo>
                    <a:lnTo>
                      <a:pt x="10692" y="5621"/>
                    </a:lnTo>
                    <a:cubicBezTo>
                      <a:pt x="10775" y="5621"/>
                      <a:pt x="10871" y="5537"/>
                      <a:pt x="10871" y="5442"/>
                    </a:cubicBezTo>
                    <a:cubicBezTo>
                      <a:pt x="10871" y="5347"/>
                      <a:pt x="10799" y="5263"/>
                      <a:pt x="10692" y="5263"/>
                    </a:cubicBezTo>
                    <a:lnTo>
                      <a:pt x="10275" y="5263"/>
                    </a:lnTo>
                    <a:cubicBezTo>
                      <a:pt x="10180" y="2727"/>
                      <a:pt x="8144" y="691"/>
                      <a:pt x="5620" y="596"/>
                    </a:cubicBezTo>
                    <a:lnTo>
                      <a:pt x="5620" y="179"/>
                    </a:lnTo>
                    <a:cubicBezTo>
                      <a:pt x="5620" y="96"/>
                      <a:pt x="5537" y="1"/>
                      <a:pt x="544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sp>
        <p:nvSpPr>
          <p:cNvPr id="4" name="TextBox 3">
            <a:extLst>
              <a:ext uri="{FF2B5EF4-FFF2-40B4-BE49-F238E27FC236}">
                <a16:creationId xmlns:a16="http://schemas.microsoft.com/office/drawing/2014/main" id="{D5A249CF-2260-F779-E382-985EF2531CB4}"/>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Role of Western Research</a:t>
            </a:r>
          </a:p>
        </p:txBody>
      </p:sp>
    </p:spTree>
    <p:extLst>
      <p:ext uri="{BB962C8B-B14F-4D97-AF65-F5344CB8AC3E}">
        <p14:creationId xmlns:p14="http://schemas.microsoft.com/office/powerpoint/2010/main" val="296834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CD302C-53CB-19F4-1F5F-573331D50683}"/>
              </a:ext>
            </a:extLst>
          </p:cNvPr>
          <p:cNvSpPr txBox="1"/>
          <p:nvPr/>
        </p:nvSpPr>
        <p:spPr>
          <a:xfrm>
            <a:off x="5938496" y="4850019"/>
            <a:ext cx="3213813" cy="1600438"/>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Indigenous Strategic Plan</a:t>
            </a:r>
          </a:p>
          <a:p>
            <a:pPr algn="ctr"/>
            <a:endParaRPr lang="en-CA" sz="1000" b="1"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Strengthen &amp; build relationships </a:t>
            </a: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Nurture an inclusive campus</a:t>
            </a: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Research &amp; scholarship excellence</a:t>
            </a: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Indigenize practices &amp; spaces</a:t>
            </a:r>
          </a:p>
          <a:p>
            <a:pPr algn="ctr"/>
            <a:endPar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7C707046-80AC-5F53-300F-C774B267ADCC}"/>
              </a:ext>
            </a:extLst>
          </p:cNvPr>
          <p:cNvSpPr txBox="1"/>
          <p:nvPr/>
        </p:nvSpPr>
        <p:spPr>
          <a:xfrm>
            <a:off x="3308573" y="4850019"/>
            <a:ext cx="2654661" cy="1600438"/>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Mobilize for Impact!</a:t>
            </a:r>
          </a:p>
          <a:p>
            <a:pPr algn="ctr"/>
            <a:endParaRPr lang="en-CA" sz="1000" b="1"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Enhance research support</a:t>
            </a: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Foster relationships</a:t>
            </a: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Connect work to world</a:t>
            </a: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Tackle grand challenges</a:t>
            </a:r>
          </a:p>
          <a:p>
            <a:pPr algn="ctr"/>
            <a:endPar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sp>
        <p:nvSpPr>
          <p:cNvPr id="14" name="TextBox 13">
            <a:extLst>
              <a:ext uri="{FF2B5EF4-FFF2-40B4-BE49-F238E27FC236}">
                <a16:creationId xmlns:a16="http://schemas.microsoft.com/office/drawing/2014/main" id="{902EC2B0-7372-33A4-BBB2-D5652009E07C}"/>
              </a:ext>
            </a:extLst>
          </p:cNvPr>
          <p:cNvSpPr txBox="1"/>
          <p:nvPr/>
        </p:nvSpPr>
        <p:spPr>
          <a:xfrm>
            <a:off x="302310" y="4853371"/>
            <a:ext cx="2794179" cy="1384995"/>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Towards Western at 150</a:t>
            </a:r>
          </a:p>
          <a:p>
            <a:pPr algn="ctr"/>
            <a:endParaRPr lang="en-CA" sz="1000" b="1"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Greater impact</a:t>
            </a: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People, community &amp; culture</a:t>
            </a: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Western’s place in the world</a:t>
            </a:r>
          </a:p>
          <a:p>
            <a:pPr algn="ctr"/>
            <a:endPar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endParaRPr>
          </a:p>
        </p:txBody>
      </p:sp>
      <p:grpSp>
        <p:nvGrpSpPr>
          <p:cNvPr id="32" name="Google Shape;11535;p96">
            <a:extLst>
              <a:ext uri="{FF2B5EF4-FFF2-40B4-BE49-F238E27FC236}">
                <a16:creationId xmlns:a16="http://schemas.microsoft.com/office/drawing/2014/main" id="{299990FB-35DA-4E4A-5A5A-9BD56FA8EC58}"/>
              </a:ext>
            </a:extLst>
          </p:cNvPr>
          <p:cNvGrpSpPr/>
          <p:nvPr/>
        </p:nvGrpSpPr>
        <p:grpSpPr>
          <a:xfrm>
            <a:off x="1507288" y="4308766"/>
            <a:ext cx="357747" cy="341533"/>
            <a:chOff x="1299146" y="3806507"/>
            <a:chExt cx="367990" cy="351312"/>
          </a:xfrm>
          <a:solidFill>
            <a:schemeClr val="bg1">
              <a:lumMod val="50000"/>
            </a:schemeClr>
          </a:solidFill>
        </p:grpSpPr>
        <p:sp>
          <p:nvSpPr>
            <p:cNvPr id="36" name="Google Shape;11536;p96">
              <a:extLst>
                <a:ext uri="{FF2B5EF4-FFF2-40B4-BE49-F238E27FC236}">
                  <a16:creationId xmlns:a16="http://schemas.microsoft.com/office/drawing/2014/main" id="{88F44EBF-669C-EF46-3734-61FA2E63295D}"/>
                </a:ext>
              </a:extLst>
            </p:cNvPr>
            <p:cNvSpPr/>
            <p:nvPr/>
          </p:nvSpPr>
          <p:spPr>
            <a:xfrm>
              <a:off x="1299146" y="3844414"/>
              <a:ext cx="321012" cy="313405"/>
            </a:xfrm>
            <a:custGeom>
              <a:avLst/>
              <a:gdLst/>
              <a:ahLst/>
              <a:cxnLst/>
              <a:rect l="l" t="t" r="r" b="b"/>
              <a:pathLst>
                <a:path w="10086" h="9847" extrusionOk="0">
                  <a:moveTo>
                    <a:pt x="8728" y="1"/>
                  </a:moveTo>
                  <a:cubicBezTo>
                    <a:pt x="8383" y="1"/>
                    <a:pt x="8038" y="143"/>
                    <a:pt x="7787" y="405"/>
                  </a:cubicBezTo>
                  <a:lnTo>
                    <a:pt x="6847" y="1346"/>
                  </a:lnTo>
                  <a:cubicBezTo>
                    <a:pt x="6775" y="1417"/>
                    <a:pt x="6775" y="1525"/>
                    <a:pt x="6847" y="1596"/>
                  </a:cubicBezTo>
                  <a:cubicBezTo>
                    <a:pt x="6883" y="1632"/>
                    <a:pt x="6927" y="1650"/>
                    <a:pt x="6972" y="1650"/>
                  </a:cubicBezTo>
                  <a:cubicBezTo>
                    <a:pt x="7017" y="1650"/>
                    <a:pt x="7061" y="1632"/>
                    <a:pt x="7097" y="1596"/>
                  </a:cubicBezTo>
                  <a:lnTo>
                    <a:pt x="8038" y="667"/>
                  </a:lnTo>
                  <a:cubicBezTo>
                    <a:pt x="8228" y="465"/>
                    <a:pt x="8478" y="370"/>
                    <a:pt x="8728" y="370"/>
                  </a:cubicBezTo>
                  <a:cubicBezTo>
                    <a:pt x="8990" y="370"/>
                    <a:pt x="9252" y="465"/>
                    <a:pt x="9431" y="667"/>
                  </a:cubicBezTo>
                  <a:cubicBezTo>
                    <a:pt x="9633" y="858"/>
                    <a:pt x="9728" y="1108"/>
                    <a:pt x="9728" y="1358"/>
                  </a:cubicBezTo>
                  <a:cubicBezTo>
                    <a:pt x="9728" y="1620"/>
                    <a:pt x="9633" y="1882"/>
                    <a:pt x="9431" y="2060"/>
                  </a:cubicBezTo>
                  <a:lnTo>
                    <a:pt x="8157" y="3346"/>
                  </a:lnTo>
                  <a:cubicBezTo>
                    <a:pt x="8014" y="3025"/>
                    <a:pt x="7835" y="2751"/>
                    <a:pt x="7585" y="2489"/>
                  </a:cubicBezTo>
                  <a:cubicBezTo>
                    <a:pt x="7085" y="1995"/>
                    <a:pt x="6427" y="1748"/>
                    <a:pt x="5769" y="1748"/>
                  </a:cubicBezTo>
                  <a:cubicBezTo>
                    <a:pt x="5112" y="1748"/>
                    <a:pt x="4454" y="1995"/>
                    <a:pt x="3954" y="2489"/>
                  </a:cubicBezTo>
                  <a:lnTo>
                    <a:pt x="989" y="5454"/>
                  </a:lnTo>
                  <a:cubicBezTo>
                    <a:pt x="1" y="6454"/>
                    <a:pt x="1" y="8085"/>
                    <a:pt x="989" y="9085"/>
                  </a:cubicBezTo>
                  <a:cubicBezTo>
                    <a:pt x="1501" y="9597"/>
                    <a:pt x="2156" y="9847"/>
                    <a:pt x="2811" y="9847"/>
                  </a:cubicBezTo>
                  <a:cubicBezTo>
                    <a:pt x="3466" y="9847"/>
                    <a:pt x="4120" y="9597"/>
                    <a:pt x="4620" y="9085"/>
                  </a:cubicBezTo>
                  <a:lnTo>
                    <a:pt x="6204" y="7513"/>
                  </a:lnTo>
                  <a:cubicBezTo>
                    <a:pt x="6275" y="7430"/>
                    <a:pt x="6275" y="7323"/>
                    <a:pt x="6204" y="7251"/>
                  </a:cubicBezTo>
                  <a:cubicBezTo>
                    <a:pt x="6182" y="7243"/>
                    <a:pt x="6152" y="7237"/>
                    <a:pt x="6120" y="7237"/>
                  </a:cubicBezTo>
                  <a:cubicBezTo>
                    <a:pt x="6064" y="7237"/>
                    <a:pt x="5999" y="7254"/>
                    <a:pt x="5954" y="7299"/>
                  </a:cubicBezTo>
                  <a:lnTo>
                    <a:pt x="4370" y="8883"/>
                  </a:lnTo>
                  <a:cubicBezTo>
                    <a:pt x="3954" y="9299"/>
                    <a:pt x="3394" y="9537"/>
                    <a:pt x="2811" y="9537"/>
                  </a:cubicBezTo>
                  <a:cubicBezTo>
                    <a:pt x="2215" y="9537"/>
                    <a:pt x="1668" y="9311"/>
                    <a:pt x="1251" y="8883"/>
                  </a:cubicBezTo>
                  <a:cubicBezTo>
                    <a:pt x="382" y="8013"/>
                    <a:pt x="382" y="6597"/>
                    <a:pt x="1251" y="5739"/>
                  </a:cubicBezTo>
                  <a:lnTo>
                    <a:pt x="4204" y="2775"/>
                  </a:lnTo>
                  <a:cubicBezTo>
                    <a:pt x="4620" y="2358"/>
                    <a:pt x="5192" y="2120"/>
                    <a:pt x="5775" y="2120"/>
                  </a:cubicBezTo>
                  <a:cubicBezTo>
                    <a:pt x="6371" y="2120"/>
                    <a:pt x="6918" y="2346"/>
                    <a:pt x="7335" y="2775"/>
                  </a:cubicBezTo>
                  <a:cubicBezTo>
                    <a:pt x="7573" y="3013"/>
                    <a:pt x="7764" y="3310"/>
                    <a:pt x="7871" y="3644"/>
                  </a:cubicBezTo>
                  <a:lnTo>
                    <a:pt x="6478" y="5037"/>
                  </a:lnTo>
                  <a:cubicBezTo>
                    <a:pt x="6275" y="5227"/>
                    <a:pt x="6025" y="5335"/>
                    <a:pt x="5775" y="5335"/>
                  </a:cubicBezTo>
                  <a:cubicBezTo>
                    <a:pt x="5501" y="5335"/>
                    <a:pt x="5251" y="5227"/>
                    <a:pt x="5073" y="5037"/>
                  </a:cubicBezTo>
                  <a:cubicBezTo>
                    <a:pt x="4990" y="4942"/>
                    <a:pt x="4906" y="4834"/>
                    <a:pt x="4847" y="4703"/>
                  </a:cubicBezTo>
                  <a:cubicBezTo>
                    <a:pt x="4828" y="4639"/>
                    <a:pt x="4760" y="4596"/>
                    <a:pt x="4692" y="4596"/>
                  </a:cubicBezTo>
                  <a:cubicBezTo>
                    <a:pt x="4672" y="4596"/>
                    <a:pt x="4651" y="4600"/>
                    <a:pt x="4632" y="4608"/>
                  </a:cubicBezTo>
                  <a:cubicBezTo>
                    <a:pt x="4537" y="4632"/>
                    <a:pt x="4489" y="4739"/>
                    <a:pt x="4525" y="4823"/>
                  </a:cubicBezTo>
                  <a:cubicBezTo>
                    <a:pt x="4597" y="4989"/>
                    <a:pt x="4692" y="5144"/>
                    <a:pt x="4823" y="5275"/>
                  </a:cubicBezTo>
                  <a:cubicBezTo>
                    <a:pt x="5073" y="5525"/>
                    <a:pt x="5418" y="5680"/>
                    <a:pt x="5775" y="5680"/>
                  </a:cubicBezTo>
                  <a:cubicBezTo>
                    <a:pt x="6133" y="5680"/>
                    <a:pt x="6478" y="5537"/>
                    <a:pt x="6728" y="5275"/>
                  </a:cubicBezTo>
                  <a:lnTo>
                    <a:pt x="9681" y="2310"/>
                  </a:lnTo>
                  <a:cubicBezTo>
                    <a:pt x="9943" y="2060"/>
                    <a:pt x="10085" y="1715"/>
                    <a:pt x="10085" y="1358"/>
                  </a:cubicBezTo>
                  <a:cubicBezTo>
                    <a:pt x="10085" y="1001"/>
                    <a:pt x="9954" y="655"/>
                    <a:pt x="9681" y="405"/>
                  </a:cubicBezTo>
                  <a:cubicBezTo>
                    <a:pt x="9431" y="155"/>
                    <a:pt x="9085" y="1"/>
                    <a:pt x="872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7" name="Google Shape;11537;p96">
              <a:extLst>
                <a:ext uri="{FF2B5EF4-FFF2-40B4-BE49-F238E27FC236}">
                  <a16:creationId xmlns:a16="http://schemas.microsoft.com/office/drawing/2014/main" id="{7EC29B99-3492-ED68-A14C-03480906615B}"/>
                </a:ext>
              </a:extLst>
            </p:cNvPr>
            <p:cNvSpPr/>
            <p:nvPr/>
          </p:nvSpPr>
          <p:spPr>
            <a:xfrm>
              <a:off x="1345391" y="3806507"/>
              <a:ext cx="321744" cy="313819"/>
            </a:xfrm>
            <a:custGeom>
              <a:avLst/>
              <a:gdLst/>
              <a:ahLst/>
              <a:cxnLst/>
              <a:rect l="l" t="t" r="r" b="b"/>
              <a:pathLst>
                <a:path w="10109" h="9860" extrusionOk="0">
                  <a:moveTo>
                    <a:pt x="7281" y="1"/>
                  </a:moveTo>
                  <a:cubicBezTo>
                    <a:pt x="6623" y="1"/>
                    <a:pt x="5965" y="251"/>
                    <a:pt x="5465" y="751"/>
                  </a:cubicBezTo>
                  <a:lnTo>
                    <a:pt x="3894" y="2335"/>
                  </a:lnTo>
                  <a:cubicBezTo>
                    <a:pt x="3810" y="2406"/>
                    <a:pt x="3810" y="2513"/>
                    <a:pt x="3894" y="2585"/>
                  </a:cubicBezTo>
                  <a:cubicBezTo>
                    <a:pt x="3929" y="2620"/>
                    <a:pt x="3974" y="2638"/>
                    <a:pt x="4019" y="2638"/>
                  </a:cubicBezTo>
                  <a:cubicBezTo>
                    <a:pt x="4063" y="2638"/>
                    <a:pt x="4108" y="2620"/>
                    <a:pt x="4144" y="2585"/>
                  </a:cubicBezTo>
                  <a:lnTo>
                    <a:pt x="5715" y="1001"/>
                  </a:lnTo>
                  <a:cubicBezTo>
                    <a:pt x="6150" y="572"/>
                    <a:pt x="6721" y="358"/>
                    <a:pt x="7291" y="358"/>
                  </a:cubicBezTo>
                  <a:cubicBezTo>
                    <a:pt x="7861" y="358"/>
                    <a:pt x="8430" y="572"/>
                    <a:pt x="8859" y="1001"/>
                  </a:cubicBezTo>
                  <a:cubicBezTo>
                    <a:pt x="9728" y="1870"/>
                    <a:pt x="9728" y="3287"/>
                    <a:pt x="8859" y="4144"/>
                  </a:cubicBezTo>
                  <a:lnTo>
                    <a:pt x="5882" y="7097"/>
                  </a:lnTo>
                  <a:cubicBezTo>
                    <a:pt x="5465" y="7514"/>
                    <a:pt x="4894" y="7752"/>
                    <a:pt x="4322" y="7752"/>
                  </a:cubicBezTo>
                  <a:cubicBezTo>
                    <a:pt x="3727" y="7752"/>
                    <a:pt x="3179" y="7526"/>
                    <a:pt x="2763" y="7097"/>
                  </a:cubicBezTo>
                  <a:cubicBezTo>
                    <a:pt x="2513" y="6859"/>
                    <a:pt x="2322" y="6561"/>
                    <a:pt x="2215" y="6228"/>
                  </a:cubicBezTo>
                  <a:lnTo>
                    <a:pt x="3620" y="4835"/>
                  </a:lnTo>
                  <a:cubicBezTo>
                    <a:pt x="3810" y="4632"/>
                    <a:pt x="4060" y="4537"/>
                    <a:pt x="4322" y="4537"/>
                  </a:cubicBezTo>
                  <a:cubicBezTo>
                    <a:pt x="4584" y="4537"/>
                    <a:pt x="4834" y="4632"/>
                    <a:pt x="5013" y="4835"/>
                  </a:cubicBezTo>
                  <a:cubicBezTo>
                    <a:pt x="5108" y="4918"/>
                    <a:pt x="5180" y="5037"/>
                    <a:pt x="5239" y="5156"/>
                  </a:cubicBezTo>
                  <a:cubicBezTo>
                    <a:pt x="5268" y="5232"/>
                    <a:pt x="5334" y="5271"/>
                    <a:pt x="5409" y="5271"/>
                  </a:cubicBezTo>
                  <a:cubicBezTo>
                    <a:pt x="5427" y="5271"/>
                    <a:pt x="5446" y="5268"/>
                    <a:pt x="5465" y="5263"/>
                  </a:cubicBezTo>
                  <a:cubicBezTo>
                    <a:pt x="5549" y="5228"/>
                    <a:pt x="5596" y="5132"/>
                    <a:pt x="5572" y="5037"/>
                  </a:cubicBezTo>
                  <a:cubicBezTo>
                    <a:pt x="5489" y="4871"/>
                    <a:pt x="5406" y="4728"/>
                    <a:pt x="5275" y="4597"/>
                  </a:cubicBezTo>
                  <a:cubicBezTo>
                    <a:pt x="5013" y="4335"/>
                    <a:pt x="4680" y="4192"/>
                    <a:pt x="4322" y="4192"/>
                  </a:cubicBezTo>
                  <a:cubicBezTo>
                    <a:pt x="3965" y="4192"/>
                    <a:pt x="3620" y="4323"/>
                    <a:pt x="3370" y="4597"/>
                  </a:cubicBezTo>
                  <a:lnTo>
                    <a:pt x="1917" y="6037"/>
                  </a:lnTo>
                  <a:cubicBezTo>
                    <a:pt x="1893" y="6049"/>
                    <a:pt x="1882" y="6061"/>
                    <a:pt x="1870" y="6097"/>
                  </a:cubicBezTo>
                  <a:lnTo>
                    <a:pt x="405" y="7549"/>
                  </a:lnTo>
                  <a:cubicBezTo>
                    <a:pt x="155" y="7811"/>
                    <a:pt x="0" y="8145"/>
                    <a:pt x="0" y="8502"/>
                  </a:cubicBezTo>
                  <a:cubicBezTo>
                    <a:pt x="0" y="8859"/>
                    <a:pt x="131" y="9204"/>
                    <a:pt x="405" y="9454"/>
                  </a:cubicBezTo>
                  <a:cubicBezTo>
                    <a:pt x="655" y="9716"/>
                    <a:pt x="1000" y="9859"/>
                    <a:pt x="1358" y="9859"/>
                  </a:cubicBezTo>
                  <a:cubicBezTo>
                    <a:pt x="1715" y="9859"/>
                    <a:pt x="2060" y="9728"/>
                    <a:pt x="2310" y="9454"/>
                  </a:cubicBezTo>
                  <a:lnTo>
                    <a:pt x="3251" y="8526"/>
                  </a:lnTo>
                  <a:cubicBezTo>
                    <a:pt x="3322" y="8442"/>
                    <a:pt x="3322" y="8347"/>
                    <a:pt x="3251" y="8264"/>
                  </a:cubicBezTo>
                  <a:cubicBezTo>
                    <a:pt x="3209" y="8228"/>
                    <a:pt x="3164" y="8210"/>
                    <a:pt x="3120" y="8210"/>
                  </a:cubicBezTo>
                  <a:cubicBezTo>
                    <a:pt x="3075" y="8210"/>
                    <a:pt x="3030" y="8228"/>
                    <a:pt x="2989" y="8264"/>
                  </a:cubicBezTo>
                  <a:lnTo>
                    <a:pt x="2060" y="9204"/>
                  </a:lnTo>
                  <a:cubicBezTo>
                    <a:pt x="1858" y="9395"/>
                    <a:pt x="1608" y="9502"/>
                    <a:pt x="1358" y="9502"/>
                  </a:cubicBezTo>
                  <a:cubicBezTo>
                    <a:pt x="1108" y="9502"/>
                    <a:pt x="834" y="9395"/>
                    <a:pt x="655" y="9204"/>
                  </a:cubicBezTo>
                  <a:cubicBezTo>
                    <a:pt x="465" y="9014"/>
                    <a:pt x="358" y="8764"/>
                    <a:pt x="358" y="8502"/>
                  </a:cubicBezTo>
                  <a:cubicBezTo>
                    <a:pt x="358" y="8252"/>
                    <a:pt x="465" y="7990"/>
                    <a:pt x="655" y="7811"/>
                  </a:cubicBezTo>
                  <a:lnTo>
                    <a:pt x="1941" y="6526"/>
                  </a:lnTo>
                  <a:cubicBezTo>
                    <a:pt x="2072" y="6835"/>
                    <a:pt x="2251" y="7121"/>
                    <a:pt x="2501" y="7371"/>
                  </a:cubicBezTo>
                  <a:cubicBezTo>
                    <a:pt x="3001" y="7859"/>
                    <a:pt x="3632" y="8133"/>
                    <a:pt x="4322" y="8133"/>
                  </a:cubicBezTo>
                  <a:cubicBezTo>
                    <a:pt x="5001" y="8133"/>
                    <a:pt x="5656" y="7871"/>
                    <a:pt x="6132" y="7371"/>
                  </a:cubicBezTo>
                  <a:lnTo>
                    <a:pt x="9097" y="4418"/>
                  </a:lnTo>
                  <a:cubicBezTo>
                    <a:pt x="10109" y="3382"/>
                    <a:pt x="10109" y="1751"/>
                    <a:pt x="9097" y="751"/>
                  </a:cubicBezTo>
                  <a:cubicBezTo>
                    <a:pt x="8597" y="251"/>
                    <a:pt x="7939" y="1"/>
                    <a:pt x="728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nvGrpSpPr>
          <p:cNvPr id="41" name="Google Shape;11535;p96">
            <a:extLst>
              <a:ext uri="{FF2B5EF4-FFF2-40B4-BE49-F238E27FC236}">
                <a16:creationId xmlns:a16="http://schemas.microsoft.com/office/drawing/2014/main" id="{DC9C1691-AA5D-C0CB-987F-9CCD8712D4AF}"/>
              </a:ext>
            </a:extLst>
          </p:cNvPr>
          <p:cNvGrpSpPr/>
          <p:nvPr/>
        </p:nvGrpSpPr>
        <p:grpSpPr>
          <a:xfrm>
            <a:off x="4464981" y="4317199"/>
            <a:ext cx="357747" cy="341533"/>
            <a:chOff x="1299146" y="3806507"/>
            <a:chExt cx="367990" cy="351312"/>
          </a:xfrm>
          <a:solidFill>
            <a:schemeClr val="bg1">
              <a:lumMod val="50000"/>
            </a:schemeClr>
          </a:solidFill>
        </p:grpSpPr>
        <p:sp>
          <p:nvSpPr>
            <p:cNvPr id="43" name="Google Shape;11536;p96">
              <a:extLst>
                <a:ext uri="{FF2B5EF4-FFF2-40B4-BE49-F238E27FC236}">
                  <a16:creationId xmlns:a16="http://schemas.microsoft.com/office/drawing/2014/main" id="{EBAE4721-9C4A-5520-FB40-F271B7B9841C}"/>
                </a:ext>
              </a:extLst>
            </p:cNvPr>
            <p:cNvSpPr/>
            <p:nvPr/>
          </p:nvSpPr>
          <p:spPr>
            <a:xfrm>
              <a:off x="1299146" y="3844414"/>
              <a:ext cx="321012" cy="313405"/>
            </a:xfrm>
            <a:custGeom>
              <a:avLst/>
              <a:gdLst/>
              <a:ahLst/>
              <a:cxnLst/>
              <a:rect l="l" t="t" r="r" b="b"/>
              <a:pathLst>
                <a:path w="10086" h="9847" extrusionOk="0">
                  <a:moveTo>
                    <a:pt x="8728" y="1"/>
                  </a:moveTo>
                  <a:cubicBezTo>
                    <a:pt x="8383" y="1"/>
                    <a:pt x="8038" y="143"/>
                    <a:pt x="7787" y="405"/>
                  </a:cubicBezTo>
                  <a:lnTo>
                    <a:pt x="6847" y="1346"/>
                  </a:lnTo>
                  <a:cubicBezTo>
                    <a:pt x="6775" y="1417"/>
                    <a:pt x="6775" y="1525"/>
                    <a:pt x="6847" y="1596"/>
                  </a:cubicBezTo>
                  <a:cubicBezTo>
                    <a:pt x="6883" y="1632"/>
                    <a:pt x="6927" y="1650"/>
                    <a:pt x="6972" y="1650"/>
                  </a:cubicBezTo>
                  <a:cubicBezTo>
                    <a:pt x="7017" y="1650"/>
                    <a:pt x="7061" y="1632"/>
                    <a:pt x="7097" y="1596"/>
                  </a:cubicBezTo>
                  <a:lnTo>
                    <a:pt x="8038" y="667"/>
                  </a:lnTo>
                  <a:cubicBezTo>
                    <a:pt x="8228" y="465"/>
                    <a:pt x="8478" y="370"/>
                    <a:pt x="8728" y="370"/>
                  </a:cubicBezTo>
                  <a:cubicBezTo>
                    <a:pt x="8990" y="370"/>
                    <a:pt x="9252" y="465"/>
                    <a:pt x="9431" y="667"/>
                  </a:cubicBezTo>
                  <a:cubicBezTo>
                    <a:pt x="9633" y="858"/>
                    <a:pt x="9728" y="1108"/>
                    <a:pt x="9728" y="1358"/>
                  </a:cubicBezTo>
                  <a:cubicBezTo>
                    <a:pt x="9728" y="1620"/>
                    <a:pt x="9633" y="1882"/>
                    <a:pt x="9431" y="2060"/>
                  </a:cubicBezTo>
                  <a:lnTo>
                    <a:pt x="8157" y="3346"/>
                  </a:lnTo>
                  <a:cubicBezTo>
                    <a:pt x="8014" y="3025"/>
                    <a:pt x="7835" y="2751"/>
                    <a:pt x="7585" y="2489"/>
                  </a:cubicBezTo>
                  <a:cubicBezTo>
                    <a:pt x="7085" y="1995"/>
                    <a:pt x="6427" y="1748"/>
                    <a:pt x="5769" y="1748"/>
                  </a:cubicBezTo>
                  <a:cubicBezTo>
                    <a:pt x="5112" y="1748"/>
                    <a:pt x="4454" y="1995"/>
                    <a:pt x="3954" y="2489"/>
                  </a:cubicBezTo>
                  <a:lnTo>
                    <a:pt x="989" y="5454"/>
                  </a:lnTo>
                  <a:cubicBezTo>
                    <a:pt x="1" y="6454"/>
                    <a:pt x="1" y="8085"/>
                    <a:pt x="989" y="9085"/>
                  </a:cubicBezTo>
                  <a:cubicBezTo>
                    <a:pt x="1501" y="9597"/>
                    <a:pt x="2156" y="9847"/>
                    <a:pt x="2811" y="9847"/>
                  </a:cubicBezTo>
                  <a:cubicBezTo>
                    <a:pt x="3466" y="9847"/>
                    <a:pt x="4120" y="9597"/>
                    <a:pt x="4620" y="9085"/>
                  </a:cubicBezTo>
                  <a:lnTo>
                    <a:pt x="6204" y="7513"/>
                  </a:lnTo>
                  <a:cubicBezTo>
                    <a:pt x="6275" y="7430"/>
                    <a:pt x="6275" y="7323"/>
                    <a:pt x="6204" y="7251"/>
                  </a:cubicBezTo>
                  <a:cubicBezTo>
                    <a:pt x="6182" y="7243"/>
                    <a:pt x="6152" y="7237"/>
                    <a:pt x="6120" y="7237"/>
                  </a:cubicBezTo>
                  <a:cubicBezTo>
                    <a:pt x="6064" y="7237"/>
                    <a:pt x="5999" y="7254"/>
                    <a:pt x="5954" y="7299"/>
                  </a:cubicBezTo>
                  <a:lnTo>
                    <a:pt x="4370" y="8883"/>
                  </a:lnTo>
                  <a:cubicBezTo>
                    <a:pt x="3954" y="9299"/>
                    <a:pt x="3394" y="9537"/>
                    <a:pt x="2811" y="9537"/>
                  </a:cubicBezTo>
                  <a:cubicBezTo>
                    <a:pt x="2215" y="9537"/>
                    <a:pt x="1668" y="9311"/>
                    <a:pt x="1251" y="8883"/>
                  </a:cubicBezTo>
                  <a:cubicBezTo>
                    <a:pt x="382" y="8013"/>
                    <a:pt x="382" y="6597"/>
                    <a:pt x="1251" y="5739"/>
                  </a:cubicBezTo>
                  <a:lnTo>
                    <a:pt x="4204" y="2775"/>
                  </a:lnTo>
                  <a:cubicBezTo>
                    <a:pt x="4620" y="2358"/>
                    <a:pt x="5192" y="2120"/>
                    <a:pt x="5775" y="2120"/>
                  </a:cubicBezTo>
                  <a:cubicBezTo>
                    <a:pt x="6371" y="2120"/>
                    <a:pt x="6918" y="2346"/>
                    <a:pt x="7335" y="2775"/>
                  </a:cubicBezTo>
                  <a:cubicBezTo>
                    <a:pt x="7573" y="3013"/>
                    <a:pt x="7764" y="3310"/>
                    <a:pt x="7871" y="3644"/>
                  </a:cubicBezTo>
                  <a:lnTo>
                    <a:pt x="6478" y="5037"/>
                  </a:lnTo>
                  <a:cubicBezTo>
                    <a:pt x="6275" y="5227"/>
                    <a:pt x="6025" y="5335"/>
                    <a:pt x="5775" y="5335"/>
                  </a:cubicBezTo>
                  <a:cubicBezTo>
                    <a:pt x="5501" y="5335"/>
                    <a:pt x="5251" y="5227"/>
                    <a:pt x="5073" y="5037"/>
                  </a:cubicBezTo>
                  <a:cubicBezTo>
                    <a:pt x="4990" y="4942"/>
                    <a:pt x="4906" y="4834"/>
                    <a:pt x="4847" y="4703"/>
                  </a:cubicBezTo>
                  <a:cubicBezTo>
                    <a:pt x="4828" y="4639"/>
                    <a:pt x="4760" y="4596"/>
                    <a:pt x="4692" y="4596"/>
                  </a:cubicBezTo>
                  <a:cubicBezTo>
                    <a:pt x="4672" y="4596"/>
                    <a:pt x="4651" y="4600"/>
                    <a:pt x="4632" y="4608"/>
                  </a:cubicBezTo>
                  <a:cubicBezTo>
                    <a:pt x="4537" y="4632"/>
                    <a:pt x="4489" y="4739"/>
                    <a:pt x="4525" y="4823"/>
                  </a:cubicBezTo>
                  <a:cubicBezTo>
                    <a:pt x="4597" y="4989"/>
                    <a:pt x="4692" y="5144"/>
                    <a:pt x="4823" y="5275"/>
                  </a:cubicBezTo>
                  <a:cubicBezTo>
                    <a:pt x="5073" y="5525"/>
                    <a:pt x="5418" y="5680"/>
                    <a:pt x="5775" y="5680"/>
                  </a:cubicBezTo>
                  <a:cubicBezTo>
                    <a:pt x="6133" y="5680"/>
                    <a:pt x="6478" y="5537"/>
                    <a:pt x="6728" y="5275"/>
                  </a:cubicBezTo>
                  <a:lnTo>
                    <a:pt x="9681" y="2310"/>
                  </a:lnTo>
                  <a:cubicBezTo>
                    <a:pt x="9943" y="2060"/>
                    <a:pt x="10085" y="1715"/>
                    <a:pt x="10085" y="1358"/>
                  </a:cubicBezTo>
                  <a:cubicBezTo>
                    <a:pt x="10085" y="1001"/>
                    <a:pt x="9954" y="655"/>
                    <a:pt x="9681" y="405"/>
                  </a:cubicBezTo>
                  <a:cubicBezTo>
                    <a:pt x="9431" y="155"/>
                    <a:pt x="9085" y="1"/>
                    <a:pt x="872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5" name="Google Shape;11537;p96">
              <a:extLst>
                <a:ext uri="{FF2B5EF4-FFF2-40B4-BE49-F238E27FC236}">
                  <a16:creationId xmlns:a16="http://schemas.microsoft.com/office/drawing/2014/main" id="{1BEB3234-B4CD-EC12-F7A8-275F62B419AA}"/>
                </a:ext>
              </a:extLst>
            </p:cNvPr>
            <p:cNvSpPr/>
            <p:nvPr/>
          </p:nvSpPr>
          <p:spPr>
            <a:xfrm>
              <a:off x="1345391" y="3806507"/>
              <a:ext cx="321744" cy="313819"/>
            </a:xfrm>
            <a:custGeom>
              <a:avLst/>
              <a:gdLst/>
              <a:ahLst/>
              <a:cxnLst/>
              <a:rect l="l" t="t" r="r" b="b"/>
              <a:pathLst>
                <a:path w="10109" h="9860" extrusionOk="0">
                  <a:moveTo>
                    <a:pt x="7281" y="1"/>
                  </a:moveTo>
                  <a:cubicBezTo>
                    <a:pt x="6623" y="1"/>
                    <a:pt x="5965" y="251"/>
                    <a:pt x="5465" y="751"/>
                  </a:cubicBezTo>
                  <a:lnTo>
                    <a:pt x="3894" y="2335"/>
                  </a:lnTo>
                  <a:cubicBezTo>
                    <a:pt x="3810" y="2406"/>
                    <a:pt x="3810" y="2513"/>
                    <a:pt x="3894" y="2585"/>
                  </a:cubicBezTo>
                  <a:cubicBezTo>
                    <a:pt x="3929" y="2620"/>
                    <a:pt x="3974" y="2638"/>
                    <a:pt x="4019" y="2638"/>
                  </a:cubicBezTo>
                  <a:cubicBezTo>
                    <a:pt x="4063" y="2638"/>
                    <a:pt x="4108" y="2620"/>
                    <a:pt x="4144" y="2585"/>
                  </a:cubicBezTo>
                  <a:lnTo>
                    <a:pt x="5715" y="1001"/>
                  </a:lnTo>
                  <a:cubicBezTo>
                    <a:pt x="6150" y="572"/>
                    <a:pt x="6721" y="358"/>
                    <a:pt x="7291" y="358"/>
                  </a:cubicBezTo>
                  <a:cubicBezTo>
                    <a:pt x="7861" y="358"/>
                    <a:pt x="8430" y="572"/>
                    <a:pt x="8859" y="1001"/>
                  </a:cubicBezTo>
                  <a:cubicBezTo>
                    <a:pt x="9728" y="1870"/>
                    <a:pt x="9728" y="3287"/>
                    <a:pt x="8859" y="4144"/>
                  </a:cubicBezTo>
                  <a:lnTo>
                    <a:pt x="5882" y="7097"/>
                  </a:lnTo>
                  <a:cubicBezTo>
                    <a:pt x="5465" y="7514"/>
                    <a:pt x="4894" y="7752"/>
                    <a:pt x="4322" y="7752"/>
                  </a:cubicBezTo>
                  <a:cubicBezTo>
                    <a:pt x="3727" y="7752"/>
                    <a:pt x="3179" y="7526"/>
                    <a:pt x="2763" y="7097"/>
                  </a:cubicBezTo>
                  <a:cubicBezTo>
                    <a:pt x="2513" y="6859"/>
                    <a:pt x="2322" y="6561"/>
                    <a:pt x="2215" y="6228"/>
                  </a:cubicBezTo>
                  <a:lnTo>
                    <a:pt x="3620" y="4835"/>
                  </a:lnTo>
                  <a:cubicBezTo>
                    <a:pt x="3810" y="4632"/>
                    <a:pt x="4060" y="4537"/>
                    <a:pt x="4322" y="4537"/>
                  </a:cubicBezTo>
                  <a:cubicBezTo>
                    <a:pt x="4584" y="4537"/>
                    <a:pt x="4834" y="4632"/>
                    <a:pt x="5013" y="4835"/>
                  </a:cubicBezTo>
                  <a:cubicBezTo>
                    <a:pt x="5108" y="4918"/>
                    <a:pt x="5180" y="5037"/>
                    <a:pt x="5239" y="5156"/>
                  </a:cubicBezTo>
                  <a:cubicBezTo>
                    <a:pt x="5268" y="5232"/>
                    <a:pt x="5334" y="5271"/>
                    <a:pt x="5409" y="5271"/>
                  </a:cubicBezTo>
                  <a:cubicBezTo>
                    <a:pt x="5427" y="5271"/>
                    <a:pt x="5446" y="5268"/>
                    <a:pt x="5465" y="5263"/>
                  </a:cubicBezTo>
                  <a:cubicBezTo>
                    <a:pt x="5549" y="5228"/>
                    <a:pt x="5596" y="5132"/>
                    <a:pt x="5572" y="5037"/>
                  </a:cubicBezTo>
                  <a:cubicBezTo>
                    <a:pt x="5489" y="4871"/>
                    <a:pt x="5406" y="4728"/>
                    <a:pt x="5275" y="4597"/>
                  </a:cubicBezTo>
                  <a:cubicBezTo>
                    <a:pt x="5013" y="4335"/>
                    <a:pt x="4680" y="4192"/>
                    <a:pt x="4322" y="4192"/>
                  </a:cubicBezTo>
                  <a:cubicBezTo>
                    <a:pt x="3965" y="4192"/>
                    <a:pt x="3620" y="4323"/>
                    <a:pt x="3370" y="4597"/>
                  </a:cubicBezTo>
                  <a:lnTo>
                    <a:pt x="1917" y="6037"/>
                  </a:lnTo>
                  <a:cubicBezTo>
                    <a:pt x="1893" y="6049"/>
                    <a:pt x="1882" y="6061"/>
                    <a:pt x="1870" y="6097"/>
                  </a:cubicBezTo>
                  <a:lnTo>
                    <a:pt x="405" y="7549"/>
                  </a:lnTo>
                  <a:cubicBezTo>
                    <a:pt x="155" y="7811"/>
                    <a:pt x="0" y="8145"/>
                    <a:pt x="0" y="8502"/>
                  </a:cubicBezTo>
                  <a:cubicBezTo>
                    <a:pt x="0" y="8859"/>
                    <a:pt x="131" y="9204"/>
                    <a:pt x="405" y="9454"/>
                  </a:cubicBezTo>
                  <a:cubicBezTo>
                    <a:pt x="655" y="9716"/>
                    <a:pt x="1000" y="9859"/>
                    <a:pt x="1358" y="9859"/>
                  </a:cubicBezTo>
                  <a:cubicBezTo>
                    <a:pt x="1715" y="9859"/>
                    <a:pt x="2060" y="9728"/>
                    <a:pt x="2310" y="9454"/>
                  </a:cubicBezTo>
                  <a:lnTo>
                    <a:pt x="3251" y="8526"/>
                  </a:lnTo>
                  <a:cubicBezTo>
                    <a:pt x="3322" y="8442"/>
                    <a:pt x="3322" y="8347"/>
                    <a:pt x="3251" y="8264"/>
                  </a:cubicBezTo>
                  <a:cubicBezTo>
                    <a:pt x="3209" y="8228"/>
                    <a:pt x="3164" y="8210"/>
                    <a:pt x="3120" y="8210"/>
                  </a:cubicBezTo>
                  <a:cubicBezTo>
                    <a:pt x="3075" y="8210"/>
                    <a:pt x="3030" y="8228"/>
                    <a:pt x="2989" y="8264"/>
                  </a:cubicBezTo>
                  <a:lnTo>
                    <a:pt x="2060" y="9204"/>
                  </a:lnTo>
                  <a:cubicBezTo>
                    <a:pt x="1858" y="9395"/>
                    <a:pt x="1608" y="9502"/>
                    <a:pt x="1358" y="9502"/>
                  </a:cubicBezTo>
                  <a:cubicBezTo>
                    <a:pt x="1108" y="9502"/>
                    <a:pt x="834" y="9395"/>
                    <a:pt x="655" y="9204"/>
                  </a:cubicBezTo>
                  <a:cubicBezTo>
                    <a:pt x="465" y="9014"/>
                    <a:pt x="358" y="8764"/>
                    <a:pt x="358" y="8502"/>
                  </a:cubicBezTo>
                  <a:cubicBezTo>
                    <a:pt x="358" y="8252"/>
                    <a:pt x="465" y="7990"/>
                    <a:pt x="655" y="7811"/>
                  </a:cubicBezTo>
                  <a:lnTo>
                    <a:pt x="1941" y="6526"/>
                  </a:lnTo>
                  <a:cubicBezTo>
                    <a:pt x="2072" y="6835"/>
                    <a:pt x="2251" y="7121"/>
                    <a:pt x="2501" y="7371"/>
                  </a:cubicBezTo>
                  <a:cubicBezTo>
                    <a:pt x="3001" y="7859"/>
                    <a:pt x="3632" y="8133"/>
                    <a:pt x="4322" y="8133"/>
                  </a:cubicBezTo>
                  <a:cubicBezTo>
                    <a:pt x="5001" y="8133"/>
                    <a:pt x="5656" y="7871"/>
                    <a:pt x="6132" y="7371"/>
                  </a:cubicBezTo>
                  <a:lnTo>
                    <a:pt x="9097" y="4418"/>
                  </a:lnTo>
                  <a:cubicBezTo>
                    <a:pt x="10109" y="3382"/>
                    <a:pt x="10109" y="1751"/>
                    <a:pt x="9097" y="751"/>
                  </a:cubicBezTo>
                  <a:cubicBezTo>
                    <a:pt x="8597" y="251"/>
                    <a:pt x="7939" y="1"/>
                    <a:pt x="728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nvGrpSpPr>
          <p:cNvPr id="46" name="Google Shape;11535;p96">
            <a:extLst>
              <a:ext uri="{FF2B5EF4-FFF2-40B4-BE49-F238E27FC236}">
                <a16:creationId xmlns:a16="http://schemas.microsoft.com/office/drawing/2014/main" id="{D69753F7-3FE3-9E2F-5368-F9FD3149E98A}"/>
              </a:ext>
            </a:extLst>
          </p:cNvPr>
          <p:cNvGrpSpPr/>
          <p:nvPr/>
        </p:nvGrpSpPr>
        <p:grpSpPr>
          <a:xfrm>
            <a:off x="10317843" y="4317199"/>
            <a:ext cx="357747" cy="341533"/>
            <a:chOff x="1299146" y="3806507"/>
            <a:chExt cx="367990" cy="351312"/>
          </a:xfrm>
          <a:solidFill>
            <a:schemeClr val="bg1">
              <a:lumMod val="50000"/>
            </a:schemeClr>
          </a:solidFill>
        </p:grpSpPr>
        <p:sp>
          <p:nvSpPr>
            <p:cNvPr id="47" name="Google Shape;11536;p96">
              <a:extLst>
                <a:ext uri="{FF2B5EF4-FFF2-40B4-BE49-F238E27FC236}">
                  <a16:creationId xmlns:a16="http://schemas.microsoft.com/office/drawing/2014/main" id="{C58318B9-351B-8AED-D24C-FF3CD3955D6F}"/>
                </a:ext>
              </a:extLst>
            </p:cNvPr>
            <p:cNvSpPr/>
            <p:nvPr/>
          </p:nvSpPr>
          <p:spPr>
            <a:xfrm>
              <a:off x="1299146" y="3844414"/>
              <a:ext cx="321012" cy="313405"/>
            </a:xfrm>
            <a:custGeom>
              <a:avLst/>
              <a:gdLst/>
              <a:ahLst/>
              <a:cxnLst/>
              <a:rect l="l" t="t" r="r" b="b"/>
              <a:pathLst>
                <a:path w="10086" h="9847" extrusionOk="0">
                  <a:moveTo>
                    <a:pt x="8728" y="1"/>
                  </a:moveTo>
                  <a:cubicBezTo>
                    <a:pt x="8383" y="1"/>
                    <a:pt x="8038" y="143"/>
                    <a:pt x="7787" y="405"/>
                  </a:cubicBezTo>
                  <a:lnTo>
                    <a:pt x="6847" y="1346"/>
                  </a:lnTo>
                  <a:cubicBezTo>
                    <a:pt x="6775" y="1417"/>
                    <a:pt x="6775" y="1525"/>
                    <a:pt x="6847" y="1596"/>
                  </a:cubicBezTo>
                  <a:cubicBezTo>
                    <a:pt x="6883" y="1632"/>
                    <a:pt x="6927" y="1650"/>
                    <a:pt x="6972" y="1650"/>
                  </a:cubicBezTo>
                  <a:cubicBezTo>
                    <a:pt x="7017" y="1650"/>
                    <a:pt x="7061" y="1632"/>
                    <a:pt x="7097" y="1596"/>
                  </a:cubicBezTo>
                  <a:lnTo>
                    <a:pt x="8038" y="667"/>
                  </a:lnTo>
                  <a:cubicBezTo>
                    <a:pt x="8228" y="465"/>
                    <a:pt x="8478" y="370"/>
                    <a:pt x="8728" y="370"/>
                  </a:cubicBezTo>
                  <a:cubicBezTo>
                    <a:pt x="8990" y="370"/>
                    <a:pt x="9252" y="465"/>
                    <a:pt x="9431" y="667"/>
                  </a:cubicBezTo>
                  <a:cubicBezTo>
                    <a:pt x="9633" y="858"/>
                    <a:pt x="9728" y="1108"/>
                    <a:pt x="9728" y="1358"/>
                  </a:cubicBezTo>
                  <a:cubicBezTo>
                    <a:pt x="9728" y="1620"/>
                    <a:pt x="9633" y="1882"/>
                    <a:pt x="9431" y="2060"/>
                  </a:cubicBezTo>
                  <a:lnTo>
                    <a:pt x="8157" y="3346"/>
                  </a:lnTo>
                  <a:cubicBezTo>
                    <a:pt x="8014" y="3025"/>
                    <a:pt x="7835" y="2751"/>
                    <a:pt x="7585" y="2489"/>
                  </a:cubicBezTo>
                  <a:cubicBezTo>
                    <a:pt x="7085" y="1995"/>
                    <a:pt x="6427" y="1748"/>
                    <a:pt x="5769" y="1748"/>
                  </a:cubicBezTo>
                  <a:cubicBezTo>
                    <a:pt x="5112" y="1748"/>
                    <a:pt x="4454" y="1995"/>
                    <a:pt x="3954" y="2489"/>
                  </a:cubicBezTo>
                  <a:lnTo>
                    <a:pt x="989" y="5454"/>
                  </a:lnTo>
                  <a:cubicBezTo>
                    <a:pt x="1" y="6454"/>
                    <a:pt x="1" y="8085"/>
                    <a:pt x="989" y="9085"/>
                  </a:cubicBezTo>
                  <a:cubicBezTo>
                    <a:pt x="1501" y="9597"/>
                    <a:pt x="2156" y="9847"/>
                    <a:pt x="2811" y="9847"/>
                  </a:cubicBezTo>
                  <a:cubicBezTo>
                    <a:pt x="3466" y="9847"/>
                    <a:pt x="4120" y="9597"/>
                    <a:pt x="4620" y="9085"/>
                  </a:cubicBezTo>
                  <a:lnTo>
                    <a:pt x="6204" y="7513"/>
                  </a:lnTo>
                  <a:cubicBezTo>
                    <a:pt x="6275" y="7430"/>
                    <a:pt x="6275" y="7323"/>
                    <a:pt x="6204" y="7251"/>
                  </a:cubicBezTo>
                  <a:cubicBezTo>
                    <a:pt x="6182" y="7243"/>
                    <a:pt x="6152" y="7237"/>
                    <a:pt x="6120" y="7237"/>
                  </a:cubicBezTo>
                  <a:cubicBezTo>
                    <a:pt x="6064" y="7237"/>
                    <a:pt x="5999" y="7254"/>
                    <a:pt x="5954" y="7299"/>
                  </a:cubicBezTo>
                  <a:lnTo>
                    <a:pt x="4370" y="8883"/>
                  </a:lnTo>
                  <a:cubicBezTo>
                    <a:pt x="3954" y="9299"/>
                    <a:pt x="3394" y="9537"/>
                    <a:pt x="2811" y="9537"/>
                  </a:cubicBezTo>
                  <a:cubicBezTo>
                    <a:pt x="2215" y="9537"/>
                    <a:pt x="1668" y="9311"/>
                    <a:pt x="1251" y="8883"/>
                  </a:cubicBezTo>
                  <a:cubicBezTo>
                    <a:pt x="382" y="8013"/>
                    <a:pt x="382" y="6597"/>
                    <a:pt x="1251" y="5739"/>
                  </a:cubicBezTo>
                  <a:lnTo>
                    <a:pt x="4204" y="2775"/>
                  </a:lnTo>
                  <a:cubicBezTo>
                    <a:pt x="4620" y="2358"/>
                    <a:pt x="5192" y="2120"/>
                    <a:pt x="5775" y="2120"/>
                  </a:cubicBezTo>
                  <a:cubicBezTo>
                    <a:pt x="6371" y="2120"/>
                    <a:pt x="6918" y="2346"/>
                    <a:pt x="7335" y="2775"/>
                  </a:cubicBezTo>
                  <a:cubicBezTo>
                    <a:pt x="7573" y="3013"/>
                    <a:pt x="7764" y="3310"/>
                    <a:pt x="7871" y="3644"/>
                  </a:cubicBezTo>
                  <a:lnTo>
                    <a:pt x="6478" y="5037"/>
                  </a:lnTo>
                  <a:cubicBezTo>
                    <a:pt x="6275" y="5227"/>
                    <a:pt x="6025" y="5335"/>
                    <a:pt x="5775" y="5335"/>
                  </a:cubicBezTo>
                  <a:cubicBezTo>
                    <a:pt x="5501" y="5335"/>
                    <a:pt x="5251" y="5227"/>
                    <a:pt x="5073" y="5037"/>
                  </a:cubicBezTo>
                  <a:cubicBezTo>
                    <a:pt x="4990" y="4942"/>
                    <a:pt x="4906" y="4834"/>
                    <a:pt x="4847" y="4703"/>
                  </a:cubicBezTo>
                  <a:cubicBezTo>
                    <a:pt x="4828" y="4639"/>
                    <a:pt x="4760" y="4596"/>
                    <a:pt x="4692" y="4596"/>
                  </a:cubicBezTo>
                  <a:cubicBezTo>
                    <a:pt x="4672" y="4596"/>
                    <a:pt x="4651" y="4600"/>
                    <a:pt x="4632" y="4608"/>
                  </a:cubicBezTo>
                  <a:cubicBezTo>
                    <a:pt x="4537" y="4632"/>
                    <a:pt x="4489" y="4739"/>
                    <a:pt x="4525" y="4823"/>
                  </a:cubicBezTo>
                  <a:cubicBezTo>
                    <a:pt x="4597" y="4989"/>
                    <a:pt x="4692" y="5144"/>
                    <a:pt x="4823" y="5275"/>
                  </a:cubicBezTo>
                  <a:cubicBezTo>
                    <a:pt x="5073" y="5525"/>
                    <a:pt x="5418" y="5680"/>
                    <a:pt x="5775" y="5680"/>
                  </a:cubicBezTo>
                  <a:cubicBezTo>
                    <a:pt x="6133" y="5680"/>
                    <a:pt x="6478" y="5537"/>
                    <a:pt x="6728" y="5275"/>
                  </a:cubicBezTo>
                  <a:lnTo>
                    <a:pt x="9681" y="2310"/>
                  </a:lnTo>
                  <a:cubicBezTo>
                    <a:pt x="9943" y="2060"/>
                    <a:pt x="10085" y="1715"/>
                    <a:pt x="10085" y="1358"/>
                  </a:cubicBezTo>
                  <a:cubicBezTo>
                    <a:pt x="10085" y="1001"/>
                    <a:pt x="9954" y="655"/>
                    <a:pt x="9681" y="405"/>
                  </a:cubicBezTo>
                  <a:cubicBezTo>
                    <a:pt x="9431" y="155"/>
                    <a:pt x="9085" y="1"/>
                    <a:pt x="872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48" name="Google Shape;11537;p96">
              <a:extLst>
                <a:ext uri="{FF2B5EF4-FFF2-40B4-BE49-F238E27FC236}">
                  <a16:creationId xmlns:a16="http://schemas.microsoft.com/office/drawing/2014/main" id="{EC63F788-D089-16CA-E629-23133D17286A}"/>
                </a:ext>
              </a:extLst>
            </p:cNvPr>
            <p:cNvSpPr/>
            <p:nvPr/>
          </p:nvSpPr>
          <p:spPr>
            <a:xfrm>
              <a:off x="1345391" y="3806507"/>
              <a:ext cx="321744" cy="313819"/>
            </a:xfrm>
            <a:custGeom>
              <a:avLst/>
              <a:gdLst/>
              <a:ahLst/>
              <a:cxnLst/>
              <a:rect l="l" t="t" r="r" b="b"/>
              <a:pathLst>
                <a:path w="10109" h="9860" extrusionOk="0">
                  <a:moveTo>
                    <a:pt x="7281" y="1"/>
                  </a:moveTo>
                  <a:cubicBezTo>
                    <a:pt x="6623" y="1"/>
                    <a:pt x="5965" y="251"/>
                    <a:pt x="5465" y="751"/>
                  </a:cubicBezTo>
                  <a:lnTo>
                    <a:pt x="3894" y="2335"/>
                  </a:lnTo>
                  <a:cubicBezTo>
                    <a:pt x="3810" y="2406"/>
                    <a:pt x="3810" y="2513"/>
                    <a:pt x="3894" y="2585"/>
                  </a:cubicBezTo>
                  <a:cubicBezTo>
                    <a:pt x="3929" y="2620"/>
                    <a:pt x="3974" y="2638"/>
                    <a:pt x="4019" y="2638"/>
                  </a:cubicBezTo>
                  <a:cubicBezTo>
                    <a:pt x="4063" y="2638"/>
                    <a:pt x="4108" y="2620"/>
                    <a:pt x="4144" y="2585"/>
                  </a:cubicBezTo>
                  <a:lnTo>
                    <a:pt x="5715" y="1001"/>
                  </a:lnTo>
                  <a:cubicBezTo>
                    <a:pt x="6150" y="572"/>
                    <a:pt x="6721" y="358"/>
                    <a:pt x="7291" y="358"/>
                  </a:cubicBezTo>
                  <a:cubicBezTo>
                    <a:pt x="7861" y="358"/>
                    <a:pt x="8430" y="572"/>
                    <a:pt x="8859" y="1001"/>
                  </a:cubicBezTo>
                  <a:cubicBezTo>
                    <a:pt x="9728" y="1870"/>
                    <a:pt x="9728" y="3287"/>
                    <a:pt x="8859" y="4144"/>
                  </a:cubicBezTo>
                  <a:lnTo>
                    <a:pt x="5882" y="7097"/>
                  </a:lnTo>
                  <a:cubicBezTo>
                    <a:pt x="5465" y="7514"/>
                    <a:pt x="4894" y="7752"/>
                    <a:pt x="4322" y="7752"/>
                  </a:cubicBezTo>
                  <a:cubicBezTo>
                    <a:pt x="3727" y="7752"/>
                    <a:pt x="3179" y="7526"/>
                    <a:pt x="2763" y="7097"/>
                  </a:cubicBezTo>
                  <a:cubicBezTo>
                    <a:pt x="2513" y="6859"/>
                    <a:pt x="2322" y="6561"/>
                    <a:pt x="2215" y="6228"/>
                  </a:cubicBezTo>
                  <a:lnTo>
                    <a:pt x="3620" y="4835"/>
                  </a:lnTo>
                  <a:cubicBezTo>
                    <a:pt x="3810" y="4632"/>
                    <a:pt x="4060" y="4537"/>
                    <a:pt x="4322" y="4537"/>
                  </a:cubicBezTo>
                  <a:cubicBezTo>
                    <a:pt x="4584" y="4537"/>
                    <a:pt x="4834" y="4632"/>
                    <a:pt x="5013" y="4835"/>
                  </a:cubicBezTo>
                  <a:cubicBezTo>
                    <a:pt x="5108" y="4918"/>
                    <a:pt x="5180" y="5037"/>
                    <a:pt x="5239" y="5156"/>
                  </a:cubicBezTo>
                  <a:cubicBezTo>
                    <a:pt x="5268" y="5232"/>
                    <a:pt x="5334" y="5271"/>
                    <a:pt x="5409" y="5271"/>
                  </a:cubicBezTo>
                  <a:cubicBezTo>
                    <a:pt x="5427" y="5271"/>
                    <a:pt x="5446" y="5268"/>
                    <a:pt x="5465" y="5263"/>
                  </a:cubicBezTo>
                  <a:cubicBezTo>
                    <a:pt x="5549" y="5228"/>
                    <a:pt x="5596" y="5132"/>
                    <a:pt x="5572" y="5037"/>
                  </a:cubicBezTo>
                  <a:cubicBezTo>
                    <a:pt x="5489" y="4871"/>
                    <a:pt x="5406" y="4728"/>
                    <a:pt x="5275" y="4597"/>
                  </a:cubicBezTo>
                  <a:cubicBezTo>
                    <a:pt x="5013" y="4335"/>
                    <a:pt x="4680" y="4192"/>
                    <a:pt x="4322" y="4192"/>
                  </a:cubicBezTo>
                  <a:cubicBezTo>
                    <a:pt x="3965" y="4192"/>
                    <a:pt x="3620" y="4323"/>
                    <a:pt x="3370" y="4597"/>
                  </a:cubicBezTo>
                  <a:lnTo>
                    <a:pt x="1917" y="6037"/>
                  </a:lnTo>
                  <a:cubicBezTo>
                    <a:pt x="1893" y="6049"/>
                    <a:pt x="1882" y="6061"/>
                    <a:pt x="1870" y="6097"/>
                  </a:cubicBezTo>
                  <a:lnTo>
                    <a:pt x="405" y="7549"/>
                  </a:lnTo>
                  <a:cubicBezTo>
                    <a:pt x="155" y="7811"/>
                    <a:pt x="0" y="8145"/>
                    <a:pt x="0" y="8502"/>
                  </a:cubicBezTo>
                  <a:cubicBezTo>
                    <a:pt x="0" y="8859"/>
                    <a:pt x="131" y="9204"/>
                    <a:pt x="405" y="9454"/>
                  </a:cubicBezTo>
                  <a:cubicBezTo>
                    <a:pt x="655" y="9716"/>
                    <a:pt x="1000" y="9859"/>
                    <a:pt x="1358" y="9859"/>
                  </a:cubicBezTo>
                  <a:cubicBezTo>
                    <a:pt x="1715" y="9859"/>
                    <a:pt x="2060" y="9728"/>
                    <a:pt x="2310" y="9454"/>
                  </a:cubicBezTo>
                  <a:lnTo>
                    <a:pt x="3251" y="8526"/>
                  </a:lnTo>
                  <a:cubicBezTo>
                    <a:pt x="3322" y="8442"/>
                    <a:pt x="3322" y="8347"/>
                    <a:pt x="3251" y="8264"/>
                  </a:cubicBezTo>
                  <a:cubicBezTo>
                    <a:pt x="3209" y="8228"/>
                    <a:pt x="3164" y="8210"/>
                    <a:pt x="3120" y="8210"/>
                  </a:cubicBezTo>
                  <a:cubicBezTo>
                    <a:pt x="3075" y="8210"/>
                    <a:pt x="3030" y="8228"/>
                    <a:pt x="2989" y="8264"/>
                  </a:cubicBezTo>
                  <a:lnTo>
                    <a:pt x="2060" y="9204"/>
                  </a:lnTo>
                  <a:cubicBezTo>
                    <a:pt x="1858" y="9395"/>
                    <a:pt x="1608" y="9502"/>
                    <a:pt x="1358" y="9502"/>
                  </a:cubicBezTo>
                  <a:cubicBezTo>
                    <a:pt x="1108" y="9502"/>
                    <a:pt x="834" y="9395"/>
                    <a:pt x="655" y="9204"/>
                  </a:cubicBezTo>
                  <a:cubicBezTo>
                    <a:pt x="465" y="9014"/>
                    <a:pt x="358" y="8764"/>
                    <a:pt x="358" y="8502"/>
                  </a:cubicBezTo>
                  <a:cubicBezTo>
                    <a:pt x="358" y="8252"/>
                    <a:pt x="465" y="7990"/>
                    <a:pt x="655" y="7811"/>
                  </a:cubicBezTo>
                  <a:lnTo>
                    <a:pt x="1941" y="6526"/>
                  </a:lnTo>
                  <a:cubicBezTo>
                    <a:pt x="2072" y="6835"/>
                    <a:pt x="2251" y="7121"/>
                    <a:pt x="2501" y="7371"/>
                  </a:cubicBezTo>
                  <a:cubicBezTo>
                    <a:pt x="3001" y="7859"/>
                    <a:pt x="3632" y="8133"/>
                    <a:pt x="4322" y="8133"/>
                  </a:cubicBezTo>
                  <a:cubicBezTo>
                    <a:pt x="5001" y="8133"/>
                    <a:pt x="5656" y="7871"/>
                    <a:pt x="6132" y="7371"/>
                  </a:cubicBezTo>
                  <a:lnTo>
                    <a:pt x="9097" y="4418"/>
                  </a:lnTo>
                  <a:cubicBezTo>
                    <a:pt x="10109" y="3382"/>
                    <a:pt x="10109" y="1751"/>
                    <a:pt x="9097" y="751"/>
                  </a:cubicBezTo>
                  <a:cubicBezTo>
                    <a:pt x="8597" y="251"/>
                    <a:pt x="7939" y="1"/>
                    <a:pt x="728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
        <p:nvSpPr>
          <p:cNvPr id="12" name="TextBox 11">
            <a:extLst>
              <a:ext uri="{FF2B5EF4-FFF2-40B4-BE49-F238E27FC236}">
                <a16:creationId xmlns:a16="http://schemas.microsoft.com/office/drawing/2014/main" id="{65CC5DDD-E873-4E6D-8C88-8F4562D3EF28}"/>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Strategic Planning</a:t>
            </a:r>
          </a:p>
        </p:txBody>
      </p:sp>
      <p:pic>
        <p:nvPicPr>
          <p:cNvPr id="16" name="Picture 15" descr="A brochure of students in purple and white circles&#10;&#10;Description automatically generated">
            <a:extLst>
              <a:ext uri="{FF2B5EF4-FFF2-40B4-BE49-F238E27FC236}">
                <a16:creationId xmlns:a16="http://schemas.microsoft.com/office/drawing/2014/main" id="{DB82F1A3-DE93-0AAE-9044-17483495AF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882" y="2031971"/>
            <a:ext cx="1602912" cy="2074356"/>
          </a:xfrm>
          <a:prstGeom prst="rect">
            <a:avLst/>
          </a:prstGeom>
          <a:effectLst>
            <a:outerShdw blurRad="50800" dist="38100" dir="2700000" algn="tl" rotWithShape="0">
              <a:prstClr val="black">
                <a:alpha val="40000"/>
              </a:prstClr>
            </a:outerShdw>
          </a:effectLst>
        </p:spPr>
      </p:pic>
      <p:pic>
        <p:nvPicPr>
          <p:cNvPr id="18" name="Picture 17" descr="A brochure of a person in a wheelchair&#10;&#10;Description automatically generated">
            <a:extLst>
              <a:ext uri="{FF2B5EF4-FFF2-40B4-BE49-F238E27FC236}">
                <a16:creationId xmlns:a16="http://schemas.microsoft.com/office/drawing/2014/main" id="{CC6BBFED-4B93-C927-395E-E42BB1F020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32154" y="2049876"/>
            <a:ext cx="1597525" cy="2067490"/>
          </a:xfrm>
          <a:prstGeom prst="rect">
            <a:avLst/>
          </a:prstGeom>
          <a:effectLst>
            <a:outerShdw blurRad="50800" dist="38100" dir="2700000" algn="tl" rotWithShape="0">
              <a:prstClr val="black">
                <a:alpha val="40000"/>
              </a:prstClr>
            </a:outerShdw>
          </a:effectLst>
        </p:spPr>
      </p:pic>
      <p:pic>
        <p:nvPicPr>
          <p:cNvPr id="13" name="Picture 12" descr="A white cover with purple text&#10;&#10;Description automatically generated">
            <a:extLst>
              <a:ext uri="{FF2B5EF4-FFF2-40B4-BE49-F238E27FC236}">
                <a16:creationId xmlns:a16="http://schemas.microsoft.com/office/drawing/2014/main" id="{71BCE48E-38CC-1FF2-056E-A29E7606C4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7038" y="2031971"/>
            <a:ext cx="1602912" cy="2074356"/>
          </a:xfrm>
          <a:prstGeom prst="rect">
            <a:avLst/>
          </a:prstGeom>
          <a:effectLst>
            <a:outerShdw blurRad="50800" dist="38100" dir="2700000" algn="tl" rotWithShape="0">
              <a:prstClr val="black">
                <a:alpha val="40000"/>
              </a:prstClr>
            </a:outerShdw>
          </a:effectLst>
        </p:spPr>
      </p:pic>
      <p:pic>
        <p:nvPicPr>
          <p:cNvPr id="20" name="Picture 19" descr="A cover of a book&#10;&#10;Description automatically generated">
            <a:extLst>
              <a:ext uri="{FF2B5EF4-FFF2-40B4-BE49-F238E27FC236}">
                <a16:creationId xmlns:a16="http://schemas.microsoft.com/office/drawing/2014/main" id="{7682431C-F346-F9E9-1182-64210B2B4A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87310" y="2022758"/>
            <a:ext cx="1602912" cy="2074356"/>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C54FFCB2-36B5-3581-CB69-A31C941FBF5E}"/>
              </a:ext>
            </a:extLst>
          </p:cNvPr>
          <p:cNvSpPr txBox="1"/>
          <p:nvPr/>
        </p:nvSpPr>
        <p:spPr>
          <a:xfrm>
            <a:off x="9108917" y="4854380"/>
            <a:ext cx="2769969" cy="2185214"/>
          </a:xfrm>
          <a:prstGeom prst="rect">
            <a:avLst/>
          </a:prstGeom>
          <a:noFill/>
        </p:spPr>
        <p:txBody>
          <a:bodyPr wrap="square" rtlCol="0">
            <a:spAutoFit/>
          </a:bodyPr>
          <a:lstStyle/>
          <a:p>
            <a:pPr algn="ctr"/>
            <a:r>
              <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rPr>
              <a:t>Western in the World</a:t>
            </a:r>
          </a:p>
          <a:p>
            <a:pPr algn="ctr"/>
            <a:endParaRPr lang="en-CA" sz="1000"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Expand Global Range</a:t>
            </a: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Champion Global Citizenship</a:t>
            </a: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Amplify Research Impact</a:t>
            </a:r>
          </a:p>
          <a:p>
            <a:pPr marL="342900" indent="-342900">
              <a:buSzPct val="75000"/>
              <a:buFont typeface="+mj-lt"/>
              <a:buAutoNum type="arabicPeriod"/>
            </a:pP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Enable Capacity for Global Success</a:t>
            </a:r>
          </a:p>
          <a:p>
            <a:endParaRPr lang="en-CA" sz="1400" b="1" dirty="0"/>
          </a:p>
          <a:p>
            <a:pPr algn="ctr"/>
            <a:endParaRPr lang="en-CA" sz="1600" b="1" dirty="0">
              <a:solidFill>
                <a:srgbClr val="4F2683"/>
              </a:solidFill>
              <a:latin typeface="Tahoma" panose="020B0604030504040204" pitchFamily="34" charset="0"/>
              <a:ea typeface="Tahoma" panose="020B0604030504040204" pitchFamily="34" charset="0"/>
              <a:cs typeface="Tahoma" panose="020B0604030504040204" pitchFamily="34" charset="0"/>
            </a:endParaRPr>
          </a:p>
          <a:p>
            <a:pPr algn="ctr"/>
            <a:endParaRPr lang="en-CA" sz="1000" dirty="0">
              <a:solidFill>
                <a:srgbClr val="4F2683"/>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oogle Shape;11535;p96">
            <a:extLst>
              <a:ext uri="{FF2B5EF4-FFF2-40B4-BE49-F238E27FC236}">
                <a16:creationId xmlns:a16="http://schemas.microsoft.com/office/drawing/2014/main" id="{0ED2EFA5-AF6C-DB56-1A5F-14766FC960DF}"/>
              </a:ext>
            </a:extLst>
          </p:cNvPr>
          <p:cNvGrpSpPr/>
          <p:nvPr/>
        </p:nvGrpSpPr>
        <p:grpSpPr>
          <a:xfrm>
            <a:off x="7371669" y="4306443"/>
            <a:ext cx="357747" cy="341533"/>
            <a:chOff x="1299146" y="3806507"/>
            <a:chExt cx="367990" cy="351312"/>
          </a:xfrm>
          <a:solidFill>
            <a:schemeClr val="bg1">
              <a:lumMod val="50000"/>
            </a:schemeClr>
          </a:solidFill>
        </p:grpSpPr>
        <p:sp>
          <p:nvSpPr>
            <p:cNvPr id="23" name="Google Shape;11536;p96">
              <a:extLst>
                <a:ext uri="{FF2B5EF4-FFF2-40B4-BE49-F238E27FC236}">
                  <a16:creationId xmlns:a16="http://schemas.microsoft.com/office/drawing/2014/main" id="{09DCCC5D-38CA-E4B2-E522-5C7154659A26}"/>
                </a:ext>
              </a:extLst>
            </p:cNvPr>
            <p:cNvSpPr/>
            <p:nvPr/>
          </p:nvSpPr>
          <p:spPr>
            <a:xfrm>
              <a:off x="1299146" y="3844414"/>
              <a:ext cx="321012" cy="313405"/>
            </a:xfrm>
            <a:custGeom>
              <a:avLst/>
              <a:gdLst/>
              <a:ahLst/>
              <a:cxnLst/>
              <a:rect l="l" t="t" r="r" b="b"/>
              <a:pathLst>
                <a:path w="10086" h="9847" extrusionOk="0">
                  <a:moveTo>
                    <a:pt x="8728" y="1"/>
                  </a:moveTo>
                  <a:cubicBezTo>
                    <a:pt x="8383" y="1"/>
                    <a:pt x="8038" y="143"/>
                    <a:pt x="7787" y="405"/>
                  </a:cubicBezTo>
                  <a:lnTo>
                    <a:pt x="6847" y="1346"/>
                  </a:lnTo>
                  <a:cubicBezTo>
                    <a:pt x="6775" y="1417"/>
                    <a:pt x="6775" y="1525"/>
                    <a:pt x="6847" y="1596"/>
                  </a:cubicBezTo>
                  <a:cubicBezTo>
                    <a:pt x="6883" y="1632"/>
                    <a:pt x="6927" y="1650"/>
                    <a:pt x="6972" y="1650"/>
                  </a:cubicBezTo>
                  <a:cubicBezTo>
                    <a:pt x="7017" y="1650"/>
                    <a:pt x="7061" y="1632"/>
                    <a:pt x="7097" y="1596"/>
                  </a:cubicBezTo>
                  <a:lnTo>
                    <a:pt x="8038" y="667"/>
                  </a:lnTo>
                  <a:cubicBezTo>
                    <a:pt x="8228" y="465"/>
                    <a:pt x="8478" y="370"/>
                    <a:pt x="8728" y="370"/>
                  </a:cubicBezTo>
                  <a:cubicBezTo>
                    <a:pt x="8990" y="370"/>
                    <a:pt x="9252" y="465"/>
                    <a:pt x="9431" y="667"/>
                  </a:cubicBezTo>
                  <a:cubicBezTo>
                    <a:pt x="9633" y="858"/>
                    <a:pt x="9728" y="1108"/>
                    <a:pt x="9728" y="1358"/>
                  </a:cubicBezTo>
                  <a:cubicBezTo>
                    <a:pt x="9728" y="1620"/>
                    <a:pt x="9633" y="1882"/>
                    <a:pt x="9431" y="2060"/>
                  </a:cubicBezTo>
                  <a:lnTo>
                    <a:pt x="8157" y="3346"/>
                  </a:lnTo>
                  <a:cubicBezTo>
                    <a:pt x="8014" y="3025"/>
                    <a:pt x="7835" y="2751"/>
                    <a:pt x="7585" y="2489"/>
                  </a:cubicBezTo>
                  <a:cubicBezTo>
                    <a:pt x="7085" y="1995"/>
                    <a:pt x="6427" y="1748"/>
                    <a:pt x="5769" y="1748"/>
                  </a:cubicBezTo>
                  <a:cubicBezTo>
                    <a:pt x="5112" y="1748"/>
                    <a:pt x="4454" y="1995"/>
                    <a:pt x="3954" y="2489"/>
                  </a:cubicBezTo>
                  <a:lnTo>
                    <a:pt x="989" y="5454"/>
                  </a:lnTo>
                  <a:cubicBezTo>
                    <a:pt x="1" y="6454"/>
                    <a:pt x="1" y="8085"/>
                    <a:pt x="989" y="9085"/>
                  </a:cubicBezTo>
                  <a:cubicBezTo>
                    <a:pt x="1501" y="9597"/>
                    <a:pt x="2156" y="9847"/>
                    <a:pt x="2811" y="9847"/>
                  </a:cubicBezTo>
                  <a:cubicBezTo>
                    <a:pt x="3466" y="9847"/>
                    <a:pt x="4120" y="9597"/>
                    <a:pt x="4620" y="9085"/>
                  </a:cubicBezTo>
                  <a:lnTo>
                    <a:pt x="6204" y="7513"/>
                  </a:lnTo>
                  <a:cubicBezTo>
                    <a:pt x="6275" y="7430"/>
                    <a:pt x="6275" y="7323"/>
                    <a:pt x="6204" y="7251"/>
                  </a:cubicBezTo>
                  <a:cubicBezTo>
                    <a:pt x="6182" y="7243"/>
                    <a:pt x="6152" y="7237"/>
                    <a:pt x="6120" y="7237"/>
                  </a:cubicBezTo>
                  <a:cubicBezTo>
                    <a:pt x="6064" y="7237"/>
                    <a:pt x="5999" y="7254"/>
                    <a:pt x="5954" y="7299"/>
                  </a:cubicBezTo>
                  <a:lnTo>
                    <a:pt x="4370" y="8883"/>
                  </a:lnTo>
                  <a:cubicBezTo>
                    <a:pt x="3954" y="9299"/>
                    <a:pt x="3394" y="9537"/>
                    <a:pt x="2811" y="9537"/>
                  </a:cubicBezTo>
                  <a:cubicBezTo>
                    <a:pt x="2215" y="9537"/>
                    <a:pt x="1668" y="9311"/>
                    <a:pt x="1251" y="8883"/>
                  </a:cubicBezTo>
                  <a:cubicBezTo>
                    <a:pt x="382" y="8013"/>
                    <a:pt x="382" y="6597"/>
                    <a:pt x="1251" y="5739"/>
                  </a:cubicBezTo>
                  <a:lnTo>
                    <a:pt x="4204" y="2775"/>
                  </a:lnTo>
                  <a:cubicBezTo>
                    <a:pt x="4620" y="2358"/>
                    <a:pt x="5192" y="2120"/>
                    <a:pt x="5775" y="2120"/>
                  </a:cubicBezTo>
                  <a:cubicBezTo>
                    <a:pt x="6371" y="2120"/>
                    <a:pt x="6918" y="2346"/>
                    <a:pt x="7335" y="2775"/>
                  </a:cubicBezTo>
                  <a:cubicBezTo>
                    <a:pt x="7573" y="3013"/>
                    <a:pt x="7764" y="3310"/>
                    <a:pt x="7871" y="3644"/>
                  </a:cubicBezTo>
                  <a:lnTo>
                    <a:pt x="6478" y="5037"/>
                  </a:lnTo>
                  <a:cubicBezTo>
                    <a:pt x="6275" y="5227"/>
                    <a:pt x="6025" y="5335"/>
                    <a:pt x="5775" y="5335"/>
                  </a:cubicBezTo>
                  <a:cubicBezTo>
                    <a:pt x="5501" y="5335"/>
                    <a:pt x="5251" y="5227"/>
                    <a:pt x="5073" y="5037"/>
                  </a:cubicBezTo>
                  <a:cubicBezTo>
                    <a:pt x="4990" y="4942"/>
                    <a:pt x="4906" y="4834"/>
                    <a:pt x="4847" y="4703"/>
                  </a:cubicBezTo>
                  <a:cubicBezTo>
                    <a:pt x="4828" y="4639"/>
                    <a:pt x="4760" y="4596"/>
                    <a:pt x="4692" y="4596"/>
                  </a:cubicBezTo>
                  <a:cubicBezTo>
                    <a:pt x="4672" y="4596"/>
                    <a:pt x="4651" y="4600"/>
                    <a:pt x="4632" y="4608"/>
                  </a:cubicBezTo>
                  <a:cubicBezTo>
                    <a:pt x="4537" y="4632"/>
                    <a:pt x="4489" y="4739"/>
                    <a:pt x="4525" y="4823"/>
                  </a:cubicBezTo>
                  <a:cubicBezTo>
                    <a:pt x="4597" y="4989"/>
                    <a:pt x="4692" y="5144"/>
                    <a:pt x="4823" y="5275"/>
                  </a:cubicBezTo>
                  <a:cubicBezTo>
                    <a:pt x="5073" y="5525"/>
                    <a:pt x="5418" y="5680"/>
                    <a:pt x="5775" y="5680"/>
                  </a:cubicBezTo>
                  <a:cubicBezTo>
                    <a:pt x="6133" y="5680"/>
                    <a:pt x="6478" y="5537"/>
                    <a:pt x="6728" y="5275"/>
                  </a:cubicBezTo>
                  <a:lnTo>
                    <a:pt x="9681" y="2310"/>
                  </a:lnTo>
                  <a:cubicBezTo>
                    <a:pt x="9943" y="2060"/>
                    <a:pt x="10085" y="1715"/>
                    <a:pt x="10085" y="1358"/>
                  </a:cubicBezTo>
                  <a:cubicBezTo>
                    <a:pt x="10085" y="1001"/>
                    <a:pt x="9954" y="655"/>
                    <a:pt x="9681" y="405"/>
                  </a:cubicBezTo>
                  <a:cubicBezTo>
                    <a:pt x="9431" y="155"/>
                    <a:pt x="9085" y="1"/>
                    <a:pt x="872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4" name="Google Shape;11537;p96">
              <a:extLst>
                <a:ext uri="{FF2B5EF4-FFF2-40B4-BE49-F238E27FC236}">
                  <a16:creationId xmlns:a16="http://schemas.microsoft.com/office/drawing/2014/main" id="{13C96C69-A353-EA2A-1506-BCFECE1AA742}"/>
                </a:ext>
              </a:extLst>
            </p:cNvPr>
            <p:cNvSpPr/>
            <p:nvPr/>
          </p:nvSpPr>
          <p:spPr>
            <a:xfrm>
              <a:off x="1345391" y="3806507"/>
              <a:ext cx="321744" cy="313819"/>
            </a:xfrm>
            <a:custGeom>
              <a:avLst/>
              <a:gdLst/>
              <a:ahLst/>
              <a:cxnLst/>
              <a:rect l="l" t="t" r="r" b="b"/>
              <a:pathLst>
                <a:path w="10109" h="9860" extrusionOk="0">
                  <a:moveTo>
                    <a:pt x="7281" y="1"/>
                  </a:moveTo>
                  <a:cubicBezTo>
                    <a:pt x="6623" y="1"/>
                    <a:pt x="5965" y="251"/>
                    <a:pt x="5465" y="751"/>
                  </a:cubicBezTo>
                  <a:lnTo>
                    <a:pt x="3894" y="2335"/>
                  </a:lnTo>
                  <a:cubicBezTo>
                    <a:pt x="3810" y="2406"/>
                    <a:pt x="3810" y="2513"/>
                    <a:pt x="3894" y="2585"/>
                  </a:cubicBezTo>
                  <a:cubicBezTo>
                    <a:pt x="3929" y="2620"/>
                    <a:pt x="3974" y="2638"/>
                    <a:pt x="4019" y="2638"/>
                  </a:cubicBezTo>
                  <a:cubicBezTo>
                    <a:pt x="4063" y="2638"/>
                    <a:pt x="4108" y="2620"/>
                    <a:pt x="4144" y="2585"/>
                  </a:cubicBezTo>
                  <a:lnTo>
                    <a:pt x="5715" y="1001"/>
                  </a:lnTo>
                  <a:cubicBezTo>
                    <a:pt x="6150" y="572"/>
                    <a:pt x="6721" y="358"/>
                    <a:pt x="7291" y="358"/>
                  </a:cubicBezTo>
                  <a:cubicBezTo>
                    <a:pt x="7861" y="358"/>
                    <a:pt x="8430" y="572"/>
                    <a:pt x="8859" y="1001"/>
                  </a:cubicBezTo>
                  <a:cubicBezTo>
                    <a:pt x="9728" y="1870"/>
                    <a:pt x="9728" y="3287"/>
                    <a:pt x="8859" y="4144"/>
                  </a:cubicBezTo>
                  <a:lnTo>
                    <a:pt x="5882" y="7097"/>
                  </a:lnTo>
                  <a:cubicBezTo>
                    <a:pt x="5465" y="7514"/>
                    <a:pt x="4894" y="7752"/>
                    <a:pt x="4322" y="7752"/>
                  </a:cubicBezTo>
                  <a:cubicBezTo>
                    <a:pt x="3727" y="7752"/>
                    <a:pt x="3179" y="7526"/>
                    <a:pt x="2763" y="7097"/>
                  </a:cubicBezTo>
                  <a:cubicBezTo>
                    <a:pt x="2513" y="6859"/>
                    <a:pt x="2322" y="6561"/>
                    <a:pt x="2215" y="6228"/>
                  </a:cubicBezTo>
                  <a:lnTo>
                    <a:pt x="3620" y="4835"/>
                  </a:lnTo>
                  <a:cubicBezTo>
                    <a:pt x="3810" y="4632"/>
                    <a:pt x="4060" y="4537"/>
                    <a:pt x="4322" y="4537"/>
                  </a:cubicBezTo>
                  <a:cubicBezTo>
                    <a:pt x="4584" y="4537"/>
                    <a:pt x="4834" y="4632"/>
                    <a:pt x="5013" y="4835"/>
                  </a:cubicBezTo>
                  <a:cubicBezTo>
                    <a:pt x="5108" y="4918"/>
                    <a:pt x="5180" y="5037"/>
                    <a:pt x="5239" y="5156"/>
                  </a:cubicBezTo>
                  <a:cubicBezTo>
                    <a:pt x="5268" y="5232"/>
                    <a:pt x="5334" y="5271"/>
                    <a:pt x="5409" y="5271"/>
                  </a:cubicBezTo>
                  <a:cubicBezTo>
                    <a:pt x="5427" y="5271"/>
                    <a:pt x="5446" y="5268"/>
                    <a:pt x="5465" y="5263"/>
                  </a:cubicBezTo>
                  <a:cubicBezTo>
                    <a:pt x="5549" y="5228"/>
                    <a:pt x="5596" y="5132"/>
                    <a:pt x="5572" y="5037"/>
                  </a:cubicBezTo>
                  <a:cubicBezTo>
                    <a:pt x="5489" y="4871"/>
                    <a:pt x="5406" y="4728"/>
                    <a:pt x="5275" y="4597"/>
                  </a:cubicBezTo>
                  <a:cubicBezTo>
                    <a:pt x="5013" y="4335"/>
                    <a:pt x="4680" y="4192"/>
                    <a:pt x="4322" y="4192"/>
                  </a:cubicBezTo>
                  <a:cubicBezTo>
                    <a:pt x="3965" y="4192"/>
                    <a:pt x="3620" y="4323"/>
                    <a:pt x="3370" y="4597"/>
                  </a:cubicBezTo>
                  <a:lnTo>
                    <a:pt x="1917" y="6037"/>
                  </a:lnTo>
                  <a:cubicBezTo>
                    <a:pt x="1893" y="6049"/>
                    <a:pt x="1882" y="6061"/>
                    <a:pt x="1870" y="6097"/>
                  </a:cubicBezTo>
                  <a:lnTo>
                    <a:pt x="405" y="7549"/>
                  </a:lnTo>
                  <a:cubicBezTo>
                    <a:pt x="155" y="7811"/>
                    <a:pt x="0" y="8145"/>
                    <a:pt x="0" y="8502"/>
                  </a:cubicBezTo>
                  <a:cubicBezTo>
                    <a:pt x="0" y="8859"/>
                    <a:pt x="131" y="9204"/>
                    <a:pt x="405" y="9454"/>
                  </a:cubicBezTo>
                  <a:cubicBezTo>
                    <a:pt x="655" y="9716"/>
                    <a:pt x="1000" y="9859"/>
                    <a:pt x="1358" y="9859"/>
                  </a:cubicBezTo>
                  <a:cubicBezTo>
                    <a:pt x="1715" y="9859"/>
                    <a:pt x="2060" y="9728"/>
                    <a:pt x="2310" y="9454"/>
                  </a:cubicBezTo>
                  <a:lnTo>
                    <a:pt x="3251" y="8526"/>
                  </a:lnTo>
                  <a:cubicBezTo>
                    <a:pt x="3322" y="8442"/>
                    <a:pt x="3322" y="8347"/>
                    <a:pt x="3251" y="8264"/>
                  </a:cubicBezTo>
                  <a:cubicBezTo>
                    <a:pt x="3209" y="8228"/>
                    <a:pt x="3164" y="8210"/>
                    <a:pt x="3120" y="8210"/>
                  </a:cubicBezTo>
                  <a:cubicBezTo>
                    <a:pt x="3075" y="8210"/>
                    <a:pt x="3030" y="8228"/>
                    <a:pt x="2989" y="8264"/>
                  </a:cubicBezTo>
                  <a:lnTo>
                    <a:pt x="2060" y="9204"/>
                  </a:lnTo>
                  <a:cubicBezTo>
                    <a:pt x="1858" y="9395"/>
                    <a:pt x="1608" y="9502"/>
                    <a:pt x="1358" y="9502"/>
                  </a:cubicBezTo>
                  <a:cubicBezTo>
                    <a:pt x="1108" y="9502"/>
                    <a:pt x="834" y="9395"/>
                    <a:pt x="655" y="9204"/>
                  </a:cubicBezTo>
                  <a:cubicBezTo>
                    <a:pt x="465" y="9014"/>
                    <a:pt x="358" y="8764"/>
                    <a:pt x="358" y="8502"/>
                  </a:cubicBezTo>
                  <a:cubicBezTo>
                    <a:pt x="358" y="8252"/>
                    <a:pt x="465" y="7990"/>
                    <a:pt x="655" y="7811"/>
                  </a:cubicBezTo>
                  <a:lnTo>
                    <a:pt x="1941" y="6526"/>
                  </a:lnTo>
                  <a:cubicBezTo>
                    <a:pt x="2072" y="6835"/>
                    <a:pt x="2251" y="7121"/>
                    <a:pt x="2501" y="7371"/>
                  </a:cubicBezTo>
                  <a:cubicBezTo>
                    <a:pt x="3001" y="7859"/>
                    <a:pt x="3632" y="8133"/>
                    <a:pt x="4322" y="8133"/>
                  </a:cubicBezTo>
                  <a:cubicBezTo>
                    <a:pt x="5001" y="8133"/>
                    <a:pt x="5656" y="7871"/>
                    <a:pt x="6132" y="7371"/>
                  </a:cubicBezTo>
                  <a:lnTo>
                    <a:pt x="9097" y="4418"/>
                  </a:lnTo>
                  <a:cubicBezTo>
                    <a:pt x="10109" y="3382"/>
                    <a:pt x="10109" y="1751"/>
                    <a:pt x="9097" y="751"/>
                  </a:cubicBezTo>
                  <a:cubicBezTo>
                    <a:pt x="8597" y="251"/>
                    <a:pt x="7939" y="1"/>
                    <a:pt x="7281"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5926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grpSp>
        <p:nvGrpSpPr>
          <p:cNvPr id="12" name="Group 11">
            <a:extLst>
              <a:ext uri="{FF2B5EF4-FFF2-40B4-BE49-F238E27FC236}">
                <a16:creationId xmlns:a16="http://schemas.microsoft.com/office/drawing/2014/main" id="{000D42CC-E686-AC34-AB98-41B41EF849A6}"/>
              </a:ext>
            </a:extLst>
          </p:cNvPr>
          <p:cNvGrpSpPr/>
          <p:nvPr/>
        </p:nvGrpSpPr>
        <p:grpSpPr>
          <a:xfrm>
            <a:off x="619221" y="1967215"/>
            <a:ext cx="10959547" cy="4461339"/>
            <a:chOff x="634139" y="313730"/>
            <a:chExt cx="10959547" cy="4461339"/>
          </a:xfrm>
        </p:grpSpPr>
        <p:grpSp>
          <p:nvGrpSpPr>
            <p:cNvPr id="13" name="Group 12">
              <a:extLst>
                <a:ext uri="{FF2B5EF4-FFF2-40B4-BE49-F238E27FC236}">
                  <a16:creationId xmlns:a16="http://schemas.microsoft.com/office/drawing/2014/main" id="{D13AE28B-C25F-B072-BFF4-61D427503682}"/>
                </a:ext>
              </a:extLst>
            </p:cNvPr>
            <p:cNvGrpSpPr/>
            <p:nvPr/>
          </p:nvGrpSpPr>
          <p:grpSpPr>
            <a:xfrm>
              <a:off x="634139" y="2678019"/>
              <a:ext cx="8746433" cy="2097050"/>
              <a:chOff x="634139" y="2678019"/>
              <a:chExt cx="8746433" cy="2097050"/>
            </a:xfrm>
          </p:grpSpPr>
          <p:sp>
            <p:nvSpPr>
              <p:cNvPr id="44" name="Rectangle 43">
                <a:extLst>
                  <a:ext uri="{FF2B5EF4-FFF2-40B4-BE49-F238E27FC236}">
                    <a16:creationId xmlns:a16="http://schemas.microsoft.com/office/drawing/2014/main" id="{0BD1CC32-3CCF-5D17-F485-01179C136542}"/>
                  </a:ext>
                </a:extLst>
              </p:cNvPr>
              <p:cNvSpPr/>
              <p:nvPr/>
            </p:nvSpPr>
            <p:spPr>
              <a:xfrm>
                <a:off x="634139" y="2678019"/>
                <a:ext cx="8746433" cy="2097050"/>
              </a:xfrm>
              <a:prstGeom prst="rect">
                <a:avLst/>
              </a:prstGeom>
              <a:ln>
                <a:noFill/>
              </a:ln>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9" name="Freeform 48">
                <a:extLst>
                  <a:ext uri="{FF2B5EF4-FFF2-40B4-BE49-F238E27FC236}">
                    <a16:creationId xmlns:a16="http://schemas.microsoft.com/office/drawing/2014/main" id="{54E67E71-BC54-853C-8B03-57603D54CE7D}"/>
                  </a:ext>
                </a:extLst>
              </p:cNvPr>
              <p:cNvSpPr/>
              <p:nvPr/>
            </p:nvSpPr>
            <p:spPr>
              <a:xfrm>
                <a:off x="635879" y="3167293"/>
                <a:ext cx="1864168" cy="1118501"/>
              </a:xfrm>
              <a:custGeom>
                <a:avLst/>
                <a:gdLst>
                  <a:gd name="connsiteX0" fmla="*/ 0 w 1864168"/>
                  <a:gd name="connsiteY0" fmla="*/ 0 h 1118501"/>
                  <a:gd name="connsiteX1" fmla="*/ 1864168 w 1864168"/>
                  <a:gd name="connsiteY1" fmla="*/ 0 h 1118501"/>
                  <a:gd name="connsiteX2" fmla="*/ 1864168 w 1864168"/>
                  <a:gd name="connsiteY2" fmla="*/ 1118501 h 1118501"/>
                  <a:gd name="connsiteX3" fmla="*/ 0 w 1864168"/>
                  <a:gd name="connsiteY3" fmla="*/ 1118501 h 1118501"/>
                  <a:gd name="connsiteX4" fmla="*/ 0 w 1864168"/>
                  <a:gd name="connsiteY4" fmla="*/ 0 h 1118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168" h="1118501">
                    <a:moveTo>
                      <a:pt x="0" y="0"/>
                    </a:moveTo>
                    <a:lnTo>
                      <a:pt x="1864168" y="0"/>
                    </a:lnTo>
                    <a:lnTo>
                      <a:pt x="1864168" y="1118501"/>
                    </a:lnTo>
                    <a:lnTo>
                      <a:pt x="0" y="1118501"/>
                    </a:lnTo>
                    <a:lnTo>
                      <a:pt x="0" y="0"/>
                    </a:lnTo>
                    <a:close/>
                  </a:path>
                </a:pathLst>
              </a:custGeom>
              <a:solidFill>
                <a:schemeClr val="bg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1400" kern="1200" dirty="0">
                    <a:latin typeface="Tahoma" panose="020B0604030504040204" pitchFamily="34" charset="0"/>
                    <a:ea typeface="Tahoma" panose="020B0604030504040204" pitchFamily="34" charset="0"/>
                    <a:cs typeface="Tahoma" panose="020B0604030504040204" pitchFamily="34" charset="0"/>
                  </a:rPr>
                  <a:t>Enhance Research Support</a:t>
                </a:r>
              </a:p>
            </p:txBody>
          </p:sp>
          <p:sp>
            <p:nvSpPr>
              <p:cNvPr id="50" name="Freeform 49">
                <a:extLst>
                  <a:ext uri="{FF2B5EF4-FFF2-40B4-BE49-F238E27FC236}">
                    <a16:creationId xmlns:a16="http://schemas.microsoft.com/office/drawing/2014/main" id="{25D5DF8A-BAD4-1082-ED77-F2FA447AF4AB}"/>
                  </a:ext>
                </a:extLst>
              </p:cNvPr>
              <p:cNvSpPr/>
              <p:nvPr/>
            </p:nvSpPr>
            <p:spPr>
              <a:xfrm>
                <a:off x="2928807" y="3167293"/>
                <a:ext cx="1864168" cy="1118501"/>
              </a:xfrm>
              <a:custGeom>
                <a:avLst/>
                <a:gdLst>
                  <a:gd name="connsiteX0" fmla="*/ 0 w 1864168"/>
                  <a:gd name="connsiteY0" fmla="*/ 0 h 1118501"/>
                  <a:gd name="connsiteX1" fmla="*/ 1864168 w 1864168"/>
                  <a:gd name="connsiteY1" fmla="*/ 0 h 1118501"/>
                  <a:gd name="connsiteX2" fmla="*/ 1864168 w 1864168"/>
                  <a:gd name="connsiteY2" fmla="*/ 1118501 h 1118501"/>
                  <a:gd name="connsiteX3" fmla="*/ 0 w 1864168"/>
                  <a:gd name="connsiteY3" fmla="*/ 1118501 h 1118501"/>
                  <a:gd name="connsiteX4" fmla="*/ 0 w 1864168"/>
                  <a:gd name="connsiteY4" fmla="*/ 0 h 1118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168" h="1118501">
                    <a:moveTo>
                      <a:pt x="0" y="0"/>
                    </a:moveTo>
                    <a:lnTo>
                      <a:pt x="1864168" y="0"/>
                    </a:lnTo>
                    <a:lnTo>
                      <a:pt x="1864168" y="1118501"/>
                    </a:lnTo>
                    <a:lnTo>
                      <a:pt x="0" y="1118501"/>
                    </a:lnTo>
                    <a:lnTo>
                      <a:pt x="0" y="0"/>
                    </a:lnTo>
                    <a:close/>
                  </a:path>
                </a:pathLst>
              </a:cu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Tahoma" panose="020B0604030504040204" pitchFamily="34" charset="0"/>
                    <a:ea typeface="Tahoma" panose="020B0604030504040204" pitchFamily="34" charset="0"/>
                    <a:cs typeface="Tahoma" panose="020B0604030504040204" pitchFamily="34" charset="0"/>
                  </a:rPr>
                  <a:t>Foster Relationships</a:t>
                </a:r>
              </a:p>
            </p:txBody>
          </p:sp>
          <p:sp>
            <p:nvSpPr>
              <p:cNvPr id="51" name="Freeform 50">
                <a:extLst>
                  <a:ext uri="{FF2B5EF4-FFF2-40B4-BE49-F238E27FC236}">
                    <a16:creationId xmlns:a16="http://schemas.microsoft.com/office/drawing/2014/main" id="{4AB26126-E03C-2803-FA4A-BB4B1BA4AF51}"/>
                  </a:ext>
                </a:extLst>
              </p:cNvPr>
              <p:cNvSpPr/>
              <p:nvPr/>
            </p:nvSpPr>
            <p:spPr>
              <a:xfrm>
                <a:off x="5221734" y="3167293"/>
                <a:ext cx="1864168" cy="1118501"/>
              </a:xfrm>
              <a:custGeom>
                <a:avLst/>
                <a:gdLst>
                  <a:gd name="connsiteX0" fmla="*/ 0 w 1864168"/>
                  <a:gd name="connsiteY0" fmla="*/ 0 h 1118501"/>
                  <a:gd name="connsiteX1" fmla="*/ 1864168 w 1864168"/>
                  <a:gd name="connsiteY1" fmla="*/ 0 h 1118501"/>
                  <a:gd name="connsiteX2" fmla="*/ 1864168 w 1864168"/>
                  <a:gd name="connsiteY2" fmla="*/ 1118501 h 1118501"/>
                  <a:gd name="connsiteX3" fmla="*/ 0 w 1864168"/>
                  <a:gd name="connsiteY3" fmla="*/ 1118501 h 1118501"/>
                  <a:gd name="connsiteX4" fmla="*/ 0 w 1864168"/>
                  <a:gd name="connsiteY4" fmla="*/ 0 h 1118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168" h="1118501">
                    <a:moveTo>
                      <a:pt x="0" y="0"/>
                    </a:moveTo>
                    <a:lnTo>
                      <a:pt x="1864168" y="0"/>
                    </a:lnTo>
                    <a:lnTo>
                      <a:pt x="1864168" y="1118501"/>
                    </a:lnTo>
                    <a:lnTo>
                      <a:pt x="0" y="1118501"/>
                    </a:lnTo>
                    <a:lnTo>
                      <a:pt x="0" y="0"/>
                    </a:lnTo>
                    <a:close/>
                  </a:path>
                </a:pathLst>
              </a:cu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Tahoma" panose="020B0604030504040204" pitchFamily="34" charset="0"/>
                    <a:ea typeface="Tahoma" panose="020B0604030504040204" pitchFamily="34" charset="0"/>
                    <a:cs typeface="Tahoma" panose="020B0604030504040204" pitchFamily="34" charset="0"/>
                  </a:rPr>
                  <a:t>Connect our Work to the World</a:t>
                </a:r>
              </a:p>
            </p:txBody>
          </p:sp>
          <p:sp>
            <p:nvSpPr>
              <p:cNvPr id="52" name="Freeform 51">
                <a:extLst>
                  <a:ext uri="{FF2B5EF4-FFF2-40B4-BE49-F238E27FC236}">
                    <a16:creationId xmlns:a16="http://schemas.microsoft.com/office/drawing/2014/main" id="{E8E1C62D-45BE-12F1-0F87-9BA8D235145D}"/>
                  </a:ext>
                </a:extLst>
              </p:cNvPr>
              <p:cNvSpPr/>
              <p:nvPr/>
            </p:nvSpPr>
            <p:spPr>
              <a:xfrm>
                <a:off x="7514662" y="3167293"/>
                <a:ext cx="1864168" cy="1118501"/>
              </a:xfrm>
              <a:custGeom>
                <a:avLst/>
                <a:gdLst>
                  <a:gd name="connsiteX0" fmla="*/ 0 w 1864168"/>
                  <a:gd name="connsiteY0" fmla="*/ 0 h 1118501"/>
                  <a:gd name="connsiteX1" fmla="*/ 1864168 w 1864168"/>
                  <a:gd name="connsiteY1" fmla="*/ 0 h 1118501"/>
                  <a:gd name="connsiteX2" fmla="*/ 1864168 w 1864168"/>
                  <a:gd name="connsiteY2" fmla="*/ 1118501 h 1118501"/>
                  <a:gd name="connsiteX3" fmla="*/ 0 w 1864168"/>
                  <a:gd name="connsiteY3" fmla="*/ 1118501 h 1118501"/>
                  <a:gd name="connsiteX4" fmla="*/ 0 w 1864168"/>
                  <a:gd name="connsiteY4" fmla="*/ 0 h 1118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168" h="1118501">
                    <a:moveTo>
                      <a:pt x="0" y="0"/>
                    </a:moveTo>
                    <a:lnTo>
                      <a:pt x="1864168" y="0"/>
                    </a:lnTo>
                    <a:lnTo>
                      <a:pt x="1864168" y="1118501"/>
                    </a:lnTo>
                    <a:lnTo>
                      <a:pt x="0" y="1118501"/>
                    </a:lnTo>
                    <a:lnTo>
                      <a:pt x="0" y="0"/>
                    </a:lnTo>
                    <a:close/>
                  </a:path>
                </a:pathLst>
              </a:custGeom>
              <a:solidFill>
                <a:schemeClr val="bg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Tahoma" panose="020B0604030504040204" pitchFamily="34" charset="0"/>
                    <a:ea typeface="Tahoma" panose="020B0604030504040204" pitchFamily="34" charset="0"/>
                    <a:cs typeface="Tahoma" panose="020B0604030504040204" pitchFamily="34" charset="0"/>
                  </a:rPr>
                  <a:t>Tackle the Grand Challenges of         our Time</a:t>
                </a:r>
              </a:p>
            </p:txBody>
          </p:sp>
        </p:grpSp>
        <p:cxnSp>
          <p:nvCxnSpPr>
            <p:cNvPr id="15" name="Straight Connector 14">
              <a:extLst>
                <a:ext uri="{FF2B5EF4-FFF2-40B4-BE49-F238E27FC236}">
                  <a16:creationId xmlns:a16="http://schemas.microsoft.com/office/drawing/2014/main" id="{417B6E19-0847-065B-7B31-1F1FCE1303A6}"/>
                </a:ext>
              </a:extLst>
            </p:cNvPr>
            <p:cNvCxnSpPr>
              <a:cxnSpLocks/>
            </p:cNvCxnSpPr>
            <p:nvPr/>
          </p:nvCxnSpPr>
          <p:spPr>
            <a:xfrm flipH="1">
              <a:off x="9332948" y="3713163"/>
              <a:ext cx="34938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E18300-6C68-C130-1E19-A9B3DE61F7A9}"/>
                </a:ext>
              </a:extLst>
            </p:cNvPr>
            <p:cNvCxnSpPr>
              <a:cxnSpLocks/>
            </p:cNvCxnSpPr>
            <p:nvPr/>
          </p:nvCxnSpPr>
          <p:spPr>
            <a:xfrm flipH="1">
              <a:off x="9357661" y="1628597"/>
              <a:ext cx="32579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33682F2-A498-3AE0-2D0E-2F43A0A4719F}"/>
                </a:ext>
              </a:extLst>
            </p:cNvPr>
            <p:cNvSpPr/>
            <p:nvPr/>
          </p:nvSpPr>
          <p:spPr>
            <a:xfrm>
              <a:off x="10215460" y="1095666"/>
              <a:ext cx="1378226" cy="3185458"/>
            </a:xfrm>
            <a:prstGeom prst="rect">
              <a:avLst/>
            </a:prstGeom>
            <a:noFill/>
            <a:ln>
              <a:solidFill>
                <a:srgbClr val="4F2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grpSp>
          <p:nvGrpSpPr>
            <p:cNvPr id="18" name="Group 17">
              <a:extLst>
                <a:ext uri="{FF2B5EF4-FFF2-40B4-BE49-F238E27FC236}">
                  <a16:creationId xmlns:a16="http://schemas.microsoft.com/office/drawing/2014/main" id="{CD5955CC-3D95-D1DE-1E6C-50E6B73EA792}"/>
                </a:ext>
              </a:extLst>
            </p:cNvPr>
            <p:cNvGrpSpPr/>
            <p:nvPr/>
          </p:nvGrpSpPr>
          <p:grpSpPr>
            <a:xfrm>
              <a:off x="634140" y="606392"/>
              <a:ext cx="8746433" cy="2097050"/>
              <a:chOff x="634140" y="606392"/>
              <a:chExt cx="8746433" cy="2097050"/>
            </a:xfrm>
          </p:grpSpPr>
          <p:sp>
            <p:nvSpPr>
              <p:cNvPr id="35" name="Rectangle 34">
                <a:extLst>
                  <a:ext uri="{FF2B5EF4-FFF2-40B4-BE49-F238E27FC236}">
                    <a16:creationId xmlns:a16="http://schemas.microsoft.com/office/drawing/2014/main" id="{9EE046D0-8F80-CF09-F94C-8474C35B9DCB}"/>
                  </a:ext>
                </a:extLst>
              </p:cNvPr>
              <p:cNvSpPr/>
              <p:nvPr/>
            </p:nvSpPr>
            <p:spPr>
              <a:xfrm>
                <a:off x="634140" y="606392"/>
                <a:ext cx="8746433" cy="2097050"/>
              </a:xfrm>
              <a:prstGeom prst="rect">
                <a:avLst/>
              </a:prstGeom>
              <a:ln>
                <a:noFill/>
              </a:ln>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8" name="Freeform 37">
                <a:extLst>
                  <a:ext uri="{FF2B5EF4-FFF2-40B4-BE49-F238E27FC236}">
                    <a16:creationId xmlns:a16="http://schemas.microsoft.com/office/drawing/2014/main" id="{CC03FF52-0808-13CE-D7F6-276CF44C8247}"/>
                  </a:ext>
                </a:extLst>
              </p:cNvPr>
              <p:cNvSpPr/>
              <p:nvPr/>
            </p:nvSpPr>
            <p:spPr>
              <a:xfrm>
                <a:off x="635880" y="1095666"/>
                <a:ext cx="1864168" cy="1118501"/>
              </a:xfrm>
              <a:custGeom>
                <a:avLst/>
                <a:gdLst>
                  <a:gd name="connsiteX0" fmla="*/ 0 w 1864168"/>
                  <a:gd name="connsiteY0" fmla="*/ 0 h 1118501"/>
                  <a:gd name="connsiteX1" fmla="*/ 1864168 w 1864168"/>
                  <a:gd name="connsiteY1" fmla="*/ 0 h 1118501"/>
                  <a:gd name="connsiteX2" fmla="*/ 1864168 w 1864168"/>
                  <a:gd name="connsiteY2" fmla="*/ 1118501 h 1118501"/>
                  <a:gd name="connsiteX3" fmla="*/ 0 w 1864168"/>
                  <a:gd name="connsiteY3" fmla="*/ 1118501 h 1118501"/>
                  <a:gd name="connsiteX4" fmla="*/ 0 w 1864168"/>
                  <a:gd name="connsiteY4" fmla="*/ 0 h 1118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168" h="1118501">
                    <a:moveTo>
                      <a:pt x="0" y="0"/>
                    </a:moveTo>
                    <a:lnTo>
                      <a:pt x="1864168" y="0"/>
                    </a:lnTo>
                    <a:lnTo>
                      <a:pt x="1864168" y="1118501"/>
                    </a:lnTo>
                    <a:lnTo>
                      <a:pt x="0" y="1118501"/>
                    </a:lnTo>
                    <a:lnTo>
                      <a:pt x="0" y="0"/>
                    </a:lnTo>
                    <a:close/>
                  </a:path>
                </a:pathLst>
              </a:custGeom>
              <a:solidFill>
                <a:srgbClr val="4F268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Tahoma" panose="020B0604030504040204" pitchFamily="34" charset="0"/>
                    <a:ea typeface="Tahoma" panose="020B0604030504040204" pitchFamily="34" charset="0"/>
                    <a:cs typeface="Tahoma" panose="020B0604030504040204" pitchFamily="34" charset="0"/>
                  </a:rPr>
                  <a:t>Catalyze Research, Scholarship &amp; Creative Activity</a:t>
                </a:r>
              </a:p>
            </p:txBody>
          </p:sp>
          <p:sp>
            <p:nvSpPr>
              <p:cNvPr id="39" name="Freeform 38">
                <a:extLst>
                  <a:ext uri="{FF2B5EF4-FFF2-40B4-BE49-F238E27FC236}">
                    <a16:creationId xmlns:a16="http://schemas.microsoft.com/office/drawing/2014/main" id="{3BDC77F6-3811-22CC-7E57-0B5D51F22ECE}"/>
                  </a:ext>
                </a:extLst>
              </p:cNvPr>
              <p:cNvSpPr/>
              <p:nvPr/>
            </p:nvSpPr>
            <p:spPr>
              <a:xfrm>
                <a:off x="2928808" y="1095666"/>
                <a:ext cx="1864168" cy="1118501"/>
              </a:xfrm>
              <a:custGeom>
                <a:avLst/>
                <a:gdLst>
                  <a:gd name="connsiteX0" fmla="*/ 0 w 1864168"/>
                  <a:gd name="connsiteY0" fmla="*/ 0 h 1118501"/>
                  <a:gd name="connsiteX1" fmla="*/ 1864168 w 1864168"/>
                  <a:gd name="connsiteY1" fmla="*/ 0 h 1118501"/>
                  <a:gd name="connsiteX2" fmla="*/ 1864168 w 1864168"/>
                  <a:gd name="connsiteY2" fmla="*/ 1118501 h 1118501"/>
                  <a:gd name="connsiteX3" fmla="*/ 0 w 1864168"/>
                  <a:gd name="connsiteY3" fmla="*/ 1118501 h 1118501"/>
                  <a:gd name="connsiteX4" fmla="*/ 0 w 1864168"/>
                  <a:gd name="connsiteY4" fmla="*/ 0 h 1118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168" h="1118501">
                    <a:moveTo>
                      <a:pt x="0" y="0"/>
                    </a:moveTo>
                    <a:lnTo>
                      <a:pt x="1864168" y="0"/>
                    </a:lnTo>
                    <a:lnTo>
                      <a:pt x="1864168" y="1118501"/>
                    </a:lnTo>
                    <a:lnTo>
                      <a:pt x="0" y="1118501"/>
                    </a:lnTo>
                    <a:lnTo>
                      <a:pt x="0" y="0"/>
                    </a:lnTo>
                    <a:close/>
                  </a:path>
                </a:pathLst>
              </a:custGeom>
              <a:solidFill>
                <a:srgbClr val="4F268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Tahoma" panose="020B0604030504040204" pitchFamily="34" charset="0"/>
                    <a:ea typeface="Tahoma" panose="020B0604030504040204" pitchFamily="34" charset="0"/>
                    <a:cs typeface="Tahoma" panose="020B0604030504040204" pitchFamily="34" charset="0"/>
                  </a:rPr>
                  <a:t>Advance Equity, Diversity, Inclusion &amp; Decolonialization </a:t>
                </a:r>
              </a:p>
            </p:txBody>
          </p:sp>
          <p:sp>
            <p:nvSpPr>
              <p:cNvPr id="40" name="Freeform 39">
                <a:extLst>
                  <a:ext uri="{FF2B5EF4-FFF2-40B4-BE49-F238E27FC236}">
                    <a16:creationId xmlns:a16="http://schemas.microsoft.com/office/drawing/2014/main" id="{31874768-F52E-D454-B137-BD1622F4BB73}"/>
                  </a:ext>
                </a:extLst>
              </p:cNvPr>
              <p:cNvSpPr/>
              <p:nvPr/>
            </p:nvSpPr>
            <p:spPr>
              <a:xfrm>
                <a:off x="5221735" y="1095666"/>
                <a:ext cx="1864168" cy="1118501"/>
              </a:xfrm>
              <a:custGeom>
                <a:avLst/>
                <a:gdLst>
                  <a:gd name="connsiteX0" fmla="*/ 0 w 1864168"/>
                  <a:gd name="connsiteY0" fmla="*/ 0 h 1118501"/>
                  <a:gd name="connsiteX1" fmla="*/ 1864168 w 1864168"/>
                  <a:gd name="connsiteY1" fmla="*/ 0 h 1118501"/>
                  <a:gd name="connsiteX2" fmla="*/ 1864168 w 1864168"/>
                  <a:gd name="connsiteY2" fmla="*/ 1118501 h 1118501"/>
                  <a:gd name="connsiteX3" fmla="*/ 0 w 1864168"/>
                  <a:gd name="connsiteY3" fmla="*/ 1118501 h 1118501"/>
                  <a:gd name="connsiteX4" fmla="*/ 0 w 1864168"/>
                  <a:gd name="connsiteY4" fmla="*/ 0 h 1118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168" h="1118501">
                    <a:moveTo>
                      <a:pt x="0" y="0"/>
                    </a:moveTo>
                    <a:lnTo>
                      <a:pt x="1864168" y="0"/>
                    </a:lnTo>
                    <a:lnTo>
                      <a:pt x="1864168" y="1118501"/>
                    </a:lnTo>
                    <a:lnTo>
                      <a:pt x="0" y="1118501"/>
                    </a:lnTo>
                    <a:lnTo>
                      <a:pt x="0" y="0"/>
                    </a:lnTo>
                    <a:close/>
                  </a:path>
                </a:pathLst>
              </a:custGeom>
              <a:solidFill>
                <a:srgbClr val="4F268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Tahoma" panose="020B0604030504040204" pitchFamily="34" charset="0"/>
                    <a:ea typeface="Tahoma" panose="020B0604030504040204" pitchFamily="34" charset="0"/>
                    <a:cs typeface="Tahoma" panose="020B0604030504040204" pitchFamily="34" charset="0"/>
                  </a:rPr>
                  <a:t>Engage With Partners</a:t>
                </a:r>
              </a:p>
            </p:txBody>
          </p:sp>
          <p:sp>
            <p:nvSpPr>
              <p:cNvPr id="42" name="Freeform 41">
                <a:extLst>
                  <a:ext uri="{FF2B5EF4-FFF2-40B4-BE49-F238E27FC236}">
                    <a16:creationId xmlns:a16="http://schemas.microsoft.com/office/drawing/2014/main" id="{E4297F26-E146-7D9B-E3D1-D0EC713DB786}"/>
                  </a:ext>
                </a:extLst>
              </p:cNvPr>
              <p:cNvSpPr/>
              <p:nvPr/>
            </p:nvSpPr>
            <p:spPr>
              <a:xfrm>
                <a:off x="7514663" y="1095666"/>
                <a:ext cx="1864168" cy="1118501"/>
              </a:xfrm>
              <a:custGeom>
                <a:avLst/>
                <a:gdLst>
                  <a:gd name="connsiteX0" fmla="*/ 0 w 1864168"/>
                  <a:gd name="connsiteY0" fmla="*/ 0 h 1118501"/>
                  <a:gd name="connsiteX1" fmla="*/ 1864168 w 1864168"/>
                  <a:gd name="connsiteY1" fmla="*/ 0 h 1118501"/>
                  <a:gd name="connsiteX2" fmla="*/ 1864168 w 1864168"/>
                  <a:gd name="connsiteY2" fmla="*/ 1118501 h 1118501"/>
                  <a:gd name="connsiteX3" fmla="*/ 0 w 1864168"/>
                  <a:gd name="connsiteY3" fmla="*/ 1118501 h 1118501"/>
                  <a:gd name="connsiteX4" fmla="*/ 0 w 1864168"/>
                  <a:gd name="connsiteY4" fmla="*/ 0 h 1118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168" h="1118501">
                    <a:moveTo>
                      <a:pt x="0" y="0"/>
                    </a:moveTo>
                    <a:lnTo>
                      <a:pt x="1864168" y="0"/>
                    </a:lnTo>
                    <a:lnTo>
                      <a:pt x="1864168" y="1118501"/>
                    </a:lnTo>
                    <a:lnTo>
                      <a:pt x="0" y="1118501"/>
                    </a:lnTo>
                    <a:lnTo>
                      <a:pt x="0" y="0"/>
                    </a:lnTo>
                    <a:close/>
                  </a:path>
                </a:pathLst>
              </a:custGeom>
              <a:solidFill>
                <a:srgbClr val="4F268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Tahoma" panose="020B0604030504040204" pitchFamily="34" charset="0"/>
                    <a:ea typeface="Tahoma" panose="020B0604030504040204" pitchFamily="34" charset="0"/>
                    <a:cs typeface="Tahoma" panose="020B0604030504040204" pitchFamily="34" charset="0"/>
                  </a:rPr>
                  <a:t>Balance Risks &amp; Opportunities</a:t>
                </a:r>
              </a:p>
            </p:txBody>
          </p:sp>
        </p:grpSp>
        <p:sp>
          <p:nvSpPr>
            <p:cNvPr id="19" name="TextBox 18">
              <a:extLst>
                <a:ext uri="{FF2B5EF4-FFF2-40B4-BE49-F238E27FC236}">
                  <a16:creationId xmlns:a16="http://schemas.microsoft.com/office/drawing/2014/main" id="{D53D1275-D10A-00EF-926C-32D5136F31AF}"/>
                </a:ext>
              </a:extLst>
            </p:cNvPr>
            <p:cNvSpPr txBox="1"/>
            <p:nvPr/>
          </p:nvSpPr>
          <p:spPr>
            <a:xfrm>
              <a:off x="1040458" y="2440495"/>
              <a:ext cx="8107070" cy="307777"/>
            </a:xfrm>
            <a:prstGeom prst="rect">
              <a:avLst/>
            </a:prstGeom>
            <a:noFill/>
          </p:spPr>
          <p:txBody>
            <a:bodyPr wrap="square" rtlCol="0">
              <a:spAutoFit/>
            </a:bodyPr>
            <a:lstStyle/>
            <a:p>
              <a:pPr algn="ctr"/>
              <a:r>
                <a:rPr lang="en-CA" sz="1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OBJECTIVES</a:t>
              </a:r>
            </a:p>
          </p:txBody>
        </p:sp>
        <p:sp>
          <p:nvSpPr>
            <p:cNvPr id="20" name="TextBox 19">
              <a:extLst>
                <a:ext uri="{FF2B5EF4-FFF2-40B4-BE49-F238E27FC236}">
                  <a16:creationId xmlns:a16="http://schemas.microsoft.com/office/drawing/2014/main" id="{FD5DF56C-2CFE-C506-AEED-3C1C3E71CB88}"/>
                </a:ext>
              </a:extLst>
            </p:cNvPr>
            <p:cNvSpPr txBox="1"/>
            <p:nvPr/>
          </p:nvSpPr>
          <p:spPr>
            <a:xfrm>
              <a:off x="978932" y="313730"/>
              <a:ext cx="8093817" cy="307777"/>
            </a:xfrm>
            <a:prstGeom prst="rect">
              <a:avLst/>
            </a:prstGeom>
            <a:noFill/>
          </p:spPr>
          <p:txBody>
            <a:bodyPr wrap="square" rtlCol="0">
              <a:spAutoFit/>
            </a:bodyPr>
            <a:lstStyle/>
            <a:p>
              <a:pPr algn="ctr"/>
              <a:r>
                <a:rPr lang="en-CA" sz="1400" dirty="0">
                  <a:solidFill>
                    <a:srgbClr val="4F2683"/>
                  </a:solidFill>
                  <a:latin typeface="Tahoma" panose="020B0604030504040204" pitchFamily="34" charset="0"/>
                  <a:ea typeface="Tahoma" panose="020B0604030504040204" pitchFamily="34" charset="0"/>
                  <a:cs typeface="Tahoma" panose="020B0604030504040204" pitchFamily="34" charset="0"/>
                </a:rPr>
                <a:t>PRINCIPLES</a:t>
              </a:r>
            </a:p>
          </p:txBody>
        </p:sp>
        <p:cxnSp>
          <p:nvCxnSpPr>
            <p:cNvPr id="21" name="Straight Arrow Connector 20">
              <a:extLst>
                <a:ext uri="{FF2B5EF4-FFF2-40B4-BE49-F238E27FC236}">
                  <a16:creationId xmlns:a16="http://schemas.microsoft.com/office/drawing/2014/main" id="{7F144DB1-25A5-0931-5188-A2A92A5897E7}"/>
                </a:ext>
              </a:extLst>
            </p:cNvPr>
            <p:cNvCxnSpPr>
              <a:cxnSpLocks/>
            </p:cNvCxnSpPr>
            <p:nvPr/>
          </p:nvCxnSpPr>
          <p:spPr>
            <a:xfrm flipV="1">
              <a:off x="9677103" y="2682875"/>
              <a:ext cx="468174" cy="4669"/>
            </a:xfrm>
            <a:prstGeom prst="straightConnector1">
              <a:avLst/>
            </a:prstGeom>
            <a:ln w="127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A6B66B-7A49-D4DD-94C2-8C81A1E3C4E6}"/>
                </a:ext>
              </a:extLst>
            </p:cNvPr>
            <p:cNvCxnSpPr>
              <a:cxnSpLocks/>
            </p:cNvCxnSpPr>
            <p:nvPr/>
          </p:nvCxnSpPr>
          <p:spPr>
            <a:xfrm>
              <a:off x="9677103" y="1625422"/>
              <a:ext cx="0" cy="209091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205FD7B-FC4F-0CA3-4162-F13004CA161F}"/>
                </a:ext>
              </a:extLst>
            </p:cNvPr>
            <p:cNvGrpSpPr/>
            <p:nvPr/>
          </p:nvGrpSpPr>
          <p:grpSpPr>
            <a:xfrm>
              <a:off x="10215460" y="2127942"/>
              <a:ext cx="1378226" cy="1088180"/>
              <a:chOff x="10215460" y="1744116"/>
              <a:chExt cx="1378226" cy="1088180"/>
            </a:xfrm>
          </p:grpSpPr>
          <p:sp>
            <p:nvSpPr>
              <p:cNvPr id="33" name="TextBox 32">
                <a:extLst>
                  <a:ext uri="{FF2B5EF4-FFF2-40B4-BE49-F238E27FC236}">
                    <a16:creationId xmlns:a16="http://schemas.microsoft.com/office/drawing/2014/main" id="{99B4BCC9-35C0-577E-212C-740D00826C79}"/>
                  </a:ext>
                </a:extLst>
              </p:cNvPr>
              <p:cNvSpPr txBox="1"/>
              <p:nvPr/>
            </p:nvSpPr>
            <p:spPr>
              <a:xfrm>
                <a:off x="10215460" y="2514403"/>
                <a:ext cx="1378226" cy="317893"/>
              </a:xfrm>
              <a:prstGeom prst="rect">
                <a:avLst/>
              </a:prstGeom>
              <a:noFill/>
            </p:spPr>
            <p:txBody>
              <a:bodyPr wrap="square" rtlCol="0">
                <a:spAutoFit/>
              </a:bodyPr>
              <a:lstStyle/>
              <a:p>
                <a:pPr algn="ctr"/>
                <a:r>
                  <a:rPr lang="en-CA" sz="1400" b="1" dirty="0">
                    <a:solidFill>
                      <a:srgbClr val="4F2683"/>
                    </a:solidFill>
                    <a:latin typeface="Tahoma" panose="020B0604030504040204" pitchFamily="34" charset="0"/>
                    <a:ea typeface="Tahoma" panose="020B0604030504040204" pitchFamily="34" charset="0"/>
                    <a:cs typeface="Tahoma" panose="020B0604030504040204" pitchFamily="34" charset="0"/>
                  </a:rPr>
                  <a:t>IMPACT</a:t>
                </a:r>
              </a:p>
            </p:txBody>
          </p:sp>
          <p:pic>
            <p:nvPicPr>
              <p:cNvPr id="34" name="Picture 33">
                <a:extLst>
                  <a:ext uri="{FF2B5EF4-FFF2-40B4-BE49-F238E27FC236}">
                    <a16:creationId xmlns:a16="http://schemas.microsoft.com/office/drawing/2014/main" id="{31833202-A162-7DBC-BEA7-71011E464C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17410" y="1744116"/>
                <a:ext cx="547302" cy="683157"/>
              </a:xfrm>
              <a:prstGeom prst="rect">
                <a:avLst/>
              </a:prstGeom>
            </p:spPr>
          </p:pic>
        </p:grpSp>
        <p:grpSp>
          <p:nvGrpSpPr>
            <p:cNvPr id="24" name="Group 23">
              <a:extLst>
                <a:ext uri="{FF2B5EF4-FFF2-40B4-BE49-F238E27FC236}">
                  <a16:creationId xmlns:a16="http://schemas.microsoft.com/office/drawing/2014/main" id="{E8C196E5-D57C-0D2F-5EB4-BFCF8103A087}"/>
                </a:ext>
              </a:extLst>
            </p:cNvPr>
            <p:cNvGrpSpPr/>
            <p:nvPr/>
          </p:nvGrpSpPr>
          <p:grpSpPr>
            <a:xfrm>
              <a:off x="963044" y="654050"/>
              <a:ext cx="8114301" cy="478446"/>
              <a:chOff x="963044" y="654050"/>
              <a:chExt cx="8114301" cy="478446"/>
            </a:xfrm>
          </p:grpSpPr>
          <p:cxnSp>
            <p:nvCxnSpPr>
              <p:cNvPr id="29" name="Straight Connector 28">
                <a:extLst>
                  <a:ext uri="{FF2B5EF4-FFF2-40B4-BE49-F238E27FC236}">
                    <a16:creationId xmlns:a16="http://schemas.microsoft.com/office/drawing/2014/main" id="{BFFDF20A-A7AA-0ED8-E011-7FED318D2071}"/>
                  </a:ext>
                </a:extLst>
              </p:cNvPr>
              <p:cNvCxnSpPr>
                <a:cxnSpLocks/>
              </p:cNvCxnSpPr>
              <p:nvPr/>
            </p:nvCxnSpPr>
            <p:spPr>
              <a:xfrm>
                <a:off x="970602" y="654354"/>
                <a:ext cx="1415" cy="441312"/>
              </a:xfrm>
              <a:prstGeom prst="line">
                <a:avLst/>
              </a:prstGeom>
              <a:ln w="12700">
                <a:solidFill>
                  <a:srgbClr val="4F268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BC53904-5364-5DEE-52C0-F31F061A41A7}"/>
                  </a:ext>
                </a:extLst>
              </p:cNvPr>
              <p:cNvCxnSpPr>
                <a:cxnSpLocks/>
              </p:cNvCxnSpPr>
              <p:nvPr/>
            </p:nvCxnSpPr>
            <p:spPr>
              <a:xfrm>
                <a:off x="9066939" y="654050"/>
                <a:ext cx="10406" cy="478446"/>
              </a:xfrm>
              <a:prstGeom prst="line">
                <a:avLst/>
              </a:prstGeom>
              <a:ln w="12700">
                <a:solidFill>
                  <a:srgbClr val="4F268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162702-8AEF-298E-0D8B-CF11FBAEC188}"/>
                  </a:ext>
                </a:extLst>
              </p:cNvPr>
              <p:cNvCxnSpPr/>
              <p:nvPr/>
            </p:nvCxnSpPr>
            <p:spPr>
              <a:xfrm>
                <a:off x="963044" y="660707"/>
                <a:ext cx="8107070" cy="0"/>
              </a:xfrm>
              <a:prstGeom prst="line">
                <a:avLst/>
              </a:prstGeom>
              <a:ln w="12700">
                <a:solidFill>
                  <a:srgbClr val="4F2683"/>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89745D7B-ADA6-6262-C2A9-A5B11E0D1E6F}"/>
                </a:ext>
              </a:extLst>
            </p:cNvPr>
            <p:cNvGrpSpPr/>
            <p:nvPr/>
          </p:nvGrpSpPr>
          <p:grpSpPr>
            <a:xfrm>
              <a:off x="977833" y="2737311"/>
              <a:ext cx="8099512" cy="447966"/>
              <a:chOff x="977833" y="2737311"/>
              <a:chExt cx="8099512" cy="447966"/>
            </a:xfrm>
          </p:grpSpPr>
          <p:cxnSp>
            <p:nvCxnSpPr>
              <p:cNvPr id="26" name="Straight Connector 25">
                <a:extLst>
                  <a:ext uri="{FF2B5EF4-FFF2-40B4-BE49-F238E27FC236}">
                    <a16:creationId xmlns:a16="http://schemas.microsoft.com/office/drawing/2014/main" id="{2B6182E8-B1B0-1575-FD1F-8AF406478A6C}"/>
                  </a:ext>
                </a:extLst>
              </p:cNvPr>
              <p:cNvCxnSpPr>
                <a:cxnSpLocks/>
              </p:cNvCxnSpPr>
              <p:nvPr/>
            </p:nvCxnSpPr>
            <p:spPr>
              <a:xfrm flipH="1">
                <a:off x="9073998" y="2737311"/>
                <a:ext cx="172" cy="4384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768982B-0353-16D4-BC02-AC5C4BB18B45}"/>
                  </a:ext>
                </a:extLst>
              </p:cNvPr>
              <p:cNvCxnSpPr>
                <a:cxnSpLocks/>
              </p:cNvCxnSpPr>
              <p:nvPr/>
            </p:nvCxnSpPr>
            <p:spPr>
              <a:xfrm>
                <a:off x="981008" y="2743965"/>
                <a:ext cx="1415" cy="44131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1CD75C-8101-97E0-6083-0F9A0B8DEA5B}"/>
                  </a:ext>
                </a:extLst>
              </p:cNvPr>
              <p:cNvCxnSpPr>
                <a:cxnSpLocks/>
              </p:cNvCxnSpPr>
              <p:nvPr/>
            </p:nvCxnSpPr>
            <p:spPr>
              <a:xfrm flipV="1">
                <a:off x="977833" y="2743968"/>
                <a:ext cx="8099512" cy="430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4" name="TextBox 3">
            <a:extLst>
              <a:ext uri="{FF2B5EF4-FFF2-40B4-BE49-F238E27FC236}">
                <a16:creationId xmlns:a16="http://schemas.microsoft.com/office/drawing/2014/main" id="{A446A390-0EB3-AEB6-3C0F-A30D78506F48}"/>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Mobilize for Impact!</a:t>
            </a:r>
          </a:p>
        </p:txBody>
      </p:sp>
    </p:spTree>
    <p:extLst>
      <p:ext uri="{BB962C8B-B14F-4D97-AF65-F5344CB8AC3E}">
        <p14:creationId xmlns:p14="http://schemas.microsoft.com/office/powerpoint/2010/main" val="244949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grpSp>
        <p:nvGrpSpPr>
          <p:cNvPr id="5" name="Group 4">
            <a:extLst>
              <a:ext uri="{FF2B5EF4-FFF2-40B4-BE49-F238E27FC236}">
                <a16:creationId xmlns:a16="http://schemas.microsoft.com/office/drawing/2014/main" id="{D0F4C381-B348-383E-C162-E71137A2D876}"/>
              </a:ext>
            </a:extLst>
          </p:cNvPr>
          <p:cNvGrpSpPr/>
          <p:nvPr/>
        </p:nvGrpSpPr>
        <p:grpSpPr>
          <a:xfrm>
            <a:off x="777632" y="2959331"/>
            <a:ext cx="10636737" cy="954532"/>
            <a:chOff x="777632" y="2959331"/>
            <a:chExt cx="10636737" cy="954532"/>
          </a:xfrm>
        </p:grpSpPr>
        <p:sp>
          <p:nvSpPr>
            <p:cNvPr id="16" name="TextBox 15">
              <a:extLst>
                <a:ext uri="{FF2B5EF4-FFF2-40B4-BE49-F238E27FC236}">
                  <a16:creationId xmlns:a16="http://schemas.microsoft.com/office/drawing/2014/main" id="{88E45761-588F-360C-EC51-018118787F0D}"/>
                </a:ext>
              </a:extLst>
            </p:cNvPr>
            <p:cNvSpPr txBox="1"/>
            <p:nvPr/>
          </p:nvSpPr>
          <p:spPr>
            <a:xfrm>
              <a:off x="4429982" y="2959756"/>
              <a:ext cx="3521072" cy="954107"/>
            </a:xfrm>
            <a:prstGeom prst="rect">
              <a:avLst/>
            </a:prstGeom>
            <a:noFill/>
            <a:ln>
              <a:noFill/>
            </a:ln>
          </p:spPr>
          <p:txBody>
            <a:bodyPr wrap="square" lIns="91440" tIns="45720" rIns="91440" bIns="45720" rtlCol="0" anchor="t">
              <a:spAutoFit/>
            </a:bodyPr>
            <a:lstStyle/>
            <a:p>
              <a:pPr algn="ctr"/>
              <a:r>
                <a:rPr lang="en-CA" sz="2800" dirty="0">
                  <a:solidFill>
                    <a:srgbClr val="4F2683"/>
                  </a:solidFill>
                  <a:latin typeface="Tahoma" panose="020B0604030504040204" pitchFamily="34" charset="0"/>
                  <a:ea typeface="Tahoma" panose="020B0604030504040204" pitchFamily="34" charset="0"/>
                  <a:cs typeface="Tahoma" panose="020B0604030504040204" pitchFamily="34" charset="0"/>
                </a:rPr>
                <a:t>Associate Deans (Research)</a:t>
              </a:r>
            </a:p>
          </p:txBody>
        </p:sp>
        <p:sp>
          <p:nvSpPr>
            <p:cNvPr id="17" name="TextBox 16">
              <a:extLst>
                <a:ext uri="{FF2B5EF4-FFF2-40B4-BE49-F238E27FC236}">
                  <a16:creationId xmlns:a16="http://schemas.microsoft.com/office/drawing/2014/main" id="{3D41F065-ADCA-F440-910D-C8A8D6F190C9}"/>
                </a:ext>
              </a:extLst>
            </p:cNvPr>
            <p:cNvSpPr txBox="1"/>
            <p:nvPr/>
          </p:nvSpPr>
          <p:spPr>
            <a:xfrm>
              <a:off x="777632" y="2959756"/>
              <a:ext cx="2874718" cy="954107"/>
            </a:xfrm>
            <a:prstGeom prst="rect">
              <a:avLst/>
            </a:prstGeom>
            <a:noFill/>
            <a:ln>
              <a:noFill/>
            </a:ln>
          </p:spPr>
          <p:txBody>
            <a:bodyPr wrap="square" lIns="91440" tIns="45720" rIns="91440" bIns="45720" rtlCol="0" anchor="t">
              <a:spAutoFit/>
            </a:bodyPr>
            <a:lstStyle/>
            <a:p>
              <a:pPr algn="ctr"/>
              <a:r>
                <a:rPr lang="en-CA" sz="2800" dirty="0">
                  <a:solidFill>
                    <a:srgbClr val="4F2683"/>
                  </a:solidFill>
                  <a:latin typeface="Tahoma" panose="020B0604030504040204" pitchFamily="34" charset="0"/>
                  <a:ea typeface="Tahoma" panose="020B0604030504040204" pitchFamily="34" charset="0"/>
                  <a:cs typeface="Tahoma" panose="020B0604030504040204" pitchFamily="34" charset="0"/>
                </a:rPr>
                <a:t>Research </a:t>
              </a:r>
            </a:p>
            <a:p>
              <a:pPr algn="ctr"/>
              <a:r>
                <a:rPr lang="en-CA" sz="2800" dirty="0">
                  <a:solidFill>
                    <a:srgbClr val="4F2683"/>
                  </a:solidFill>
                  <a:latin typeface="Tahoma" panose="020B0604030504040204" pitchFamily="34" charset="0"/>
                  <a:ea typeface="Tahoma" panose="020B0604030504040204" pitchFamily="34" charset="0"/>
                  <a:cs typeface="Tahoma" panose="020B0604030504040204" pitchFamily="34" charset="0"/>
                </a:rPr>
                <a:t>Officers</a:t>
              </a:r>
            </a:p>
          </p:txBody>
        </p:sp>
        <p:sp>
          <p:nvSpPr>
            <p:cNvPr id="18" name="Right Arrow 17">
              <a:extLst>
                <a:ext uri="{FF2B5EF4-FFF2-40B4-BE49-F238E27FC236}">
                  <a16:creationId xmlns:a16="http://schemas.microsoft.com/office/drawing/2014/main" id="{FECE9257-1B70-610D-07CB-AEDD7F164B13}"/>
                </a:ext>
              </a:extLst>
            </p:cNvPr>
            <p:cNvSpPr/>
            <p:nvPr/>
          </p:nvSpPr>
          <p:spPr>
            <a:xfrm>
              <a:off x="3147120" y="3096895"/>
              <a:ext cx="1375320" cy="702129"/>
            </a:xfrm>
            <a:prstGeom prst="rightArrow">
              <a:avLst/>
            </a:prstGeom>
            <a:noFill/>
            <a:ln>
              <a:solidFill>
                <a:srgbClr val="F0A7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rgbClr val="4F2683"/>
                </a:solidFill>
                <a:latin typeface="Tahoma" panose="020B0604030504040204" pitchFamily="34" charset="0"/>
                <a:ea typeface="Tahoma" panose="020B0604030504040204" pitchFamily="34" charset="0"/>
                <a:cs typeface="Tahoma" panose="020B0604030504040204" pitchFamily="34" charset="0"/>
              </a:endParaRPr>
            </a:p>
          </p:txBody>
        </p:sp>
        <p:sp>
          <p:nvSpPr>
            <p:cNvPr id="19" name="Right Arrow 18">
              <a:extLst>
                <a:ext uri="{FF2B5EF4-FFF2-40B4-BE49-F238E27FC236}">
                  <a16:creationId xmlns:a16="http://schemas.microsoft.com/office/drawing/2014/main" id="{0B1DC474-5EE2-04F3-10D9-0C2BBA2BE23E}"/>
                </a:ext>
              </a:extLst>
            </p:cNvPr>
            <p:cNvSpPr/>
            <p:nvPr/>
          </p:nvSpPr>
          <p:spPr>
            <a:xfrm>
              <a:off x="7669560" y="3076704"/>
              <a:ext cx="1375320" cy="702129"/>
            </a:xfrm>
            <a:prstGeom prst="rightArrow">
              <a:avLst/>
            </a:prstGeom>
            <a:noFill/>
            <a:ln>
              <a:solidFill>
                <a:srgbClr val="F0A7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rgbClr val="4F2683"/>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7A139E9F-E88F-F947-F9FD-7793510F13FF}"/>
                </a:ext>
              </a:extLst>
            </p:cNvPr>
            <p:cNvSpPr txBox="1"/>
            <p:nvPr/>
          </p:nvSpPr>
          <p:spPr>
            <a:xfrm>
              <a:off x="8728686" y="2959331"/>
              <a:ext cx="2685683" cy="954107"/>
            </a:xfrm>
            <a:prstGeom prst="rect">
              <a:avLst/>
            </a:prstGeom>
            <a:noFill/>
            <a:ln>
              <a:noFill/>
            </a:ln>
          </p:spPr>
          <p:txBody>
            <a:bodyPr wrap="square" lIns="91440" tIns="45720" rIns="91440" bIns="45720" rtlCol="0" anchor="t">
              <a:spAutoFit/>
            </a:bodyPr>
            <a:lstStyle/>
            <a:p>
              <a:pPr algn="ctr"/>
              <a:r>
                <a:rPr lang="en-CA" sz="2800" dirty="0">
                  <a:solidFill>
                    <a:srgbClr val="4F2683"/>
                  </a:solidFill>
                  <a:latin typeface="Tahoma" panose="020B0604030504040204" pitchFamily="34" charset="0"/>
                  <a:ea typeface="Tahoma" panose="020B0604030504040204" pitchFamily="34" charset="0"/>
                  <a:cs typeface="Tahoma" panose="020B0604030504040204" pitchFamily="34" charset="0"/>
                </a:rPr>
                <a:t>Western Research</a:t>
              </a:r>
            </a:p>
          </p:txBody>
        </p:sp>
      </p:grpSp>
      <p:sp>
        <p:nvSpPr>
          <p:cNvPr id="4" name="TextBox 3">
            <a:extLst>
              <a:ext uri="{FF2B5EF4-FFF2-40B4-BE49-F238E27FC236}">
                <a16:creationId xmlns:a16="http://schemas.microsoft.com/office/drawing/2014/main" id="{C593F886-B8A6-5E2A-C1BF-A51C3C178ECE}"/>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Primary Points of Contact</a:t>
            </a:r>
          </a:p>
        </p:txBody>
      </p:sp>
      <p:pic>
        <p:nvPicPr>
          <p:cNvPr id="7" name="Picture 6">
            <a:extLst>
              <a:ext uri="{FF2B5EF4-FFF2-40B4-BE49-F238E27FC236}">
                <a16:creationId xmlns:a16="http://schemas.microsoft.com/office/drawing/2014/main" id="{D0407F3C-F31E-73B6-581A-34FCF250F7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2349" y="5640965"/>
            <a:ext cx="547302" cy="683157"/>
          </a:xfrm>
          <a:prstGeom prst="rect">
            <a:avLst/>
          </a:prstGeom>
        </p:spPr>
      </p:pic>
    </p:spTree>
    <p:extLst>
      <p:ext uri="{BB962C8B-B14F-4D97-AF65-F5344CB8AC3E}">
        <p14:creationId xmlns:p14="http://schemas.microsoft.com/office/powerpoint/2010/main" val="156544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1F0613-C248-5931-F42A-33E21209B632}"/>
              </a:ext>
            </a:extLst>
          </p:cNvPr>
          <p:cNvSpPr/>
          <p:nvPr/>
        </p:nvSpPr>
        <p:spPr>
          <a:xfrm>
            <a:off x="-9053" y="0"/>
            <a:ext cx="12201053" cy="6867285"/>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B1B70"/>
              </a:solidFill>
              <a:latin typeface="Gill Sans MT" panose="020B0502020104020203" pitchFamily="34" charset="77"/>
            </a:endParaRPr>
          </a:p>
        </p:txBody>
      </p:sp>
      <p:sp>
        <p:nvSpPr>
          <p:cNvPr id="6" name="TextBox 5">
            <a:extLst>
              <a:ext uri="{FF2B5EF4-FFF2-40B4-BE49-F238E27FC236}">
                <a16:creationId xmlns:a16="http://schemas.microsoft.com/office/drawing/2014/main" id="{2927C531-8F1E-4D1C-3BFD-BBB65BCEA635}"/>
              </a:ext>
            </a:extLst>
          </p:cNvPr>
          <p:cNvSpPr txBox="1"/>
          <p:nvPr/>
        </p:nvSpPr>
        <p:spPr>
          <a:xfrm>
            <a:off x="0" y="2797576"/>
            <a:ext cx="12192000" cy="1261884"/>
          </a:xfrm>
          <a:prstGeom prst="rect">
            <a:avLst/>
          </a:prstGeom>
          <a:noFill/>
        </p:spPr>
        <p:txBody>
          <a:bodyPr wrap="square" lIns="91440" tIns="45720" rIns="91440" bIns="45720" rtlCol="0" anchor="t">
            <a:spAutoFit/>
          </a:bodyPr>
          <a:lstStyle/>
          <a:p>
            <a:pPr algn="ctr"/>
            <a:r>
              <a:rPr lang="en-CA" sz="3800" dirty="0">
                <a:solidFill>
                  <a:schemeClr val="bg1"/>
                </a:solidFill>
                <a:latin typeface="Tahoma" panose="020B0604030504040204" pitchFamily="34" charset="0"/>
                <a:ea typeface="Tahoma" panose="020B0604030504040204" pitchFamily="34" charset="0"/>
                <a:cs typeface="Tahoma" panose="020B0604030504040204" pitchFamily="34" charset="0"/>
              </a:rPr>
              <a:t>Western </a:t>
            </a:r>
          </a:p>
          <a:p>
            <a:pPr algn="ctr"/>
            <a:r>
              <a:rPr lang="en-CA" sz="3800" dirty="0">
                <a:solidFill>
                  <a:schemeClr val="bg1"/>
                </a:solidFill>
                <a:latin typeface="Tahoma" panose="020B0604030504040204" pitchFamily="34" charset="0"/>
                <a:ea typeface="Tahoma" panose="020B0604030504040204" pitchFamily="34" charset="0"/>
                <a:cs typeface="Tahoma" panose="020B0604030504040204" pitchFamily="34" charset="0"/>
              </a:rPr>
              <a:t>Research</a:t>
            </a:r>
          </a:p>
        </p:txBody>
      </p:sp>
      <p:grpSp>
        <p:nvGrpSpPr>
          <p:cNvPr id="10" name="Group 9">
            <a:extLst>
              <a:ext uri="{FF2B5EF4-FFF2-40B4-BE49-F238E27FC236}">
                <a16:creationId xmlns:a16="http://schemas.microsoft.com/office/drawing/2014/main" id="{A49034D9-9D29-08E2-3573-1088E6013131}"/>
              </a:ext>
            </a:extLst>
          </p:cNvPr>
          <p:cNvGrpSpPr/>
          <p:nvPr/>
        </p:nvGrpSpPr>
        <p:grpSpPr>
          <a:xfrm>
            <a:off x="10152529" y="241693"/>
            <a:ext cx="2236079" cy="361754"/>
            <a:chOff x="10152529" y="241693"/>
            <a:chExt cx="2236079" cy="361754"/>
          </a:xfrm>
        </p:grpSpPr>
        <p:sp>
          <p:nvSpPr>
            <p:cNvPr id="4" name="Parallelogram 3">
              <a:extLst>
                <a:ext uri="{FF2B5EF4-FFF2-40B4-BE49-F238E27FC236}">
                  <a16:creationId xmlns:a16="http://schemas.microsoft.com/office/drawing/2014/main" id="{9DF1230B-8E1A-864A-6635-9A04CE812AA1}"/>
                </a:ext>
              </a:extLst>
            </p:cNvPr>
            <p:cNvSpPr/>
            <p:nvPr/>
          </p:nvSpPr>
          <p:spPr>
            <a:xfrm>
              <a:off x="10152529" y="241693"/>
              <a:ext cx="2236079" cy="361754"/>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9" name="Picture 8">
              <a:extLst>
                <a:ext uri="{FF2B5EF4-FFF2-40B4-BE49-F238E27FC236}">
                  <a16:creationId xmlns:a16="http://schemas.microsoft.com/office/drawing/2014/main" id="{9007E55A-761A-DDE2-D126-071FF27CF6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314898"/>
              <a:ext cx="1018904" cy="243195"/>
            </a:xfrm>
            <a:prstGeom prst="rect">
              <a:avLst/>
            </a:prstGeom>
          </p:spPr>
        </p:pic>
      </p:grpSp>
    </p:spTree>
    <p:extLst>
      <p:ext uri="{BB962C8B-B14F-4D97-AF65-F5344CB8AC3E}">
        <p14:creationId xmlns:p14="http://schemas.microsoft.com/office/powerpoint/2010/main" val="190179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BA697B-0B5E-2E15-7421-D9EEA983FCC3}"/>
              </a:ext>
            </a:extLst>
          </p:cNvPr>
          <p:cNvGrpSpPr/>
          <p:nvPr/>
        </p:nvGrpSpPr>
        <p:grpSpPr>
          <a:xfrm>
            <a:off x="10152529" y="241693"/>
            <a:ext cx="2236079" cy="361754"/>
            <a:chOff x="10152529" y="228927"/>
            <a:chExt cx="2236079" cy="361754"/>
          </a:xfrm>
        </p:grpSpPr>
        <p:sp>
          <p:nvSpPr>
            <p:cNvPr id="10" name="Parallelogram 9">
              <a:extLst>
                <a:ext uri="{FF2B5EF4-FFF2-40B4-BE49-F238E27FC236}">
                  <a16:creationId xmlns:a16="http://schemas.microsoft.com/office/drawing/2014/main" id="{584A0CBC-9D3F-82B9-8922-916D5EB687FF}"/>
                </a:ext>
              </a:extLst>
            </p:cNvPr>
            <p:cNvSpPr/>
            <p:nvPr/>
          </p:nvSpPr>
          <p:spPr>
            <a:xfrm>
              <a:off x="10152529" y="228927"/>
              <a:ext cx="2236079" cy="361754"/>
            </a:xfrm>
            <a:prstGeom prst="parallelogram">
              <a:avLst/>
            </a:prstGeom>
            <a:solidFill>
              <a:srgbClr val="4F268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Gill Sans MT" panose="020B0502020104020203" pitchFamily="34" charset="77"/>
              </a:endParaRPr>
            </a:p>
          </p:txBody>
        </p:sp>
        <p:pic>
          <p:nvPicPr>
            <p:cNvPr id="11" name="Picture 10" descr="Logo&#10;&#10;Description automatically generated">
              <a:extLst>
                <a:ext uri="{FF2B5EF4-FFF2-40B4-BE49-F238E27FC236}">
                  <a16:creationId xmlns:a16="http://schemas.microsoft.com/office/drawing/2014/main" id="{E7531066-8EE6-5666-143D-3D3207923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0253" y="292300"/>
              <a:ext cx="1018904" cy="241596"/>
            </a:xfrm>
            <a:prstGeom prst="rect">
              <a:avLst/>
            </a:prstGeom>
          </p:spPr>
        </p:pic>
      </p:grpSp>
      <p:grpSp>
        <p:nvGrpSpPr>
          <p:cNvPr id="94" name="Group 93">
            <a:extLst>
              <a:ext uri="{FF2B5EF4-FFF2-40B4-BE49-F238E27FC236}">
                <a16:creationId xmlns:a16="http://schemas.microsoft.com/office/drawing/2014/main" id="{1BC11CCB-3DAB-5A50-0CD9-0E11124E62B8}"/>
              </a:ext>
            </a:extLst>
          </p:cNvPr>
          <p:cNvGrpSpPr/>
          <p:nvPr/>
        </p:nvGrpSpPr>
        <p:grpSpPr>
          <a:xfrm>
            <a:off x="998703" y="4126067"/>
            <a:ext cx="1487447" cy="1198129"/>
            <a:chOff x="1030453" y="4129242"/>
            <a:chExt cx="1487447" cy="1198129"/>
          </a:xfrm>
        </p:grpSpPr>
        <p:sp>
          <p:nvSpPr>
            <p:cNvPr id="25" name="TextBox 24">
              <a:extLst>
                <a:ext uri="{FF2B5EF4-FFF2-40B4-BE49-F238E27FC236}">
                  <a16:creationId xmlns:a16="http://schemas.microsoft.com/office/drawing/2014/main" id="{5AC2CD78-FE02-FF23-AE4F-BF002C43CF8E}"/>
                </a:ext>
              </a:extLst>
            </p:cNvPr>
            <p:cNvSpPr txBox="1"/>
            <p:nvPr/>
          </p:nvSpPr>
          <p:spPr>
            <a:xfrm>
              <a:off x="1030453" y="4496374"/>
              <a:ext cx="1487447" cy="830997"/>
            </a:xfrm>
            <a:prstGeom prst="rect">
              <a:avLst/>
            </a:prstGeom>
            <a:noFill/>
          </p:spPr>
          <p:txBody>
            <a:bodyPr wrap="square" rtlCol="0">
              <a:spAutoFit/>
            </a:bodyPr>
            <a:lstStyle/>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Research Ethics &amp; Compliance</a:t>
              </a:r>
            </a:p>
          </p:txBody>
        </p:sp>
        <p:grpSp>
          <p:nvGrpSpPr>
            <p:cNvPr id="27" name="Google Shape;12033;p97">
              <a:extLst>
                <a:ext uri="{FF2B5EF4-FFF2-40B4-BE49-F238E27FC236}">
                  <a16:creationId xmlns:a16="http://schemas.microsoft.com/office/drawing/2014/main" id="{363B1C8A-661F-4F13-1E4C-2F1F5B3B3776}"/>
                </a:ext>
              </a:extLst>
            </p:cNvPr>
            <p:cNvGrpSpPr/>
            <p:nvPr/>
          </p:nvGrpSpPr>
          <p:grpSpPr>
            <a:xfrm>
              <a:off x="1568526" y="4129242"/>
              <a:ext cx="463134" cy="280787"/>
              <a:chOff x="3961923" y="2486317"/>
              <a:chExt cx="364415" cy="220936"/>
            </a:xfrm>
            <a:solidFill>
              <a:schemeClr val="bg1">
                <a:lumMod val="50000"/>
              </a:schemeClr>
            </a:solidFill>
          </p:grpSpPr>
          <p:sp>
            <p:nvSpPr>
              <p:cNvPr id="29" name="Google Shape;12034;p97">
                <a:extLst>
                  <a:ext uri="{FF2B5EF4-FFF2-40B4-BE49-F238E27FC236}">
                    <a16:creationId xmlns:a16="http://schemas.microsoft.com/office/drawing/2014/main" id="{F9E82D4C-8C69-00F9-3A51-3AAA65FABA6E}"/>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0" name="Google Shape;12035;p97">
                <a:extLst>
                  <a:ext uri="{FF2B5EF4-FFF2-40B4-BE49-F238E27FC236}">
                    <a16:creationId xmlns:a16="http://schemas.microsoft.com/office/drawing/2014/main" id="{EF186F3D-3373-A2B1-4771-656335BF47CD}"/>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1" name="Google Shape;12036;p97">
                <a:extLst>
                  <a:ext uri="{FF2B5EF4-FFF2-40B4-BE49-F238E27FC236}">
                    <a16:creationId xmlns:a16="http://schemas.microsoft.com/office/drawing/2014/main" id="{7B6F6989-6485-DEA1-C0A4-F45B7D66323F}"/>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32" name="Google Shape;12037;p97">
                <a:extLst>
                  <a:ext uri="{FF2B5EF4-FFF2-40B4-BE49-F238E27FC236}">
                    <a16:creationId xmlns:a16="http://schemas.microsoft.com/office/drawing/2014/main" id="{1F8D381B-4AB7-B2AD-B72A-A4C672C479E2}"/>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6" name="Group 95">
            <a:extLst>
              <a:ext uri="{FF2B5EF4-FFF2-40B4-BE49-F238E27FC236}">
                <a16:creationId xmlns:a16="http://schemas.microsoft.com/office/drawing/2014/main" id="{CCFC890B-F4A9-C070-EDA7-227AE2A66021}"/>
              </a:ext>
            </a:extLst>
          </p:cNvPr>
          <p:cNvGrpSpPr/>
          <p:nvPr/>
        </p:nvGrpSpPr>
        <p:grpSpPr>
          <a:xfrm>
            <a:off x="4456454" y="4126067"/>
            <a:ext cx="1487447" cy="1444350"/>
            <a:chOff x="4481854" y="4129242"/>
            <a:chExt cx="1487447" cy="1444350"/>
          </a:xfrm>
        </p:grpSpPr>
        <p:sp>
          <p:nvSpPr>
            <p:cNvPr id="49" name="TextBox 48">
              <a:extLst>
                <a:ext uri="{FF2B5EF4-FFF2-40B4-BE49-F238E27FC236}">
                  <a16:creationId xmlns:a16="http://schemas.microsoft.com/office/drawing/2014/main" id="{2A361C37-238C-F9DD-6766-F17881DA1C91}"/>
                </a:ext>
              </a:extLst>
            </p:cNvPr>
            <p:cNvSpPr txBox="1"/>
            <p:nvPr/>
          </p:nvSpPr>
          <p:spPr>
            <a:xfrm>
              <a:off x="4481854" y="4496374"/>
              <a:ext cx="1487447" cy="1077218"/>
            </a:xfrm>
            <a:prstGeom prst="rect">
              <a:avLst/>
            </a:prstGeom>
            <a:noFill/>
          </p:spPr>
          <p:txBody>
            <a:bodyPr wrap="square" rtlCol="0">
              <a:spAutoFit/>
            </a:bodyPr>
            <a:lstStyle/>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Inclusive Research Excellence &amp; Impact</a:t>
              </a:r>
            </a:p>
          </p:txBody>
        </p:sp>
        <p:grpSp>
          <p:nvGrpSpPr>
            <p:cNvPr id="50" name="Google Shape;12033;p97">
              <a:extLst>
                <a:ext uri="{FF2B5EF4-FFF2-40B4-BE49-F238E27FC236}">
                  <a16:creationId xmlns:a16="http://schemas.microsoft.com/office/drawing/2014/main" id="{2FC8F721-BE28-0517-22F4-3F28E048FC98}"/>
                </a:ext>
              </a:extLst>
            </p:cNvPr>
            <p:cNvGrpSpPr/>
            <p:nvPr/>
          </p:nvGrpSpPr>
          <p:grpSpPr>
            <a:xfrm>
              <a:off x="5019927" y="4129242"/>
              <a:ext cx="463134" cy="280787"/>
              <a:chOff x="3961923" y="2486317"/>
              <a:chExt cx="364415" cy="220936"/>
            </a:xfrm>
            <a:solidFill>
              <a:schemeClr val="bg1">
                <a:lumMod val="50000"/>
              </a:schemeClr>
            </a:solidFill>
          </p:grpSpPr>
          <p:sp>
            <p:nvSpPr>
              <p:cNvPr id="52" name="Google Shape;12034;p97">
                <a:extLst>
                  <a:ext uri="{FF2B5EF4-FFF2-40B4-BE49-F238E27FC236}">
                    <a16:creationId xmlns:a16="http://schemas.microsoft.com/office/drawing/2014/main" id="{A4FC8BB9-9D5D-CD84-9743-3DCFC4B553C2}"/>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4" name="Google Shape;12035;p97">
                <a:extLst>
                  <a:ext uri="{FF2B5EF4-FFF2-40B4-BE49-F238E27FC236}">
                    <a16:creationId xmlns:a16="http://schemas.microsoft.com/office/drawing/2014/main" id="{92A091BF-4D42-4994-D888-62FC6DEAF8F9}"/>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6" name="Google Shape;12036;p97">
                <a:extLst>
                  <a:ext uri="{FF2B5EF4-FFF2-40B4-BE49-F238E27FC236}">
                    <a16:creationId xmlns:a16="http://schemas.microsoft.com/office/drawing/2014/main" id="{6D3C474C-8E8B-FF9B-B557-F252E91AFFAC}"/>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7" name="Google Shape;12037;p97">
                <a:extLst>
                  <a:ext uri="{FF2B5EF4-FFF2-40B4-BE49-F238E27FC236}">
                    <a16:creationId xmlns:a16="http://schemas.microsoft.com/office/drawing/2014/main" id="{14EB6208-57A5-F826-BD7B-E9E586454E7C}"/>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7" name="Group 96">
            <a:extLst>
              <a:ext uri="{FF2B5EF4-FFF2-40B4-BE49-F238E27FC236}">
                <a16:creationId xmlns:a16="http://schemas.microsoft.com/office/drawing/2014/main" id="{4C856E9D-AD91-3CCD-9923-E4BF8D560340}"/>
              </a:ext>
            </a:extLst>
          </p:cNvPr>
          <p:cNvGrpSpPr/>
          <p:nvPr/>
        </p:nvGrpSpPr>
        <p:grpSpPr>
          <a:xfrm>
            <a:off x="7837779" y="4126597"/>
            <a:ext cx="1487447" cy="1444350"/>
            <a:chOff x="7860004" y="4132947"/>
            <a:chExt cx="1487447" cy="1444350"/>
          </a:xfrm>
        </p:grpSpPr>
        <p:sp>
          <p:nvSpPr>
            <p:cNvPr id="61" name="TextBox 60">
              <a:extLst>
                <a:ext uri="{FF2B5EF4-FFF2-40B4-BE49-F238E27FC236}">
                  <a16:creationId xmlns:a16="http://schemas.microsoft.com/office/drawing/2014/main" id="{8A898C2F-CB61-EDE6-7041-F83FCEFED6FB}"/>
                </a:ext>
              </a:extLst>
            </p:cNvPr>
            <p:cNvSpPr txBox="1"/>
            <p:nvPr/>
          </p:nvSpPr>
          <p:spPr>
            <a:xfrm>
              <a:off x="7860004" y="4500079"/>
              <a:ext cx="1487447" cy="1077218"/>
            </a:xfrm>
            <a:prstGeom prst="rect">
              <a:avLst/>
            </a:prstGeom>
            <a:noFill/>
          </p:spPr>
          <p:txBody>
            <a:bodyPr wrap="square" rtlCol="0">
              <a:spAutoFit/>
            </a:bodyPr>
            <a:lstStyle/>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Inter- disciplinary Research Initiatives</a:t>
              </a:r>
            </a:p>
          </p:txBody>
        </p:sp>
        <p:grpSp>
          <p:nvGrpSpPr>
            <p:cNvPr id="62" name="Google Shape;12033;p97">
              <a:extLst>
                <a:ext uri="{FF2B5EF4-FFF2-40B4-BE49-F238E27FC236}">
                  <a16:creationId xmlns:a16="http://schemas.microsoft.com/office/drawing/2014/main" id="{51B39607-8B17-268C-8CCC-3716482C8627}"/>
                </a:ext>
              </a:extLst>
            </p:cNvPr>
            <p:cNvGrpSpPr/>
            <p:nvPr/>
          </p:nvGrpSpPr>
          <p:grpSpPr>
            <a:xfrm>
              <a:off x="8398077" y="4132947"/>
              <a:ext cx="463134" cy="280787"/>
              <a:chOff x="3961923" y="2486317"/>
              <a:chExt cx="364415" cy="220936"/>
            </a:xfrm>
            <a:solidFill>
              <a:schemeClr val="bg1">
                <a:lumMod val="50000"/>
              </a:schemeClr>
            </a:solidFill>
          </p:grpSpPr>
          <p:sp>
            <p:nvSpPr>
              <p:cNvPr id="63" name="Google Shape;12034;p97">
                <a:extLst>
                  <a:ext uri="{FF2B5EF4-FFF2-40B4-BE49-F238E27FC236}">
                    <a16:creationId xmlns:a16="http://schemas.microsoft.com/office/drawing/2014/main" id="{1CF2828F-402A-4BFB-2955-77487ED0932C}"/>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4" name="Google Shape;12035;p97">
                <a:extLst>
                  <a:ext uri="{FF2B5EF4-FFF2-40B4-BE49-F238E27FC236}">
                    <a16:creationId xmlns:a16="http://schemas.microsoft.com/office/drawing/2014/main" id="{298EDADF-D9DF-8076-A936-55D25E198475}"/>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5" name="Google Shape;12036;p97">
                <a:extLst>
                  <a:ext uri="{FF2B5EF4-FFF2-40B4-BE49-F238E27FC236}">
                    <a16:creationId xmlns:a16="http://schemas.microsoft.com/office/drawing/2014/main" id="{02C88A63-B738-FD1B-C090-E494E90FABCB}"/>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 name="Google Shape;12037;p97">
                <a:extLst>
                  <a:ext uri="{FF2B5EF4-FFF2-40B4-BE49-F238E27FC236}">
                    <a16:creationId xmlns:a16="http://schemas.microsoft.com/office/drawing/2014/main" id="{DC94147F-7E9A-9190-1394-A0B97B54AA71}"/>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8" name="Group 97">
            <a:extLst>
              <a:ext uri="{FF2B5EF4-FFF2-40B4-BE49-F238E27FC236}">
                <a16:creationId xmlns:a16="http://schemas.microsoft.com/office/drawing/2014/main" id="{F60F7C59-7B49-5940-CCE6-095672D5437D}"/>
              </a:ext>
            </a:extLst>
          </p:cNvPr>
          <p:cNvGrpSpPr/>
          <p:nvPr/>
        </p:nvGrpSpPr>
        <p:grpSpPr>
          <a:xfrm>
            <a:off x="997348" y="2037666"/>
            <a:ext cx="1487447" cy="1198129"/>
            <a:chOff x="1016398" y="2037666"/>
            <a:chExt cx="1487447" cy="1198129"/>
          </a:xfrm>
        </p:grpSpPr>
        <p:sp>
          <p:nvSpPr>
            <p:cNvPr id="24" name="TextBox 23">
              <a:extLst>
                <a:ext uri="{FF2B5EF4-FFF2-40B4-BE49-F238E27FC236}">
                  <a16:creationId xmlns:a16="http://schemas.microsoft.com/office/drawing/2014/main" id="{A673ECDD-F18D-ED44-4CFC-837AE3CE91E7}"/>
                </a:ext>
              </a:extLst>
            </p:cNvPr>
            <p:cNvSpPr txBox="1"/>
            <p:nvPr/>
          </p:nvSpPr>
          <p:spPr>
            <a:xfrm>
              <a:off x="1016398" y="2404798"/>
              <a:ext cx="1487447" cy="830997"/>
            </a:xfrm>
            <a:prstGeom prst="rect">
              <a:avLst/>
            </a:prstGeom>
            <a:noFill/>
          </p:spPr>
          <p:txBody>
            <a:bodyPr wrap="square" rtlCol="0">
              <a:spAutoFit/>
            </a:bodyPr>
            <a:lstStyle/>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Institutional Research Programs</a:t>
              </a:r>
            </a:p>
          </p:txBody>
        </p:sp>
        <p:grpSp>
          <p:nvGrpSpPr>
            <p:cNvPr id="16" name="Google Shape;12033;p97">
              <a:extLst>
                <a:ext uri="{FF2B5EF4-FFF2-40B4-BE49-F238E27FC236}">
                  <a16:creationId xmlns:a16="http://schemas.microsoft.com/office/drawing/2014/main" id="{1B3235A9-1168-9AC1-0115-CF94DFB2776C}"/>
                </a:ext>
              </a:extLst>
            </p:cNvPr>
            <p:cNvGrpSpPr/>
            <p:nvPr/>
          </p:nvGrpSpPr>
          <p:grpSpPr>
            <a:xfrm>
              <a:off x="1554471" y="2037666"/>
              <a:ext cx="463134" cy="280787"/>
              <a:chOff x="3961923" y="2486317"/>
              <a:chExt cx="364415" cy="220936"/>
            </a:xfrm>
            <a:solidFill>
              <a:schemeClr val="bg1">
                <a:lumMod val="50000"/>
              </a:schemeClr>
            </a:solidFill>
          </p:grpSpPr>
          <p:sp>
            <p:nvSpPr>
              <p:cNvPr id="17" name="Google Shape;12034;p97">
                <a:extLst>
                  <a:ext uri="{FF2B5EF4-FFF2-40B4-BE49-F238E27FC236}">
                    <a16:creationId xmlns:a16="http://schemas.microsoft.com/office/drawing/2014/main" id="{A483BF48-2E2C-A316-9A3B-C1B0C30C405A}"/>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8" name="Google Shape;12035;p97">
                <a:extLst>
                  <a:ext uri="{FF2B5EF4-FFF2-40B4-BE49-F238E27FC236}">
                    <a16:creationId xmlns:a16="http://schemas.microsoft.com/office/drawing/2014/main" id="{127F26D2-0F8C-D001-8D61-556BC4A63542}"/>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9" name="Google Shape;12036;p97">
                <a:extLst>
                  <a:ext uri="{FF2B5EF4-FFF2-40B4-BE49-F238E27FC236}">
                    <a16:creationId xmlns:a16="http://schemas.microsoft.com/office/drawing/2014/main" id="{08DBDE9B-7471-4D04-7EB0-EB2500F3F817}"/>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0" name="Google Shape;12037;p97">
                <a:extLst>
                  <a:ext uri="{FF2B5EF4-FFF2-40B4-BE49-F238E27FC236}">
                    <a16:creationId xmlns:a16="http://schemas.microsoft.com/office/drawing/2014/main" id="{3B001B6A-5747-B0A6-39EE-DA6B9D4BDE86}"/>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9" name="Group 98">
            <a:extLst>
              <a:ext uri="{FF2B5EF4-FFF2-40B4-BE49-F238E27FC236}">
                <a16:creationId xmlns:a16="http://schemas.microsoft.com/office/drawing/2014/main" id="{06C5AA6F-AB64-AA5B-0CF5-DABC6EB72690}"/>
              </a:ext>
            </a:extLst>
          </p:cNvPr>
          <p:cNvGrpSpPr/>
          <p:nvPr/>
        </p:nvGrpSpPr>
        <p:grpSpPr>
          <a:xfrm>
            <a:off x="7838517" y="2037529"/>
            <a:ext cx="1487447" cy="1444350"/>
            <a:chOff x="7851217" y="2037529"/>
            <a:chExt cx="1487447" cy="1444350"/>
          </a:xfrm>
        </p:grpSpPr>
        <p:sp>
          <p:nvSpPr>
            <p:cNvPr id="68" name="TextBox 67">
              <a:extLst>
                <a:ext uri="{FF2B5EF4-FFF2-40B4-BE49-F238E27FC236}">
                  <a16:creationId xmlns:a16="http://schemas.microsoft.com/office/drawing/2014/main" id="{840B9052-EDF5-0467-7A4A-7CF6C9BFC250}"/>
                </a:ext>
              </a:extLst>
            </p:cNvPr>
            <p:cNvSpPr txBox="1"/>
            <p:nvPr/>
          </p:nvSpPr>
          <p:spPr>
            <a:xfrm>
              <a:off x="7851217" y="2404661"/>
              <a:ext cx="1487447" cy="1077218"/>
            </a:xfrm>
            <a:prstGeom prst="rect">
              <a:avLst/>
            </a:prstGeom>
            <a:noFill/>
          </p:spPr>
          <p:txBody>
            <a:bodyPr wrap="square" rtlCol="0">
              <a:spAutoFit/>
            </a:bodyPr>
            <a:lstStyle/>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Research Contracts &amp; Partnership Agreements</a:t>
              </a:r>
            </a:p>
          </p:txBody>
        </p:sp>
        <p:grpSp>
          <p:nvGrpSpPr>
            <p:cNvPr id="69" name="Google Shape;12033;p97">
              <a:extLst>
                <a:ext uri="{FF2B5EF4-FFF2-40B4-BE49-F238E27FC236}">
                  <a16:creationId xmlns:a16="http://schemas.microsoft.com/office/drawing/2014/main" id="{2E1BC950-2A75-8975-CABB-A4E6C98F9C38}"/>
                </a:ext>
              </a:extLst>
            </p:cNvPr>
            <p:cNvGrpSpPr/>
            <p:nvPr/>
          </p:nvGrpSpPr>
          <p:grpSpPr>
            <a:xfrm>
              <a:off x="8389290" y="2037529"/>
              <a:ext cx="463134" cy="280787"/>
              <a:chOff x="3961923" y="2486317"/>
              <a:chExt cx="364415" cy="220936"/>
            </a:xfrm>
            <a:solidFill>
              <a:schemeClr val="bg1">
                <a:lumMod val="50000"/>
              </a:schemeClr>
            </a:solidFill>
          </p:grpSpPr>
          <p:sp>
            <p:nvSpPr>
              <p:cNvPr id="70" name="Google Shape;12034;p97">
                <a:extLst>
                  <a:ext uri="{FF2B5EF4-FFF2-40B4-BE49-F238E27FC236}">
                    <a16:creationId xmlns:a16="http://schemas.microsoft.com/office/drawing/2014/main" id="{5970FC1F-5EBA-8B14-5D6B-414CEA91A420}"/>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 name="Google Shape;12035;p97">
                <a:extLst>
                  <a:ext uri="{FF2B5EF4-FFF2-40B4-BE49-F238E27FC236}">
                    <a16:creationId xmlns:a16="http://schemas.microsoft.com/office/drawing/2014/main" id="{7D76F3F5-77E2-5BDE-F72D-990D20A54ABF}"/>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2" name="Google Shape;12036;p97">
                <a:extLst>
                  <a:ext uri="{FF2B5EF4-FFF2-40B4-BE49-F238E27FC236}">
                    <a16:creationId xmlns:a16="http://schemas.microsoft.com/office/drawing/2014/main" id="{72043C89-2D58-BE04-C23E-5E1E3DA90053}"/>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3" name="Google Shape;12037;p97">
                <a:extLst>
                  <a:ext uri="{FF2B5EF4-FFF2-40B4-BE49-F238E27FC236}">
                    <a16:creationId xmlns:a16="http://schemas.microsoft.com/office/drawing/2014/main" id="{B4C71660-8C0B-D42C-D64A-7A120A30E4FD}"/>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5" name="Group 94">
            <a:extLst>
              <a:ext uri="{FF2B5EF4-FFF2-40B4-BE49-F238E27FC236}">
                <a16:creationId xmlns:a16="http://schemas.microsoft.com/office/drawing/2014/main" id="{880D2AE2-EFA4-A9C6-9935-CD6E403E9F9A}"/>
              </a:ext>
            </a:extLst>
          </p:cNvPr>
          <p:cNvGrpSpPr/>
          <p:nvPr/>
        </p:nvGrpSpPr>
        <p:grpSpPr>
          <a:xfrm>
            <a:off x="4456805" y="2038153"/>
            <a:ext cx="1487447" cy="1444350"/>
            <a:chOff x="4434580" y="2038153"/>
            <a:chExt cx="1487447" cy="1444350"/>
          </a:xfrm>
        </p:grpSpPr>
        <p:sp>
          <p:nvSpPr>
            <p:cNvPr id="75" name="TextBox 74">
              <a:extLst>
                <a:ext uri="{FF2B5EF4-FFF2-40B4-BE49-F238E27FC236}">
                  <a16:creationId xmlns:a16="http://schemas.microsoft.com/office/drawing/2014/main" id="{BBC112E0-2B02-37D1-2506-E6677C049133}"/>
                </a:ext>
              </a:extLst>
            </p:cNvPr>
            <p:cNvSpPr txBox="1"/>
            <p:nvPr/>
          </p:nvSpPr>
          <p:spPr>
            <a:xfrm>
              <a:off x="4434580" y="2405285"/>
              <a:ext cx="1487447" cy="1077218"/>
            </a:xfrm>
            <a:prstGeom prst="rect">
              <a:avLst/>
            </a:prstGeom>
            <a:noFill/>
          </p:spPr>
          <p:txBody>
            <a:bodyPr wrap="square" rtlCol="0">
              <a:spAutoFit/>
            </a:bodyPr>
            <a:lstStyle/>
            <a:p>
              <a:pPr algn="ctr"/>
              <a:r>
                <a:rPr lang="en-CA" sz="1600" dirty="0">
                  <a:solidFill>
                    <a:srgbClr val="4F2683"/>
                  </a:solidFill>
                  <a:latin typeface="Tahoma" panose="020B0604030504040204" pitchFamily="34" charset="0"/>
                  <a:ea typeface="Tahoma" panose="020B0604030504040204" pitchFamily="34" charset="0"/>
                  <a:cs typeface="Tahoma" panose="020B0604030504040204" pitchFamily="34" charset="0"/>
                </a:rPr>
                <a:t>Research Grant Management &amp; Services</a:t>
              </a:r>
            </a:p>
          </p:txBody>
        </p:sp>
        <p:grpSp>
          <p:nvGrpSpPr>
            <p:cNvPr id="76" name="Google Shape;12033;p97">
              <a:extLst>
                <a:ext uri="{FF2B5EF4-FFF2-40B4-BE49-F238E27FC236}">
                  <a16:creationId xmlns:a16="http://schemas.microsoft.com/office/drawing/2014/main" id="{DC9E25AA-3536-78DA-8C51-900D0981A846}"/>
                </a:ext>
              </a:extLst>
            </p:cNvPr>
            <p:cNvGrpSpPr/>
            <p:nvPr/>
          </p:nvGrpSpPr>
          <p:grpSpPr>
            <a:xfrm>
              <a:off x="4972653" y="2038153"/>
              <a:ext cx="463134" cy="280787"/>
              <a:chOff x="3961923" y="2486317"/>
              <a:chExt cx="364415" cy="220936"/>
            </a:xfrm>
            <a:solidFill>
              <a:schemeClr val="bg1">
                <a:lumMod val="50000"/>
              </a:schemeClr>
            </a:solidFill>
          </p:grpSpPr>
          <p:sp>
            <p:nvSpPr>
              <p:cNvPr id="77" name="Google Shape;12034;p97">
                <a:extLst>
                  <a:ext uri="{FF2B5EF4-FFF2-40B4-BE49-F238E27FC236}">
                    <a16:creationId xmlns:a16="http://schemas.microsoft.com/office/drawing/2014/main" id="{C63B6BA2-56BE-4D86-F4A4-CCE57998F33C}"/>
                  </a:ext>
                </a:extLst>
              </p:cNvPr>
              <p:cNvSpPr/>
              <p:nvPr/>
            </p:nvSpPr>
            <p:spPr>
              <a:xfrm>
                <a:off x="4106764" y="2486507"/>
                <a:ext cx="219574" cy="220746"/>
              </a:xfrm>
              <a:custGeom>
                <a:avLst/>
                <a:gdLst/>
                <a:ahLst/>
                <a:cxnLst/>
                <a:rect l="l" t="t" r="r" b="b"/>
                <a:pathLst>
                  <a:path w="6931" h="6968" extrusionOk="0">
                    <a:moveTo>
                      <a:pt x="4114" y="1"/>
                    </a:moveTo>
                    <a:cubicBezTo>
                      <a:pt x="4035" y="1"/>
                      <a:pt x="3953" y="69"/>
                      <a:pt x="3942" y="157"/>
                    </a:cubicBezTo>
                    <a:cubicBezTo>
                      <a:pt x="3930" y="240"/>
                      <a:pt x="4001" y="336"/>
                      <a:pt x="4085" y="348"/>
                    </a:cubicBezTo>
                    <a:cubicBezTo>
                      <a:pt x="4906" y="455"/>
                      <a:pt x="5633" y="895"/>
                      <a:pt x="6085" y="1574"/>
                    </a:cubicBezTo>
                    <a:cubicBezTo>
                      <a:pt x="6764" y="2610"/>
                      <a:pt x="6728" y="3943"/>
                      <a:pt x="5954" y="4908"/>
                    </a:cubicBezTo>
                    <a:cubicBezTo>
                      <a:pt x="5918" y="4943"/>
                      <a:pt x="5906" y="4991"/>
                      <a:pt x="5918" y="5027"/>
                    </a:cubicBezTo>
                    <a:lnTo>
                      <a:pt x="5990" y="6539"/>
                    </a:lnTo>
                    <a:lnTo>
                      <a:pt x="5990" y="6539"/>
                    </a:lnTo>
                    <a:lnTo>
                      <a:pt x="4644" y="5896"/>
                    </a:lnTo>
                    <a:cubicBezTo>
                      <a:pt x="4609" y="5884"/>
                      <a:pt x="4561" y="5884"/>
                      <a:pt x="4525" y="5884"/>
                    </a:cubicBezTo>
                    <a:cubicBezTo>
                      <a:pt x="4272" y="5957"/>
                      <a:pt x="4014" y="5992"/>
                      <a:pt x="3758" y="5992"/>
                    </a:cubicBezTo>
                    <a:cubicBezTo>
                      <a:pt x="2969" y="5992"/>
                      <a:pt x="2201" y="5659"/>
                      <a:pt x="1644" y="5074"/>
                    </a:cubicBezTo>
                    <a:cubicBezTo>
                      <a:pt x="1584" y="5015"/>
                      <a:pt x="1549" y="4955"/>
                      <a:pt x="1501" y="4896"/>
                    </a:cubicBezTo>
                    <a:cubicBezTo>
                      <a:pt x="1453" y="4836"/>
                      <a:pt x="1430" y="4789"/>
                      <a:pt x="1382" y="4729"/>
                    </a:cubicBezTo>
                    <a:lnTo>
                      <a:pt x="1382" y="4717"/>
                    </a:lnTo>
                    <a:cubicBezTo>
                      <a:pt x="1620" y="4300"/>
                      <a:pt x="1751" y="3836"/>
                      <a:pt x="1787" y="3384"/>
                    </a:cubicBezTo>
                    <a:cubicBezTo>
                      <a:pt x="1787" y="3288"/>
                      <a:pt x="1727" y="3205"/>
                      <a:pt x="1632" y="3205"/>
                    </a:cubicBezTo>
                    <a:cubicBezTo>
                      <a:pt x="1549" y="3205"/>
                      <a:pt x="1453" y="3265"/>
                      <a:pt x="1453" y="3348"/>
                    </a:cubicBezTo>
                    <a:cubicBezTo>
                      <a:pt x="1430" y="3836"/>
                      <a:pt x="1263" y="4312"/>
                      <a:pt x="977" y="4729"/>
                    </a:cubicBezTo>
                    <a:cubicBezTo>
                      <a:pt x="739" y="5074"/>
                      <a:pt x="441" y="5360"/>
                      <a:pt x="96" y="5586"/>
                    </a:cubicBezTo>
                    <a:cubicBezTo>
                      <a:pt x="25" y="5622"/>
                      <a:pt x="1" y="5729"/>
                      <a:pt x="37" y="5801"/>
                    </a:cubicBezTo>
                    <a:cubicBezTo>
                      <a:pt x="72" y="5848"/>
                      <a:pt x="132" y="5884"/>
                      <a:pt x="191" y="5884"/>
                    </a:cubicBezTo>
                    <a:cubicBezTo>
                      <a:pt x="215" y="5884"/>
                      <a:pt x="251" y="5860"/>
                      <a:pt x="275" y="5848"/>
                    </a:cubicBezTo>
                    <a:cubicBezTo>
                      <a:pt x="632" y="5622"/>
                      <a:pt x="953" y="5348"/>
                      <a:pt x="1192" y="5015"/>
                    </a:cubicBezTo>
                    <a:cubicBezTo>
                      <a:pt x="1203" y="5051"/>
                      <a:pt x="1215" y="5062"/>
                      <a:pt x="1251" y="5086"/>
                    </a:cubicBezTo>
                    <a:cubicBezTo>
                      <a:pt x="1311" y="5170"/>
                      <a:pt x="1370" y="5229"/>
                      <a:pt x="1406" y="5301"/>
                    </a:cubicBezTo>
                    <a:cubicBezTo>
                      <a:pt x="1811" y="5729"/>
                      <a:pt x="2323" y="6039"/>
                      <a:pt x="2894" y="6205"/>
                    </a:cubicBezTo>
                    <a:cubicBezTo>
                      <a:pt x="3179" y="6284"/>
                      <a:pt x="3465" y="6323"/>
                      <a:pt x="3749" y="6323"/>
                    </a:cubicBezTo>
                    <a:cubicBezTo>
                      <a:pt x="4021" y="6323"/>
                      <a:pt x="4293" y="6287"/>
                      <a:pt x="4561" y="6217"/>
                    </a:cubicBezTo>
                    <a:lnTo>
                      <a:pt x="6109" y="6956"/>
                    </a:lnTo>
                    <a:cubicBezTo>
                      <a:pt x="6145" y="6967"/>
                      <a:pt x="6156" y="6967"/>
                      <a:pt x="6192" y="6967"/>
                    </a:cubicBezTo>
                    <a:cubicBezTo>
                      <a:pt x="6216" y="6967"/>
                      <a:pt x="6252" y="6956"/>
                      <a:pt x="6275" y="6932"/>
                    </a:cubicBezTo>
                    <a:cubicBezTo>
                      <a:pt x="6323" y="6908"/>
                      <a:pt x="6347" y="6848"/>
                      <a:pt x="6347" y="6789"/>
                    </a:cubicBezTo>
                    <a:lnTo>
                      <a:pt x="6275" y="5074"/>
                    </a:lnTo>
                    <a:cubicBezTo>
                      <a:pt x="6668" y="4574"/>
                      <a:pt x="6883" y="3955"/>
                      <a:pt x="6918" y="3300"/>
                    </a:cubicBezTo>
                    <a:cubicBezTo>
                      <a:pt x="6930" y="2622"/>
                      <a:pt x="6752" y="1967"/>
                      <a:pt x="6371" y="1383"/>
                    </a:cubicBezTo>
                    <a:cubicBezTo>
                      <a:pt x="5859" y="633"/>
                      <a:pt x="5037" y="121"/>
                      <a:pt x="4132" y="2"/>
                    </a:cubicBezTo>
                    <a:cubicBezTo>
                      <a:pt x="4126" y="1"/>
                      <a:pt x="4120" y="1"/>
                      <a:pt x="4114"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8" name="Google Shape;12035;p97">
                <a:extLst>
                  <a:ext uri="{FF2B5EF4-FFF2-40B4-BE49-F238E27FC236}">
                    <a16:creationId xmlns:a16="http://schemas.microsoft.com/office/drawing/2014/main" id="{2874E0E7-2930-EC81-88CB-FF9CE998E381}"/>
                  </a:ext>
                </a:extLst>
              </p:cNvPr>
              <p:cNvSpPr/>
              <p:nvPr/>
            </p:nvSpPr>
            <p:spPr>
              <a:xfrm>
                <a:off x="3961923" y="2486317"/>
                <a:ext cx="259839" cy="220936"/>
              </a:xfrm>
              <a:custGeom>
                <a:avLst/>
                <a:gdLst/>
                <a:ahLst/>
                <a:cxnLst/>
                <a:rect l="l" t="t" r="r" b="b"/>
                <a:pathLst>
                  <a:path w="8202" h="6974" extrusionOk="0">
                    <a:moveTo>
                      <a:pt x="3198" y="1"/>
                    </a:moveTo>
                    <a:cubicBezTo>
                      <a:pt x="2177" y="1"/>
                      <a:pt x="1174" y="493"/>
                      <a:pt x="560" y="1413"/>
                    </a:cubicBezTo>
                    <a:cubicBezTo>
                      <a:pt x="179" y="1973"/>
                      <a:pt x="1" y="2640"/>
                      <a:pt x="25" y="3318"/>
                    </a:cubicBezTo>
                    <a:cubicBezTo>
                      <a:pt x="60" y="3949"/>
                      <a:pt x="287" y="4556"/>
                      <a:pt x="668" y="5080"/>
                    </a:cubicBezTo>
                    <a:lnTo>
                      <a:pt x="596" y="6795"/>
                    </a:lnTo>
                    <a:cubicBezTo>
                      <a:pt x="596" y="6854"/>
                      <a:pt x="620" y="6914"/>
                      <a:pt x="668" y="6938"/>
                    </a:cubicBezTo>
                    <a:cubicBezTo>
                      <a:pt x="703" y="6962"/>
                      <a:pt x="727" y="6973"/>
                      <a:pt x="763" y="6973"/>
                    </a:cubicBezTo>
                    <a:cubicBezTo>
                      <a:pt x="787" y="6973"/>
                      <a:pt x="799" y="6973"/>
                      <a:pt x="834" y="6962"/>
                    </a:cubicBezTo>
                    <a:lnTo>
                      <a:pt x="2382" y="6235"/>
                    </a:lnTo>
                    <a:cubicBezTo>
                      <a:pt x="2647" y="6300"/>
                      <a:pt x="2916" y="6333"/>
                      <a:pt x="3186" y="6333"/>
                    </a:cubicBezTo>
                    <a:cubicBezTo>
                      <a:pt x="3512" y="6333"/>
                      <a:pt x="3837" y="6285"/>
                      <a:pt x="4156" y="6188"/>
                    </a:cubicBezTo>
                    <a:cubicBezTo>
                      <a:pt x="4240" y="6152"/>
                      <a:pt x="4287" y="6069"/>
                      <a:pt x="4251" y="5973"/>
                    </a:cubicBezTo>
                    <a:cubicBezTo>
                      <a:pt x="4233" y="5909"/>
                      <a:pt x="4172" y="5866"/>
                      <a:pt x="4107" y="5866"/>
                    </a:cubicBezTo>
                    <a:cubicBezTo>
                      <a:pt x="4088" y="5866"/>
                      <a:pt x="4068" y="5870"/>
                      <a:pt x="4049" y="5878"/>
                    </a:cubicBezTo>
                    <a:cubicBezTo>
                      <a:pt x="3772" y="5971"/>
                      <a:pt x="3484" y="6015"/>
                      <a:pt x="3198" y="6015"/>
                    </a:cubicBezTo>
                    <a:cubicBezTo>
                      <a:pt x="2931" y="6015"/>
                      <a:pt x="2664" y="5976"/>
                      <a:pt x="2406" y="5902"/>
                    </a:cubicBezTo>
                    <a:cubicBezTo>
                      <a:pt x="2391" y="5897"/>
                      <a:pt x="2376" y="5894"/>
                      <a:pt x="2361" y="5894"/>
                    </a:cubicBezTo>
                    <a:cubicBezTo>
                      <a:pt x="2339" y="5894"/>
                      <a:pt x="2315" y="5900"/>
                      <a:pt x="2287" y="5914"/>
                    </a:cubicBezTo>
                    <a:lnTo>
                      <a:pt x="941" y="6533"/>
                    </a:lnTo>
                    <a:lnTo>
                      <a:pt x="941" y="6533"/>
                    </a:lnTo>
                    <a:lnTo>
                      <a:pt x="1013" y="5021"/>
                    </a:lnTo>
                    <a:cubicBezTo>
                      <a:pt x="1013" y="4985"/>
                      <a:pt x="1001" y="4949"/>
                      <a:pt x="977" y="4902"/>
                    </a:cubicBezTo>
                    <a:cubicBezTo>
                      <a:pt x="203" y="3937"/>
                      <a:pt x="168" y="2604"/>
                      <a:pt x="846" y="1568"/>
                    </a:cubicBezTo>
                    <a:cubicBezTo>
                      <a:pt x="1393" y="759"/>
                      <a:pt x="2293" y="318"/>
                      <a:pt x="3208" y="318"/>
                    </a:cubicBezTo>
                    <a:cubicBezTo>
                      <a:pt x="3748" y="318"/>
                      <a:pt x="4294" y="472"/>
                      <a:pt x="4775" y="794"/>
                    </a:cubicBezTo>
                    <a:cubicBezTo>
                      <a:pt x="5430" y="1247"/>
                      <a:pt x="5883" y="1949"/>
                      <a:pt x="6002" y="2735"/>
                    </a:cubicBezTo>
                    <a:cubicBezTo>
                      <a:pt x="6013" y="2811"/>
                      <a:pt x="6083" y="2867"/>
                      <a:pt x="6168" y="2867"/>
                    </a:cubicBezTo>
                    <a:cubicBezTo>
                      <a:pt x="6176" y="2867"/>
                      <a:pt x="6184" y="2867"/>
                      <a:pt x="6192" y="2866"/>
                    </a:cubicBezTo>
                    <a:cubicBezTo>
                      <a:pt x="6275" y="2854"/>
                      <a:pt x="6335" y="2759"/>
                      <a:pt x="6323" y="2675"/>
                    </a:cubicBezTo>
                    <a:cubicBezTo>
                      <a:pt x="6264" y="2282"/>
                      <a:pt x="6133" y="1913"/>
                      <a:pt x="5954" y="1592"/>
                    </a:cubicBezTo>
                    <a:cubicBezTo>
                      <a:pt x="5990" y="1532"/>
                      <a:pt x="6025" y="1473"/>
                      <a:pt x="6073" y="1413"/>
                    </a:cubicBezTo>
                    <a:cubicBezTo>
                      <a:pt x="6133" y="1330"/>
                      <a:pt x="6192" y="1270"/>
                      <a:pt x="6252" y="1199"/>
                    </a:cubicBezTo>
                    <a:cubicBezTo>
                      <a:pt x="6395" y="1056"/>
                      <a:pt x="6561" y="901"/>
                      <a:pt x="6740" y="782"/>
                    </a:cubicBezTo>
                    <a:cubicBezTo>
                      <a:pt x="7121" y="520"/>
                      <a:pt x="7585" y="365"/>
                      <a:pt x="8050" y="318"/>
                    </a:cubicBezTo>
                    <a:cubicBezTo>
                      <a:pt x="8057" y="320"/>
                      <a:pt x="8065" y="322"/>
                      <a:pt x="8073" y="322"/>
                    </a:cubicBezTo>
                    <a:cubicBezTo>
                      <a:pt x="8137" y="322"/>
                      <a:pt x="8202" y="238"/>
                      <a:pt x="8180" y="163"/>
                    </a:cubicBezTo>
                    <a:cubicBezTo>
                      <a:pt x="8169" y="75"/>
                      <a:pt x="8107" y="7"/>
                      <a:pt x="8022" y="7"/>
                    </a:cubicBezTo>
                    <a:cubicBezTo>
                      <a:pt x="8016" y="7"/>
                      <a:pt x="8009" y="7"/>
                      <a:pt x="8002" y="8"/>
                    </a:cubicBezTo>
                    <a:cubicBezTo>
                      <a:pt x="7490" y="56"/>
                      <a:pt x="6978" y="234"/>
                      <a:pt x="6549" y="532"/>
                    </a:cubicBezTo>
                    <a:cubicBezTo>
                      <a:pt x="6359" y="663"/>
                      <a:pt x="6156" y="818"/>
                      <a:pt x="6002" y="996"/>
                    </a:cubicBezTo>
                    <a:cubicBezTo>
                      <a:pt x="5918" y="1068"/>
                      <a:pt x="5859" y="1139"/>
                      <a:pt x="5799" y="1211"/>
                    </a:cubicBezTo>
                    <a:cubicBezTo>
                      <a:pt x="5787" y="1247"/>
                      <a:pt x="5764" y="1258"/>
                      <a:pt x="5740" y="1294"/>
                    </a:cubicBezTo>
                    <a:cubicBezTo>
                      <a:pt x="5525" y="996"/>
                      <a:pt x="5252" y="735"/>
                      <a:pt x="4954" y="532"/>
                    </a:cubicBezTo>
                    <a:cubicBezTo>
                      <a:pt x="4414" y="174"/>
                      <a:pt x="3803" y="1"/>
                      <a:pt x="3198"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9" name="Google Shape;12036;p97">
                <a:extLst>
                  <a:ext uri="{FF2B5EF4-FFF2-40B4-BE49-F238E27FC236}">
                    <a16:creationId xmlns:a16="http://schemas.microsoft.com/office/drawing/2014/main" id="{61A4FE11-68CB-BD1E-25CE-7296AFC143B4}"/>
                  </a:ext>
                </a:extLst>
              </p:cNvPr>
              <p:cNvSpPr/>
              <p:nvPr/>
            </p:nvSpPr>
            <p:spPr>
              <a:xfrm>
                <a:off x="4015113" y="2540870"/>
                <a:ext cx="96212" cy="95832"/>
              </a:xfrm>
              <a:custGeom>
                <a:avLst/>
                <a:gdLst/>
                <a:ahLst/>
                <a:cxnLst/>
                <a:rect l="l" t="t" r="r" b="b"/>
                <a:pathLst>
                  <a:path w="3037" h="3025" extrusionOk="0">
                    <a:moveTo>
                      <a:pt x="1418" y="346"/>
                    </a:moveTo>
                    <a:cubicBezTo>
                      <a:pt x="2013" y="346"/>
                      <a:pt x="2501" y="834"/>
                      <a:pt x="2501" y="1430"/>
                    </a:cubicBezTo>
                    <a:cubicBezTo>
                      <a:pt x="2501" y="1668"/>
                      <a:pt x="2430" y="1894"/>
                      <a:pt x="2299" y="2072"/>
                    </a:cubicBezTo>
                    <a:lnTo>
                      <a:pt x="1537" y="1310"/>
                    </a:lnTo>
                    <a:cubicBezTo>
                      <a:pt x="1507" y="1281"/>
                      <a:pt x="1462" y="1266"/>
                      <a:pt x="1418" y="1266"/>
                    </a:cubicBezTo>
                    <a:cubicBezTo>
                      <a:pt x="1373" y="1266"/>
                      <a:pt x="1328" y="1281"/>
                      <a:pt x="1298" y="1310"/>
                    </a:cubicBezTo>
                    <a:cubicBezTo>
                      <a:pt x="1239" y="1370"/>
                      <a:pt x="1239" y="1489"/>
                      <a:pt x="1298" y="1549"/>
                    </a:cubicBezTo>
                    <a:lnTo>
                      <a:pt x="2060" y="2311"/>
                    </a:lnTo>
                    <a:cubicBezTo>
                      <a:pt x="1870" y="2442"/>
                      <a:pt x="1656" y="2513"/>
                      <a:pt x="1418" y="2513"/>
                    </a:cubicBezTo>
                    <a:cubicBezTo>
                      <a:pt x="822" y="2513"/>
                      <a:pt x="334" y="2025"/>
                      <a:pt x="334" y="1430"/>
                    </a:cubicBezTo>
                    <a:cubicBezTo>
                      <a:pt x="334" y="834"/>
                      <a:pt x="822" y="346"/>
                      <a:pt x="1418" y="346"/>
                    </a:cubicBezTo>
                    <a:close/>
                    <a:moveTo>
                      <a:pt x="1429" y="1"/>
                    </a:moveTo>
                    <a:cubicBezTo>
                      <a:pt x="644" y="1"/>
                      <a:pt x="1" y="644"/>
                      <a:pt x="1" y="1430"/>
                    </a:cubicBezTo>
                    <a:cubicBezTo>
                      <a:pt x="1" y="2215"/>
                      <a:pt x="644" y="2858"/>
                      <a:pt x="1429" y="2858"/>
                    </a:cubicBezTo>
                    <a:cubicBezTo>
                      <a:pt x="1763" y="2858"/>
                      <a:pt x="2072" y="2739"/>
                      <a:pt x="2310" y="2549"/>
                    </a:cubicBezTo>
                    <a:lnTo>
                      <a:pt x="2739" y="2977"/>
                    </a:lnTo>
                    <a:cubicBezTo>
                      <a:pt x="2775" y="3001"/>
                      <a:pt x="2811" y="3025"/>
                      <a:pt x="2858" y="3025"/>
                    </a:cubicBezTo>
                    <a:cubicBezTo>
                      <a:pt x="2906" y="3025"/>
                      <a:pt x="2953" y="3001"/>
                      <a:pt x="2977" y="2977"/>
                    </a:cubicBezTo>
                    <a:cubicBezTo>
                      <a:pt x="3037" y="2918"/>
                      <a:pt x="3037" y="2811"/>
                      <a:pt x="2977" y="2739"/>
                    </a:cubicBezTo>
                    <a:lnTo>
                      <a:pt x="2549" y="2311"/>
                    </a:lnTo>
                    <a:cubicBezTo>
                      <a:pt x="2739" y="2072"/>
                      <a:pt x="2858" y="1751"/>
                      <a:pt x="2858" y="1430"/>
                    </a:cubicBezTo>
                    <a:cubicBezTo>
                      <a:pt x="2858" y="644"/>
                      <a:pt x="2215" y="1"/>
                      <a:pt x="1429" y="1"/>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80" name="Google Shape;12037;p97">
                <a:extLst>
                  <a:ext uri="{FF2B5EF4-FFF2-40B4-BE49-F238E27FC236}">
                    <a16:creationId xmlns:a16="http://schemas.microsoft.com/office/drawing/2014/main" id="{5A8AF302-2B3B-4FC7-A961-6D2CC2066C9A}"/>
                  </a:ext>
                </a:extLst>
              </p:cNvPr>
              <p:cNvSpPr/>
              <p:nvPr/>
            </p:nvSpPr>
            <p:spPr>
              <a:xfrm>
                <a:off x="4186375" y="2539381"/>
                <a:ext cx="77331" cy="90541"/>
              </a:xfrm>
              <a:custGeom>
                <a:avLst/>
                <a:gdLst/>
                <a:ahLst/>
                <a:cxnLst/>
                <a:rect l="l" t="t" r="r" b="b"/>
                <a:pathLst>
                  <a:path w="2441" h="2858" extrusionOk="0">
                    <a:moveTo>
                      <a:pt x="1203" y="607"/>
                    </a:moveTo>
                    <a:lnTo>
                      <a:pt x="1572" y="1524"/>
                    </a:lnTo>
                    <a:lnTo>
                      <a:pt x="834" y="1524"/>
                    </a:lnTo>
                    <a:lnTo>
                      <a:pt x="1203" y="607"/>
                    </a:lnTo>
                    <a:close/>
                    <a:moveTo>
                      <a:pt x="1215" y="0"/>
                    </a:moveTo>
                    <a:cubicBezTo>
                      <a:pt x="1155" y="0"/>
                      <a:pt x="1084" y="48"/>
                      <a:pt x="1072" y="107"/>
                    </a:cubicBezTo>
                    <a:lnTo>
                      <a:pt x="441" y="1619"/>
                    </a:lnTo>
                    <a:lnTo>
                      <a:pt x="24" y="2620"/>
                    </a:lnTo>
                    <a:cubicBezTo>
                      <a:pt x="0" y="2715"/>
                      <a:pt x="24" y="2798"/>
                      <a:pt x="119" y="2846"/>
                    </a:cubicBezTo>
                    <a:cubicBezTo>
                      <a:pt x="139" y="2851"/>
                      <a:pt x="159" y="2854"/>
                      <a:pt x="179" y="2854"/>
                    </a:cubicBezTo>
                    <a:cubicBezTo>
                      <a:pt x="245" y="2854"/>
                      <a:pt x="309" y="2823"/>
                      <a:pt x="345" y="2750"/>
                    </a:cubicBezTo>
                    <a:lnTo>
                      <a:pt x="714" y="1858"/>
                    </a:lnTo>
                    <a:lnTo>
                      <a:pt x="1750" y="1858"/>
                    </a:lnTo>
                    <a:lnTo>
                      <a:pt x="2131" y="2750"/>
                    </a:lnTo>
                    <a:cubicBezTo>
                      <a:pt x="2155" y="2810"/>
                      <a:pt x="2215" y="2858"/>
                      <a:pt x="2274" y="2858"/>
                    </a:cubicBezTo>
                    <a:cubicBezTo>
                      <a:pt x="2286" y="2858"/>
                      <a:pt x="2322" y="2858"/>
                      <a:pt x="2334" y="2846"/>
                    </a:cubicBezTo>
                    <a:cubicBezTo>
                      <a:pt x="2405" y="2798"/>
                      <a:pt x="2441" y="2715"/>
                      <a:pt x="2405" y="2620"/>
                    </a:cubicBezTo>
                    <a:lnTo>
                      <a:pt x="1988" y="1619"/>
                    </a:lnTo>
                    <a:lnTo>
                      <a:pt x="1369" y="107"/>
                    </a:lnTo>
                    <a:cubicBezTo>
                      <a:pt x="1334" y="48"/>
                      <a:pt x="1274" y="0"/>
                      <a:pt x="1215" y="0"/>
                    </a:cubicBez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pic>
        <p:nvPicPr>
          <p:cNvPr id="82" name="Picture 81" descr="Close-up of a bookmark&#10;&#10;Description automatically generated">
            <a:extLst>
              <a:ext uri="{FF2B5EF4-FFF2-40B4-BE49-F238E27FC236}">
                <a16:creationId xmlns:a16="http://schemas.microsoft.com/office/drawing/2014/main" id="{8C7D24B0-596F-6A03-1CB8-B3B67724E1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40135" y="4116542"/>
            <a:ext cx="1872000" cy="1871521"/>
          </a:xfrm>
          <a:prstGeom prst="rect">
            <a:avLst/>
          </a:prstGeom>
          <a:effectLst>
            <a:outerShdw blurRad="50800" dist="38100" dir="2700000" algn="tl" rotWithShape="0">
              <a:prstClr val="black">
                <a:alpha val="40000"/>
              </a:prstClr>
            </a:outerShdw>
          </a:effectLst>
        </p:spPr>
      </p:pic>
      <p:pic>
        <p:nvPicPr>
          <p:cNvPr id="84" name="Picture 83" descr="A close-up of a cogwheel&#10;&#10;Description automatically generated">
            <a:extLst>
              <a:ext uri="{FF2B5EF4-FFF2-40B4-BE49-F238E27FC236}">
                <a16:creationId xmlns:a16="http://schemas.microsoft.com/office/drawing/2014/main" id="{B22F4082-CFA7-EA56-15B8-5624CDDDA5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56283" y="4117292"/>
            <a:ext cx="1872000" cy="1867584"/>
          </a:xfrm>
          <a:prstGeom prst="rect">
            <a:avLst/>
          </a:prstGeom>
          <a:effectLst>
            <a:outerShdw blurRad="50800" dist="38100" dir="2700000" algn="tl" rotWithShape="0">
              <a:prstClr val="black">
                <a:alpha val="40000"/>
              </a:prstClr>
            </a:outerShdw>
          </a:effectLst>
        </p:spPr>
      </p:pic>
      <p:pic>
        <p:nvPicPr>
          <p:cNvPr id="86" name="Picture 85" descr="Close-up of a file folder with a label&#10;&#10;Description automatically generated">
            <a:extLst>
              <a:ext uri="{FF2B5EF4-FFF2-40B4-BE49-F238E27FC236}">
                <a16:creationId xmlns:a16="http://schemas.microsoft.com/office/drawing/2014/main" id="{1508F601-A080-0C42-C046-334BD2E87C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72431" y="4116388"/>
            <a:ext cx="1874097" cy="1867584"/>
          </a:xfrm>
          <a:prstGeom prst="rect">
            <a:avLst/>
          </a:prstGeom>
          <a:effectLst>
            <a:outerShdw blurRad="50800" dist="38100" dir="2700000" algn="tl" rotWithShape="0">
              <a:prstClr val="black">
                <a:alpha val="40000"/>
              </a:prstClr>
            </a:outerShdw>
          </a:effectLst>
        </p:spPr>
      </p:pic>
      <p:sp>
        <p:nvSpPr>
          <p:cNvPr id="87" name="Rectangle 86">
            <a:extLst>
              <a:ext uri="{FF2B5EF4-FFF2-40B4-BE49-F238E27FC236}">
                <a16:creationId xmlns:a16="http://schemas.microsoft.com/office/drawing/2014/main" id="{791AA2C7-0AFC-4496-E3B9-1EBB7618B8A6}"/>
              </a:ext>
            </a:extLst>
          </p:cNvPr>
          <p:cNvSpPr/>
          <p:nvPr/>
        </p:nvSpPr>
        <p:spPr>
          <a:xfrm>
            <a:off x="2575606" y="2028442"/>
            <a:ext cx="1866461" cy="1870804"/>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pic>
        <p:nvPicPr>
          <p:cNvPr id="89" name="Picture 88" descr="A computer and a cup of coffee on a table&#10;&#10;Description automatically generated">
            <a:extLst>
              <a:ext uri="{FF2B5EF4-FFF2-40B4-BE49-F238E27FC236}">
                <a16:creationId xmlns:a16="http://schemas.microsoft.com/office/drawing/2014/main" id="{4E648D39-DF9C-C86D-034A-D546F4E184E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56283" y="2029939"/>
            <a:ext cx="1872000" cy="1870803"/>
          </a:xfrm>
          <a:prstGeom prst="rect">
            <a:avLst/>
          </a:prstGeom>
          <a:effectLst>
            <a:outerShdw blurRad="50800" dist="38100" dir="2700000" algn="tl" rotWithShape="0">
              <a:prstClr val="black">
                <a:alpha val="40000"/>
              </a:prstClr>
            </a:outerShdw>
          </a:effectLst>
        </p:spPr>
      </p:pic>
      <p:pic>
        <p:nvPicPr>
          <p:cNvPr id="91" name="Picture 90" descr="A paper with a sign on it&#10;&#10;Description automatically generated">
            <a:extLst>
              <a:ext uri="{FF2B5EF4-FFF2-40B4-BE49-F238E27FC236}">
                <a16:creationId xmlns:a16="http://schemas.microsoft.com/office/drawing/2014/main" id="{39C61BA2-A6C5-7709-E37B-CCFE89679F1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336960" y="2029417"/>
            <a:ext cx="1872000" cy="1872000"/>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3F302114-4A10-62E4-9821-4D8F6F9FE65F}"/>
              </a:ext>
            </a:extLst>
          </p:cNvPr>
          <p:cNvSpPr txBox="1"/>
          <p:nvPr/>
        </p:nvSpPr>
        <p:spPr>
          <a:xfrm>
            <a:off x="0" y="776622"/>
            <a:ext cx="12192000" cy="677108"/>
          </a:xfrm>
          <a:prstGeom prst="rect">
            <a:avLst/>
          </a:prstGeom>
          <a:noFill/>
        </p:spPr>
        <p:txBody>
          <a:bodyPr wrap="square" lIns="91440" tIns="45720" rIns="91440" bIns="45720" rtlCol="0" anchor="t">
            <a:spAutoFit/>
          </a:bodyPr>
          <a:lstStyle/>
          <a:p>
            <a:pPr algn="ctr"/>
            <a:r>
              <a:rPr lang="en-CA" sz="3800" dirty="0">
                <a:solidFill>
                  <a:srgbClr val="4F2683"/>
                </a:solidFill>
                <a:latin typeface="Tahoma" panose="020B0604030504040204" pitchFamily="34" charset="0"/>
                <a:ea typeface="Tahoma" panose="020B0604030504040204" pitchFamily="34" charset="0"/>
                <a:cs typeface="Tahoma" panose="020B0604030504040204" pitchFamily="34" charset="0"/>
              </a:rPr>
              <a:t>Office of Research Services</a:t>
            </a:r>
          </a:p>
        </p:txBody>
      </p:sp>
    </p:spTree>
    <p:extLst>
      <p:ext uri="{BB962C8B-B14F-4D97-AF65-F5344CB8AC3E}">
        <p14:creationId xmlns:p14="http://schemas.microsoft.com/office/powerpoint/2010/main" val="1476031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4302</Words>
  <Application>Microsoft Macintosh PowerPoint</Application>
  <PresentationFormat>Widescreen</PresentationFormat>
  <Paragraphs>345</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BentonSans Regular</vt:lpstr>
      <vt:lpstr>Calibri</vt:lpstr>
      <vt:lpstr>Courier New</vt:lpstr>
      <vt:lpstr>Gill Sans MT</vt:lpstr>
      <vt:lpstr>Helvetica Light</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Keddy</dc:creator>
  <cp:lastModifiedBy>Douglas Keddy</cp:lastModifiedBy>
  <cp:revision>106</cp:revision>
  <cp:lastPrinted>2023-03-31T14:53:11Z</cp:lastPrinted>
  <dcterms:created xsi:type="dcterms:W3CDTF">2021-07-29T14:29:27Z</dcterms:created>
  <dcterms:modified xsi:type="dcterms:W3CDTF">2024-08-13T19:20:13Z</dcterms:modified>
</cp:coreProperties>
</file>