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72" r:id="rId4"/>
  </p:sldMasterIdLst>
  <p:notesMasterIdLst>
    <p:notesMasterId r:id="rId31"/>
  </p:notesMasterIdLst>
  <p:sldIdLst>
    <p:sldId id="327" r:id="rId5"/>
    <p:sldId id="404" r:id="rId6"/>
    <p:sldId id="416" r:id="rId7"/>
    <p:sldId id="415" r:id="rId8"/>
    <p:sldId id="425" r:id="rId9"/>
    <p:sldId id="419" r:id="rId10"/>
    <p:sldId id="304" r:id="rId11"/>
    <p:sldId id="288" r:id="rId12"/>
    <p:sldId id="279" r:id="rId13"/>
    <p:sldId id="420" r:id="rId14"/>
    <p:sldId id="421" r:id="rId15"/>
    <p:sldId id="424" r:id="rId16"/>
    <p:sldId id="422" r:id="rId17"/>
    <p:sldId id="414" r:id="rId18"/>
    <p:sldId id="256" r:id="rId19"/>
    <p:sldId id="410" r:id="rId20"/>
    <p:sldId id="412" r:id="rId21"/>
    <p:sldId id="407" r:id="rId22"/>
    <p:sldId id="405" r:id="rId23"/>
    <p:sldId id="406" r:id="rId24"/>
    <p:sldId id="408" r:id="rId25"/>
    <p:sldId id="409" r:id="rId26"/>
    <p:sldId id="399" r:id="rId27"/>
    <p:sldId id="426" r:id="rId28"/>
    <p:sldId id="423" r:id="rId29"/>
    <p:sldId id="427" r:id="rId30"/>
  </p:sldIdLst>
  <p:sldSz cx="12192000" cy="6858000"/>
  <p:notesSz cx="6858000" cy="9144000"/>
  <p:custDataLst>
    <p:tags r:id="rId32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EEEC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21A0A1B-9A22-EF13-E346-82617A324B8B}" v="6" dt="2024-08-18T14:04:59.31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presProps" Target="presProps.xml"/><Relationship Id="rId38" Type="http://schemas.microsoft.com/office/2018/10/relationships/authors" Target="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gs" Target="tags/tag1.xml"/><Relationship Id="rId37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heme" Target="theme/theme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diagrams/_rels/data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svg"/><Relationship Id="rId1" Type="http://schemas.openxmlformats.org/officeDocument/2006/relationships/image" Target="../media/image5.pn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image" Target="../media/image15.jpeg"/></Relationships>
</file>

<file path=ppt/diagrams/_rels/drawing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svg"/><Relationship Id="rId1" Type="http://schemas.openxmlformats.org/officeDocument/2006/relationships/image" Target="../media/image5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image" Target="../media/image15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D27167C-034B-4CFC-86FA-845FF4292A0B}" type="doc">
      <dgm:prSet loTypeId="urn:microsoft.com/office/officeart/2018/2/layout/IconVerticalSolidList" loCatId="icon" qsTypeId="urn:microsoft.com/office/officeart/2005/8/quickstyle/3d4" qsCatId="3D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BA6B085A-97F2-4C12-82D2-47E050925DD5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800" b="1"/>
            <a:t>What have you previously done to build community in your courses? </a:t>
          </a:r>
        </a:p>
      </dgm:t>
    </dgm:pt>
    <dgm:pt modelId="{A1105B4F-E9E6-428C-8662-F8627D63AEA8}" type="parTrans" cxnId="{E9C1B2F6-8BC9-4EC4-A257-A5AD2868161B}">
      <dgm:prSet/>
      <dgm:spPr/>
      <dgm:t>
        <a:bodyPr/>
        <a:lstStyle/>
        <a:p>
          <a:endParaRPr lang="en-US"/>
        </a:p>
      </dgm:t>
    </dgm:pt>
    <dgm:pt modelId="{39AE303D-4DC9-4F42-8B66-3426AD2A76EE}" type="sibTrans" cxnId="{E9C1B2F6-8BC9-4EC4-A257-A5AD2868161B}">
      <dgm:prSet/>
      <dgm:spPr/>
      <dgm:t>
        <a:bodyPr/>
        <a:lstStyle/>
        <a:p>
          <a:endParaRPr lang="en-US"/>
        </a:p>
      </dgm:t>
    </dgm:pt>
    <dgm:pt modelId="{E4B91199-68D3-428C-8B0C-5F6062C992B0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800" b="1"/>
            <a:t>What else might you consider doing to build community in your courses? </a:t>
          </a:r>
        </a:p>
      </dgm:t>
    </dgm:pt>
    <dgm:pt modelId="{E399CB43-70C8-485E-B05A-C7D5FD8A8956}" type="parTrans" cxnId="{2FCA2E71-15CA-4C55-844C-B48815014609}">
      <dgm:prSet/>
      <dgm:spPr/>
      <dgm:t>
        <a:bodyPr/>
        <a:lstStyle/>
        <a:p>
          <a:endParaRPr lang="en-US"/>
        </a:p>
      </dgm:t>
    </dgm:pt>
    <dgm:pt modelId="{23F22EBD-615D-4CDD-B6D3-BA29A605A7A9}" type="sibTrans" cxnId="{2FCA2E71-15CA-4C55-844C-B48815014609}">
      <dgm:prSet/>
      <dgm:spPr/>
      <dgm:t>
        <a:bodyPr/>
        <a:lstStyle/>
        <a:p>
          <a:endParaRPr lang="en-US"/>
        </a:p>
      </dgm:t>
    </dgm:pt>
    <dgm:pt modelId="{BD9F1E56-2C2D-4205-9285-6C1CA7C377B9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800" b="1"/>
            <a:t>How else do you support students’ engagement in their learning? </a:t>
          </a:r>
        </a:p>
      </dgm:t>
    </dgm:pt>
    <dgm:pt modelId="{5CD61820-26F6-407E-8A02-6893008208D9}" type="parTrans" cxnId="{26D33E5D-81E0-4C5B-9D64-F1C912AFAEB9}">
      <dgm:prSet/>
      <dgm:spPr/>
      <dgm:t>
        <a:bodyPr/>
        <a:lstStyle/>
        <a:p>
          <a:endParaRPr lang="en-US"/>
        </a:p>
      </dgm:t>
    </dgm:pt>
    <dgm:pt modelId="{C8DB3F18-C7F1-4E0F-B558-EF4DEE7257F6}" type="sibTrans" cxnId="{26D33E5D-81E0-4C5B-9D64-F1C912AFAEB9}">
      <dgm:prSet/>
      <dgm:spPr/>
      <dgm:t>
        <a:bodyPr/>
        <a:lstStyle/>
        <a:p>
          <a:endParaRPr lang="en-US"/>
        </a:p>
      </dgm:t>
    </dgm:pt>
    <dgm:pt modelId="{B0483EC3-6703-44C9-AEDC-39965E674924}" type="pres">
      <dgm:prSet presAssocID="{CD27167C-034B-4CFC-86FA-845FF4292A0B}" presName="root" presStyleCnt="0">
        <dgm:presLayoutVars>
          <dgm:dir/>
          <dgm:resizeHandles val="exact"/>
        </dgm:presLayoutVars>
      </dgm:prSet>
      <dgm:spPr/>
    </dgm:pt>
    <dgm:pt modelId="{EA475C3B-9DBA-41C6-8E49-0CC7A1144ECB}" type="pres">
      <dgm:prSet presAssocID="{BA6B085A-97F2-4C12-82D2-47E050925DD5}" presName="compNode" presStyleCnt="0"/>
      <dgm:spPr/>
    </dgm:pt>
    <dgm:pt modelId="{C09E3108-443E-4F78-B21B-12952DA87CE9}" type="pres">
      <dgm:prSet presAssocID="{BA6B085A-97F2-4C12-82D2-47E050925DD5}" presName="bgRect" presStyleLbl="bgShp" presStyleIdx="0" presStyleCnt="3"/>
      <dgm:spPr/>
    </dgm:pt>
    <dgm:pt modelId="{4B9E18FE-C65B-4B2A-8C92-0BB1E75BE56B}" type="pres">
      <dgm:prSet presAssocID="{BA6B085A-97F2-4C12-82D2-47E050925DD5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Question Mark outline"/>
        </a:ext>
      </dgm:extLst>
    </dgm:pt>
    <dgm:pt modelId="{488713BC-0F0A-4FCB-893A-A6B59C92E193}" type="pres">
      <dgm:prSet presAssocID="{BA6B085A-97F2-4C12-82D2-47E050925DD5}" presName="spaceRect" presStyleCnt="0"/>
      <dgm:spPr/>
    </dgm:pt>
    <dgm:pt modelId="{90AF24E3-0F47-4357-8C38-5D6777ADE3FB}" type="pres">
      <dgm:prSet presAssocID="{BA6B085A-97F2-4C12-82D2-47E050925DD5}" presName="parTx" presStyleLbl="revTx" presStyleIdx="0" presStyleCnt="3">
        <dgm:presLayoutVars>
          <dgm:chMax val="0"/>
          <dgm:chPref val="0"/>
        </dgm:presLayoutVars>
      </dgm:prSet>
      <dgm:spPr/>
    </dgm:pt>
    <dgm:pt modelId="{23F83AF6-94FC-44BF-9C0D-08BE2E5A5A8F}" type="pres">
      <dgm:prSet presAssocID="{39AE303D-4DC9-4F42-8B66-3426AD2A76EE}" presName="sibTrans" presStyleCnt="0"/>
      <dgm:spPr/>
    </dgm:pt>
    <dgm:pt modelId="{E13DE6E7-54B3-4FC0-BC9B-ACCE6207C4EF}" type="pres">
      <dgm:prSet presAssocID="{E4B91199-68D3-428C-8B0C-5F6062C992B0}" presName="compNode" presStyleCnt="0"/>
      <dgm:spPr/>
    </dgm:pt>
    <dgm:pt modelId="{ECEF752B-AAAC-4B47-90FE-A6283477682B}" type="pres">
      <dgm:prSet presAssocID="{E4B91199-68D3-428C-8B0C-5F6062C992B0}" presName="bgRect" presStyleLbl="bgShp" presStyleIdx="1" presStyleCnt="3"/>
      <dgm:spPr/>
    </dgm:pt>
    <dgm:pt modelId="{B0B556B5-81D4-42D9-8D41-A147DB93E079}" type="pres">
      <dgm:prSet presAssocID="{E4B91199-68D3-428C-8B0C-5F6062C992B0}" presName="iconRect" presStyleLbl="node1" presStyleIdx="1" presStyleCnt="3"/>
      <dgm:spPr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Question Mark outline"/>
        </a:ext>
      </dgm:extLst>
    </dgm:pt>
    <dgm:pt modelId="{E26FC5BF-C81A-4207-B86C-73BFA64DB039}" type="pres">
      <dgm:prSet presAssocID="{E4B91199-68D3-428C-8B0C-5F6062C992B0}" presName="spaceRect" presStyleCnt="0"/>
      <dgm:spPr/>
    </dgm:pt>
    <dgm:pt modelId="{68D49814-AECE-4D98-B419-185C7E510788}" type="pres">
      <dgm:prSet presAssocID="{E4B91199-68D3-428C-8B0C-5F6062C992B0}" presName="parTx" presStyleLbl="revTx" presStyleIdx="1" presStyleCnt="3">
        <dgm:presLayoutVars>
          <dgm:chMax val="0"/>
          <dgm:chPref val="0"/>
        </dgm:presLayoutVars>
      </dgm:prSet>
      <dgm:spPr/>
    </dgm:pt>
    <dgm:pt modelId="{1212AF94-D0F8-4A25-9B62-8EBA83C5D77A}" type="pres">
      <dgm:prSet presAssocID="{23F22EBD-615D-4CDD-B6D3-BA29A605A7A9}" presName="sibTrans" presStyleCnt="0"/>
      <dgm:spPr/>
    </dgm:pt>
    <dgm:pt modelId="{0EED70E2-27D3-4737-AB7B-2A9AA9F8B6FE}" type="pres">
      <dgm:prSet presAssocID="{BD9F1E56-2C2D-4205-9285-6C1CA7C377B9}" presName="compNode" presStyleCnt="0"/>
      <dgm:spPr/>
    </dgm:pt>
    <dgm:pt modelId="{306EC9DC-2598-45C5-B6F4-4C05D7123E52}" type="pres">
      <dgm:prSet presAssocID="{BD9F1E56-2C2D-4205-9285-6C1CA7C377B9}" presName="bgRect" presStyleLbl="bgShp" presStyleIdx="2" presStyleCnt="3" custLinFactNeighborX="12802" custLinFactNeighborY="37806"/>
      <dgm:spPr/>
    </dgm:pt>
    <dgm:pt modelId="{BDA95EEC-36E9-4700-9986-475C522322BC}" type="pres">
      <dgm:prSet presAssocID="{BD9F1E56-2C2D-4205-9285-6C1CA7C377B9}" presName="iconRect" presStyleLbl="node1" presStyleIdx="2" presStyleCnt="3"/>
      <dgm:spPr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Question Mark outline"/>
        </a:ext>
      </dgm:extLst>
    </dgm:pt>
    <dgm:pt modelId="{027992BA-3BBE-447F-B051-9FF5E568BD7A}" type="pres">
      <dgm:prSet presAssocID="{BD9F1E56-2C2D-4205-9285-6C1CA7C377B9}" presName="spaceRect" presStyleCnt="0"/>
      <dgm:spPr/>
    </dgm:pt>
    <dgm:pt modelId="{61FEAC5E-EBD7-4843-851F-20102DFC1D9A}" type="pres">
      <dgm:prSet presAssocID="{BD9F1E56-2C2D-4205-9285-6C1CA7C377B9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CCC30211-C33E-440D-821B-2D5ACD3C3F58}" type="presOf" srcId="{BD9F1E56-2C2D-4205-9285-6C1CA7C377B9}" destId="{61FEAC5E-EBD7-4843-851F-20102DFC1D9A}" srcOrd="0" destOrd="0" presId="urn:microsoft.com/office/officeart/2018/2/layout/IconVerticalSolidList"/>
    <dgm:cxn modelId="{7247221A-1D0C-47B8-BCC7-DB3C040BAD64}" type="presOf" srcId="{BA6B085A-97F2-4C12-82D2-47E050925DD5}" destId="{90AF24E3-0F47-4357-8C38-5D6777ADE3FB}" srcOrd="0" destOrd="0" presId="urn:microsoft.com/office/officeart/2018/2/layout/IconVerticalSolidList"/>
    <dgm:cxn modelId="{26D33E5D-81E0-4C5B-9D64-F1C912AFAEB9}" srcId="{CD27167C-034B-4CFC-86FA-845FF4292A0B}" destId="{BD9F1E56-2C2D-4205-9285-6C1CA7C377B9}" srcOrd="2" destOrd="0" parTransId="{5CD61820-26F6-407E-8A02-6893008208D9}" sibTransId="{C8DB3F18-C7F1-4E0F-B558-EF4DEE7257F6}"/>
    <dgm:cxn modelId="{C8C1D46F-90F7-41B2-A83A-DAFAFC8A4D9F}" type="presOf" srcId="{CD27167C-034B-4CFC-86FA-845FF4292A0B}" destId="{B0483EC3-6703-44C9-AEDC-39965E674924}" srcOrd="0" destOrd="0" presId="urn:microsoft.com/office/officeart/2018/2/layout/IconVerticalSolidList"/>
    <dgm:cxn modelId="{2FCA2E71-15CA-4C55-844C-B48815014609}" srcId="{CD27167C-034B-4CFC-86FA-845FF4292A0B}" destId="{E4B91199-68D3-428C-8B0C-5F6062C992B0}" srcOrd="1" destOrd="0" parTransId="{E399CB43-70C8-485E-B05A-C7D5FD8A8956}" sibTransId="{23F22EBD-615D-4CDD-B6D3-BA29A605A7A9}"/>
    <dgm:cxn modelId="{5D491172-328D-4E5A-B299-FA0453BB8F76}" type="presOf" srcId="{E4B91199-68D3-428C-8B0C-5F6062C992B0}" destId="{68D49814-AECE-4D98-B419-185C7E510788}" srcOrd="0" destOrd="0" presId="urn:microsoft.com/office/officeart/2018/2/layout/IconVerticalSolidList"/>
    <dgm:cxn modelId="{E9C1B2F6-8BC9-4EC4-A257-A5AD2868161B}" srcId="{CD27167C-034B-4CFC-86FA-845FF4292A0B}" destId="{BA6B085A-97F2-4C12-82D2-47E050925DD5}" srcOrd="0" destOrd="0" parTransId="{A1105B4F-E9E6-428C-8662-F8627D63AEA8}" sibTransId="{39AE303D-4DC9-4F42-8B66-3426AD2A76EE}"/>
    <dgm:cxn modelId="{970B7BA2-5C76-4D01-AAF5-09180FE561C0}" type="presParOf" srcId="{B0483EC3-6703-44C9-AEDC-39965E674924}" destId="{EA475C3B-9DBA-41C6-8E49-0CC7A1144ECB}" srcOrd="0" destOrd="0" presId="urn:microsoft.com/office/officeart/2018/2/layout/IconVerticalSolidList"/>
    <dgm:cxn modelId="{D7A86363-44DC-44BE-8CF1-AFCCB4E4B9FD}" type="presParOf" srcId="{EA475C3B-9DBA-41C6-8E49-0CC7A1144ECB}" destId="{C09E3108-443E-4F78-B21B-12952DA87CE9}" srcOrd="0" destOrd="0" presId="urn:microsoft.com/office/officeart/2018/2/layout/IconVerticalSolidList"/>
    <dgm:cxn modelId="{C575A793-CB0B-4740-9A55-4B6B60F49CFD}" type="presParOf" srcId="{EA475C3B-9DBA-41C6-8E49-0CC7A1144ECB}" destId="{4B9E18FE-C65B-4B2A-8C92-0BB1E75BE56B}" srcOrd="1" destOrd="0" presId="urn:microsoft.com/office/officeart/2018/2/layout/IconVerticalSolidList"/>
    <dgm:cxn modelId="{E63E8CCA-C432-421C-AFC6-D72EC971C3D0}" type="presParOf" srcId="{EA475C3B-9DBA-41C6-8E49-0CC7A1144ECB}" destId="{488713BC-0F0A-4FCB-893A-A6B59C92E193}" srcOrd="2" destOrd="0" presId="urn:microsoft.com/office/officeart/2018/2/layout/IconVerticalSolidList"/>
    <dgm:cxn modelId="{8725241C-9BA4-497D-8537-55CA1AFEA788}" type="presParOf" srcId="{EA475C3B-9DBA-41C6-8E49-0CC7A1144ECB}" destId="{90AF24E3-0F47-4357-8C38-5D6777ADE3FB}" srcOrd="3" destOrd="0" presId="urn:microsoft.com/office/officeart/2018/2/layout/IconVerticalSolidList"/>
    <dgm:cxn modelId="{F2C9E9A7-DD5C-46C5-B6A8-9271A215CB1B}" type="presParOf" srcId="{B0483EC3-6703-44C9-AEDC-39965E674924}" destId="{23F83AF6-94FC-44BF-9C0D-08BE2E5A5A8F}" srcOrd="1" destOrd="0" presId="urn:microsoft.com/office/officeart/2018/2/layout/IconVerticalSolidList"/>
    <dgm:cxn modelId="{2C13F584-C05F-4C65-8615-3A70453AF950}" type="presParOf" srcId="{B0483EC3-6703-44C9-AEDC-39965E674924}" destId="{E13DE6E7-54B3-4FC0-BC9B-ACCE6207C4EF}" srcOrd="2" destOrd="0" presId="urn:microsoft.com/office/officeart/2018/2/layout/IconVerticalSolidList"/>
    <dgm:cxn modelId="{B76817A9-2FEB-40BC-8E8F-FD908FEBEFC0}" type="presParOf" srcId="{E13DE6E7-54B3-4FC0-BC9B-ACCE6207C4EF}" destId="{ECEF752B-AAAC-4B47-90FE-A6283477682B}" srcOrd="0" destOrd="0" presId="urn:microsoft.com/office/officeart/2018/2/layout/IconVerticalSolidList"/>
    <dgm:cxn modelId="{8130F948-67CF-4B67-B33B-BE62B963A5FF}" type="presParOf" srcId="{E13DE6E7-54B3-4FC0-BC9B-ACCE6207C4EF}" destId="{B0B556B5-81D4-42D9-8D41-A147DB93E079}" srcOrd="1" destOrd="0" presId="urn:microsoft.com/office/officeart/2018/2/layout/IconVerticalSolidList"/>
    <dgm:cxn modelId="{0DE6D4F8-7A61-45FF-80CD-2DC30B9A644F}" type="presParOf" srcId="{E13DE6E7-54B3-4FC0-BC9B-ACCE6207C4EF}" destId="{E26FC5BF-C81A-4207-B86C-73BFA64DB039}" srcOrd="2" destOrd="0" presId="urn:microsoft.com/office/officeart/2018/2/layout/IconVerticalSolidList"/>
    <dgm:cxn modelId="{278CB94F-7F4B-4C8A-9F85-4C0910C7E0A9}" type="presParOf" srcId="{E13DE6E7-54B3-4FC0-BC9B-ACCE6207C4EF}" destId="{68D49814-AECE-4D98-B419-185C7E510788}" srcOrd="3" destOrd="0" presId="urn:microsoft.com/office/officeart/2018/2/layout/IconVerticalSolidList"/>
    <dgm:cxn modelId="{A808848E-AACF-4032-A3C3-A7747ED90A05}" type="presParOf" srcId="{B0483EC3-6703-44C9-AEDC-39965E674924}" destId="{1212AF94-D0F8-4A25-9B62-8EBA83C5D77A}" srcOrd="3" destOrd="0" presId="urn:microsoft.com/office/officeart/2018/2/layout/IconVerticalSolidList"/>
    <dgm:cxn modelId="{7CB364C8-787B-463F-8CC2-D03438321E99}" type="presParOf" srcId="{B0483EC3-6703-44C9-AEDC-39965E674924}" destId="{0EED70E2-27D3-4737-AB7B-2A9AA9F8B6FE}" srcOrd="4" destOrd="0" presId="urn:microsoft.com/office/officeart/2018/2/layout/IconVerticalSolidList"/>
    <dgm:cxn modelId="{129AE0E1-E84E-4E24-AB80-7DE480D9A9CB}" type="presParOf" srcId="{0EED70E2-27D3-4737-AB7B-2A9AA9F8B6FE}" destId="{306EC9DC-2598-45C5-B6F4-4C05D7123E52}" srcOrd="0" destOrd="0" presId="urn:microsoft.com/office/officeart/2018/2/layout/IconVerticalSolidList"/>
    <dgm:cxn modelId="{8F209EBB-B007-4EF7-930E-7BEFEBB95C22}" type="presParOf" srcId="{0EED70E2-27D3-4737-AB7B-2A9AA9F8B6FE}" destId="{BDA95EEC-36E9-4700-9986-475C522322BC}" srcOrd="1" destOrd="0" presId="urn:microsoft.com/office/officeart/2018/2/layout/IconVerticalSolidList"/>
    <dgm:cxn modelId="{CFFB1793-F6A2-47B2-834A-7692011B5385}" type="presParOf" srcId="{0EED70E2-27D3-4737-AB7B-2A9AA9F8B6FE}" destId="{027992BA-3BBE-447F-B051-9FF5E568BD7A}" srcOrd="2" destOrd="0" presId="urn:microsoft.com/office/officeart/2018/2/layout/IconVerticalSolidList"/>
    <dgm:cxn modelId="{E7416860-AACE-41B3-A3F9-DE7508B6DB9F}" type="presParOf" srcId="{0EED70E2-27D3-4737-AB7B-2A9AA9F8B6FE}" destId="{61FEAC5E-EBD7-4843-851F-20102DFC1D9A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D27167C-034B-4CFC-86FA-845FF4292A0B}" type="doc">
      <dgm:prSet loTypeId="urn:microsoft.com/office/officeart/2018/2/layout/IconVerticalSolidList" loCatId="icon" qsTypeId="urn:microsoft.com/office/officeart/2005/8/quickstyle/3d4" qsCatId="3D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BA6B085A-97F2-4C12-82D2-47E050925DD5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800" b="1"/>
            <a:t>What metaphor(s) align best with your understanding of or beliefs about </a:t>
          </a:r>
          <a:r>
            <a:rPr lang="en-US" sz="2800" b="1" err="1"/>
            <a:t>GenAI</a:t>
          </a:r>
          <a:r>
            <a:rPr lang="en-US" sz="2800" b="1"/>
            <a:t>? Why?</a:t>
          </a:r>
        </a:p>
      </dgm:t>
    </dgm:pt>
    <dgm:pt modelId="{A1105B4F-E9E6-428C-8662-F8627D63AEA8}" type="parTrans" cxnId="{E9C1B2F6-8BC9-4EC4-A257-A5AD2868161B}">
      <dgm:prSet/>
      <dgm:spPr/>
      <dgm:t>
        <a:bodyPr/>
        <a:lstStyle/>
        <a:p>
          <a:endParaRPr lang="en-US"/>
        </a:p>
      </dgm:t>
    </dgm:pt>
    <dgm:pt modelId="{39AE303D-4DC9-4F42-8B66-3426AD2A76EE}" type="sibTrans" cxnId="{E9C1B2F6-8BC9-4EC4-A257-A5AD2868161B}">
      <dgm:prSet/>
      <dgm:spPr/>
      <dgm:t>
        <a:bodyPr/>
        <a:lstStyle/>
        <a:p>
          <a:endParaRPr lang="en-US"/>
        </a:p>
      </dgm:t>
    </dgm:pt>
    <dgm:pt modelId="{E4B91199-68D3-428C-8B0C-5F6062C992B0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800" b="1"/>
            <a:t>What hopes do you have for </a:t>
          </a:r>
          <a:r>
            <a:rPr lang="en-US" sz="2800" b="1" err="1"/>
            <a:t>GenAI</a:t>
          </a:r>
          <a:r>
            <a:rPr lang="en-US" sz="2800" b="1"/>
            <a:t> in education or academia? </a:t>
          </a:r>
        </a:p>
      </dgm:t>
    </dgm:pt>
    <dgm:pt modelId="{E399CB43-70C8-485E-B05A-C7D5FD8A8956}" type="parTrans" cxnId="{2FCA2E71-15CA-4C55-844C-B48815014609}">
      <dgm:prSet/>
      <dgm:spPr/>
      <dgm:t>
        <a:bodyPr/>
        <a:lstStyle/>
        <a:p>
          <a:endParaRPr lang="en-US"/>
        </a:p>
      </dgm:t>
    </dgm:pt>
    <dgm:pt modelId="{23F22EBD-615D-4CDD-B6D3-BA29A605A7A9}" type="sibTrans" cxnId="{2FCA2E71-15CA-4C55-844C-B48815014609}">
      <dgm:prSet/>
      <dgm:spPr/>
      <dgm:t>
        <a:bodyPr/>
        <a:lstStyle/>
        <a:p>
          <a:endParaRPr lang="en-US"/>
        </a:p>
      </dgm:t>
    </dgm:pt>
    <dgm:pt modelId="{BD9F1E56-2C2D-4205-9285-6C1CA7C377B9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800" b="1"/>
            <a:t>What concerns do you have about </a:t>
          </a:r>
          <a:r>
            <a:rPr lang="en-US" sz="2800" b="1" err="1"/>
            <a:t>GenAI</a:t>
          </a:r>
          <a:r>
            <a:rPr lang="en-US" sz="2800" b="1"/>
            <a:t> for education or academia? </a:t>
          </a:r>
        </a:p>
      </dgm:t>
    </dgm:pt>
    <dgm:pt modelId="{5CD61820-26F6-407E-8A02-6893008208D9}" type="parTrans" cxnId="{26D33E5D-81E0-4C5B-9D64-F1C912AFAEB9}">
      <dgm:prSet/>
      <dgm:spPr/>
      <dgm:t>
        <a:bodyPr/>
        <a:lstStyle/>
        <a:p>
          <a:endParaRPr lang="en-US"/>
        </a:p>
      </dgm:t>
    </dgm:pt>
    <dgm:pt modelId="{C8DB3F18-C7F1-4E0F-B558-EF4DEE7257F6}" type="sibTrans" cxnId="{26D33E5D-81E0-4C5B-9D64-F1C912AFAEB9}">
      <dgm:prSet/>
      <dgm:spPr/>
      <dgm:t>
        <a:bodyPr/>
        <a:lstStyle/>
        <a:p>
          <a:endParaRPr lang="en-US"/>
        </a:p>
      </dgm:t>
    </dgm:pt>
    <dgm:pt modelId="{B0483EC3-6703-44C9-AEDC-39965E674924}" type="pres">
      <dgm:prSet presAssocID="{CD27167C-034B-4CFC-86FA-845FF4292A0B}" presName="root" presStyleCnt="0">
        <dgm:presLayoutVars>
          <dgm:dir/>
          <dgm:resizeHandles val="exact"/>
        </dgm:presLayoutVars>
      </dgm:prSet>
      <dgm:spPr/>
    </dgm:pt>
    <dgm:pt modelId="{EA475C3B-9DBA-41C6-8E49-0CC7A1144ECB}" type="pres">
      <dgm:prSet presAssocID="{BA6B085A-97F2-4C12-82D2-47E050925DD5}" presName="compNode" presStyleCnt="0"/>
      <dgm:spPr/>
    </dgm:pt>
    <dgm:pt modelId="{C09E3108-443E-4F78-B21B-12952DA87CE9}" type="pres">
      <dgm:prSet presAssocID="{BA6B085A-97F2-4C12-82D2-47E050925DD5}" presName="bgRect" presStyleLbl="bgShp" presStyleIdx="0" presStyleCnt="3"/>
      <dgm:spPr/>
    </dgm:pt>
    <dgm:pt modelId="{4B9E18FE-C65B-4B2A-8C92-0BB1E75BE56B}" type="pres">
      <dgm:prSet presAssocID="{BA6B085A-97F2-4C12-82D2-47E050925DD5}" presName="iconRect" presStyleLbl="node1" presStyleIdx="0" presStyleCnt="3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9000" r="-39000"/>
          </a:stretch>
        </a:blipFill>
      </dgm:spPr>
      <dgm:extLst>
        <a:ext uri="{E40237B7-FDA0-4F09-8148-C483321AD2D9}">
          <dgm14:cNvPr xmlns:dgm14="http://schemas.microsoft.com/office/drawing/2010/diagram" id="0" name="">
            <a:extLst>
              <a:ext uri="{C183D7F6-B498-43B3-948B-1728B52AA6E4}">
                <adec:decorative xmlns:adec="http://schemas.microsoft.com/office/drawing/2017/decorative" val="1"/>
              </a:ext>
            </a:extLst>
          </dgm14:cNvPr>
        </a:ext>
      </dgm:extLst>
    </dgm:pt>
    <dgm:pt modelId="{488713BC-0F0A-4FCB-893A-A6B59C92E193}" type="pres">
      <dgm:prSet presAssocID="{BA6B085A-97F2-4C12-82D2-47E050925DD5}" presName="spaceRect" presStyleCnt="0"/>
      <dgm:spPr/>
    </dgm:pt>
    <dgm:pt modelId="{90AF24E3-0F47-4357-8C38-5D6777ADE3FB}" type="pres">
      <dgm:prSet presAssocID="{BA6B085A-97F2-4C12-82D2-47E050925DD5}" presName="parTx" presStyleLbl="revTx" presStyleIdx="0" presStyleCnt="3">
        <dgm:presLayoutVars>
          <dgm:chMax val="0"/>
          <dgm:chPref val="0"/>
        </dgm:presLayoutVars>
      </dgm:prSet>
      <dgm:spPr/>
    </dgm:pt>
    <dgm:pt modelId="{23F83AF6-94FC-44BF-9C0D-08BE2E5A5A8F}" type="pres">
      <dgm:prSet presAssocID="{39AE303D-4DC9-4F42-8B66-3426AD2A76EE}" presName="sibTrans" presStyleCnt="0"/>
      <dgm:spPr/>
    </dgm:pt>
    <dgm:pt modelId="{E13DE6E7-54B3-4FC0-BC9B-ACCE6207C4EF}" type="pres">
      <dgm:prSet presAssocID="{E4B91199-68D3-428C-8B0C-5F6062C992B0}" presName="compNode" presStyleCnt="0"/>
      <dgm:spPr/>
    </dgm:pt>
    <dgm:pt modelId="{ECEF752B-AAAC-4B47-90FE-A6283477682B}" type="pres">
      <dgm:prSet presAssocID="{E4B91199-68D3-428C-8B0C-5F6062C992B0}" presName="bgRect" presStyleLbl="bgShp" presStyleIdx="1" presStyleCnt="3"/>
      <dgm:spPr/>
    </dgm:pt>
    <dgm:pt modelId="{B0B556B5-81D4-42D9-8D41-A147DB93E079}" type="pres">
      <dgm:prSet presAssocID="{E4B91199-68D3-428C-8B0C-5F6062C992B0}" presName="iconRect" presStyleLbl="node1" presStyleIdx="1" presStyleCnt="3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9000" r="-39000"/>
          </a:stretch>
        </a:blipFill>
      </dgm:spPr>
      <dgm:extLst>
        <a:ext uri="{E40237B7-FDA0-4F09-8148-C483321AD2D9}">
          <dgm14:cNvPr xmlns:dgm14="http://schemas.microsoft.com/office/drawing/2010/diagram" id="0" name="">
            <a:extLst>
              <a:ext uri="{C183D7F6-B498-43B3-948B-1728B52AA6E4}">
                <adec:decorative xmlns:adec="http://schemas.microsoft.com/office/drawing/2017/decorative" val="1"/>
              </a:ext>
            </a:extLst>
          </dgm14:cNvPr>
        </a:ext>
      </dgm:extLst>
    </dgm:pt>
    <dgm:pt modelId="{E26FC5BF-C81A-4207-B86C-73BFA64DB039}" type="pres">
      <dgm:prSet presAssocID="{E4B91199-68D3-428C-8B0C-5F6062C992B0}" presName="spaceRect" presStyleCnt="0"/>
      <dgm:spPr/>
    </dgm:pt>
    <dgm:pt modelId="{68D49814-AECE-4D98-B419-185C7E510788}" type="pres">
      <dgm:prSet presAssocID="{E4B91199-68D3-428C-8B0C-5F6062C992B0}" presName="parTx" presStyleLbl="revTx" presStyleIdx="1" presStyleCnt="3">
        <dgm:presLayoutVars>
          <dgm:chMax val="0"/>
          <dgm:chPref val="0"/>
        </dgm:presLayoutVars>
      </dgm:prSet>
      <dgm:spPr/>
    </dgm:pt>
    <dgm:pt modelId="{1212AF94-D0F8-4A25-9B62-8EBA83C5D77A}" type="pres">
      <dgm:prSet presAssocID="{23F22EBD-615D-4CDD-B6D3-BA29A605A7A9}" presName="sibTrans" presStyleCnt="0"/>
      <dgm:spPr/>
    </dgm:pt>
    <dgm:pt modelId="{0EED70E2-27D3-4737-AB7B-2A9AA9F8B6FE}" type="pres">
      <dgm:prSet presAssocID="{BD9F1E56-2C2D-4205-9285-6C1CA7C377B9}" presName="compNode" presStyleCnt="0"/>
      <dgm:spPr/>
    </dgm:pt>
    <dgm:pt modelId="{306EC9DC-2598-45C5-B6F4-4C05D7123E52}" type="pres">
      <dgm:prSet presAssocID="{BD9F1E56-2C2D-4205-9285-6C1CA7C377B9}" presName="bgRect" presStyleLbl="bgShp" presStyleIdx="2" presStyleCnt="3"/>
      <dgm:spPr/>
    </dgm:pt>
    <dgm:pt modelId="{BDA95EEC-36E9-4700-9986-475C522322BC}" type="pres">
      <dgm:prSet presAssocID="{BD9F1E56-2C2D-4205-9285-6C1CA7C377B9}" presName="iconRect" presStyleLbl="node1" presStyleIdx="2" presStyleCnt="3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  <dgm:extLst>
        <a:ext uri="{E40237B7-FDA0-4F09-8148-C483321AD2D9}">
          <dgm14:cNvPr xmlns:dgm14="http://schemas.microsoft.com/office/drawing/2010/diagram" id="0" name="">
            <a:extLst>
              <a:ext uri="{C183D7F6-B498-43B3-948B-1728B52AA6E4}">
                <adec:decorative xmlns:adec="http://schemas.microsoft.com/office/drawing/2017/decorative" val="1"/>
              </a:ext>
            </a:extLst>
          </dgm14:cNvPr>
        </a:ext>
      </dgm:extLst>
    </dgm:pt>
    <dgm:pt modelId="{027992BA-3BBE-447F-B051-9FF5E568BD7A}" type="pres">
      <dgm:prSet presAssocID="{BD9F1E56-2C2D-4205-9285-6C1CA7C377B9}" presName="spaceRect" presStyleCnt="0"/>
      <dgm:spPr/>
    </dgm:pt>
    <dgm:pt modelId="{61FEAC5E-EBD7-4843-851F-20102DFC1D9A}" type="pres">
      <dgm:prSet presAssocID="{BD9F1E56-2C2D-4205-9285-6C1CA7C377B9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CCC30211-C33E-440D-821B-2D5ACD3C3F58}" type="presOf" srcId="{BD9F1E56-2C2D-4205-9285-6C1CA7C377B9}" destId="{61FEAC5E-EBD7-4843-851F-20102DFC1D9A}" srcOrd="0" destOrd="0" presId="urn:microsoft.com/office/officeart/2018/2/layout/IconVerticalSolidList"/>
    <dgm:cxn modelId="{7247221A-1D0C-47B8-BCC7-DB3C040BAD64}" type="presOf" srcId="{BA6B085A-97F2-4C12-82D2-47E050925DD5}" destId="{90AF24E3-0F47-4357-8C38-5D6777ADE3FB}" srcOrd="0" destOrd="0" presId="urn:microsoft.com/office/officeart/2018/2/layout/IconVerticalSolidList"/>
    <dgm:cxn modelId="{26D33E5D-81E0-4C5B-9D64-F1C912AFAEB9}" srcId="{CD27167C-034B-4CFC-86FA-845FF4292A0B}" destId="{BD9F1E56-2C2D-4205-9285-6C1CA7C377B9}" srcOrd="2" destOrd="0" parTransId="{5CD61820-26F6-407E-8A02-6893008208D9}" sibTransId="{C8DB3F18-C7F1-4E0F-B558-EF4DEE7257F6}"/>
    <dgm:cxn modelId="{C8C1D46F-90F7-41B2-A83A-DAFAFC8A4D9F}" type="presOf" srcId="{CD27167C-034B-4CFC-86FA-845FF4292A0B}" destId="{B0483EC3-6703-44C9-AEDC-39965E674924}" srcOrd="0" destOrd="0" presId="urn:microsoft.com/office/officeart/2018/2/layout/IconVerticalSolidList"/>
    <dgm:cxn modelId="{2FCA2E71-15CA-4C55-844C-B48815014609}" srcId="{CD27167C-034B-4CFC-86FA-845FF4292A0B}" destId="{E4B91199-68D3-428C-8B0C-5F6062C992B0}" srcOrd="1" destOrd="0" parTransId="{E399CB43-70C8-485E-B05A-C7D5FD8A8956}" sibTransId="{23F22EBD-615D-4CDD-B6D3-BA29A605A7A9}"/>
    <dgm:cxn modelId="{5D491172-328D-4E5A-B299-FA0453BB8F76}" type="presOf" srcId="{E4B91199-68D3-428C-8B0C-5F6062C992B0}" destId="{68D49814-AECE-4D98-B419-185C7E510788}" srcOrd="0" destOrd="0" presId="urn:microsoft.com/office/officeart/2018/2/layout/IconVerticalSolidList"/>
    <dgm:cxn modelId="{E9C1B2F6-8BC9-4EC4-A257-A5AD2868161B}" srcId="{CD27167C-034B-4CFC-86FA-845FF4292A0B}" destId="{BA6B085A-97F2-4C12-82D2-47E050925DD5}" srcOrd="0" destOrd="0" parTransId="{A1105B4F-E9E6-428C-8662-F8627D63AEA8}" sibTransId="{39AE303D-4DC9-4F42-8B66-3426AD2A76EE}"/>
    <dgm:cxn modelId="{970B7BA2-5C76-4D01-AAF5-09180FE561C0}" type="presParOf" srcId="{B0483EC3-6703-44C9-AEDC-39965E674924}" destId="{EA475C3B-9DBA-41C6-8E49-0CC7A1144ECB}" srcOrd="0" destOrd="0" presId="urn:microsoft.com/office/officeart/2018/2/layout/IconVerticalSolidList"/>
    <dgm:cxn modelId="{D7A86363-44DC-44BE-8CF1-AFCCB4E4B9FD}" type="presParOf" srcId="{EA475C3B-9DBA-41C6-8E49-0CC7A1144ECB}" destId="{C09E3108-443E-4F78-B21B-12952DA87CE9}" srcOrd="0" destOrd="0" presId="urn:microsoft.com/office/officeart/2018/2/layout/IconVerticalSolidList"/>
    <dgm:cxn modelId="{C575A793-CB0B-4740-9A55-4B6B60F49CFD}" type="presParOf" srcId="{EA475C3B-9DBA-41C6-8E49-0CC7A1144ECB}" destId="{4B9E18FE-C65B-4B2A-8C92-0BB1E75BE56B}" srcOrd="1" destOrd="0" presId="urn:microsoft.com/office/officeart/2018/2/layout/IconVerticalSolidList"/>
    <dgm:cxn modelId="{E63E8CCA-C432-421C-AFC6-D72EC971C3D0}" type="presParOf" srcId="{EA475C3B-9DBA-41C6-8E49-0CC7A1144ECB}" destId="{488713BC-0F0A-4FCB-893A-A6B59C92E193}" srcOrd="2" destOrd="0" presId="urn:microsoft.com/office/officeart/2018/2/layout/IconVerticalSolidList"/>
    <dgm:cxn modelId="{8725241C-9BA4-497D-8537-55CA1AFEA788}" type="presParOf" srcId="{EA475C3B-9DBA-41C6-8E49-0CC7A1144ECB}" destId="{90AF24E3-0F47-4357-8C38-5D6777ADE3FB}" srcOrd="3" destOrd="0" presId="urn:microsoft.com/office/officeart/2018/2/layout/IconVerticalSolidList"/>
    <dgm:cxn modelId="{F2C9E9A7-DD5C-46C5-B6A8-9271A215CB1B}" type="presParOf" srcId="{B0483EC3-6703-44C9-AEDC-39965E674924}" destId="{23F83AF6-94FC-44BF-9C0D-08BE2E5A5A8F}" srcOrd="1" destOrd="0" presId="urn:microsoft.com/office/officeart/2018/2/layout/IconVerticalSolidList"/>
    <dgm:cxn modelId="{2C13F584-C05F-4C65-8615-3A70453AF950}" type="presParOf" srcId="{B0483EC3-6703-44C9-AEDC-39965E674924}" destId="{E13DE6E7-54B3-4FC0-BC9B-ACCE6207C4EF}" srcOrd="2" destOrd="0" presId="urn:microsoft.com/office/officeart/2018/2/layout/IconVerticalSolidList"/>
    <dgm:cxn modelId="{B76817A9-2FEB-40BC-8E8F-FD908FEBEFC0}" type="presParOf" srcId="{E13DE6E7-54B3-4FC0-BC9B-ACCE6207C4EF}" destId="{ECEF752B-AAAC-4B47-90FE-A6283477682B}" srcOrd="0" destOrd="0" presId="urn:microsoft.com/office/officeart/2018/2/layout/IconVerticalSolidList"/>
    <dgm:cxn modelId="{8130F948-67CF-4B67-B33B-BE62B963A5FF}" type="presParOf" srcId="{E13DE6E7-54B3-4FC0-BC9B-ACCE6207C4EF}" destId="{B0B556B5-81D4-42D9-8D41-A147DB93E079}" srcOrd="1" destOrd="0" presId="urn:microsoft.com/office/officeart/2018/2/layout/IconVerticalSolidList"/>
    <dgm:cxn modelId="{0DE6D4F8-7A61-45FF-80CD-2DC30B9A644F}" type="presParOf" srcId="{E13DE6E7-54B3-4FC0-BC9B-ACCE6207C4EF}" destId="{E26FC5BF-C81A-4207-B86C-73BFA64DB039}" srcOrd="2" destOrd="0" presId="urn:microsoft.com/office/officeart/2018/2/layout/IconVerticalSolidList"/>
    <dgm:cxn modelId="{278CB94F-7F4B-4C8A-9F85-4C0910C7E0A9}" type="presParOf" srcId="{E13DE6E7-54B3-4FC0-BC9B-ACCE6207C4EF}" destId="{68D49814-AECE-4D98-B419-185C7E510788}" srcOrd="3" destOrd="0" presId="urn:microsoft.com/office/officeart/2018/2/layout/IconVerticalSolidList"/>
    <dgm:cxn modelId="{A808848E-AACF-4032-A3C3-A7747ED90A05}" type="presParOf" srcId="{B0483EC3-6703-44C9-AEDC-39965E674924}" destId="{1212AF94-D0F8-4A25-9B62-8EBA83C5D77A}" srcOrd="3" destOrd="0" presId="urn:microsoft.com/office/officeart/2018/2/layout/IconVerticalSolidList"/>
    <dgm:cxn modelId="{7CB364C8-787B-463F-8CC2-D03438321E99}" type="presParOf" srcId="{B0483EC3-6703-44C9-AEDC-39965E674924}" destId="{0EED70E2-27D3-4737-AB7B-2A9AA9F8B6FE}" srcOrd="4" destOrd="0" presId="urn:microsoft.com/office/officeart/2018/2/layout/IconVerticalSolidList"/>
    <dgm:cxn modelId="{129AE0E1-E84E-4E24-AB80-7DE480D9A9CB}" type="presParOf" srcId="{0EED70E2-27D3-4737-AB7B-2A9AA9F8B6FE}" destId="{306EC9DC-2598-45C5-B6F4-4C05D7123E52}" srcOrd="0" destOrd="0" presId="urn:microsoft.com/office/officeart/2018/2/layout/IconVerticalSolidList"/>
    <dgm:cxn modelId="{8F209EBB-B007-4EF7-930E-7BEFEBB95C22}" type="presParOf" srcId="{0EED70E2-27D3-4737-AB7B-2A9AA9F8B6FE}" destId="{BDA95EEC-36E9-4700-9986-475C522322BC}" srcOrd="1" destOrd="0" presId="urn:microsoft.com/office/officeart/2018/2/layout/IconVerticalSolidList"/>
    <dgm:cxn modelId="{CFFB1793-F6A2-47B2-834A-7692011B5385}" type="presParOf" srcId="{0EED70E2-27D3-4737-AB7B-2A9AA9F8B6FE}" destId="{027992BA-3BBE-447F-B051-9FF5E568BD7A}" srcOrd="2" destOrd="0" presId="urn:microsoft.com/office/officeart/2018/2/layout/IconVerticalSolidList"/>
    <dgm:cxn modelId="{E7416860-AACE-41B3-A3F9-DE7508B6DB9F}" type="presParOf" srcId="{0EED70E2-27D3-4737-AB7B-2A9AA9F8B6FE}" destId="{61FEAC5E-EBD7-4843-851F-20102DFC1D9A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09E3108-443E-4F78-B21B-12952DA87CE9}">
      <dsp:nvSpPr>
        <dsp:cNvPr id="0" name=""/>
        <dsp:cNvSpPr/>
      </dsp:nvSpPr>
      <dsp:spPr>
        <a:xfrm>
          <a:off x="0" y="531"/>
          <a:ext cx="10515600" cy="1242935"/>
        </a:xfrm>
        <a:prstGeom prst="roundRect">
          <a:avLst>
            <a:gd name="adj" fmla="val 10000"/>
          </a:avLst>
        </a:prstGeom>
        <a:solidFill>
          <a:schemeClr val="dk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z="-12700" extrusionH="1700" prstMaterial="translucentPowder">
          <a:bevelT w="25400" h="6350" prst="softRound"/>
          <a:bevelB w="0" h="0"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B9E18FE-C65B-4B2A-8C92-0BB1E75BE56B}">
      <dsp:nvSpPr>
        <dsp:cNvPr id="0" name=""/>
        <dsp:cNvSpPr/>
      </dsp:nvSpPr>
      <dsp:spPr>
        <a:xfrm>
          <a:off x="375988" y="280191"/>
          <a:ext cx="683614" cy="683614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0AF24E3-0F47-4357-8C38-5D6777ADE3FB}">
      <dsp:nvSpPr>
        <dsp:cNvPr id="0" name=""/>
        <dsp:cNvSpPr/>
      </dsp:nvSpPr>
      <dsp:spPr>
        <a:xfrm>
          <a:off x="1435590" y="531"/>
          <a:ext cx="9080009" cy="12429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1544" tIns="131544" rIns="131544" bIns="131544" numCol="1" spcCol="1270" anchor="ctr" anchorCtr="0">
          <a:noAutofit/>
        </a:bodyPr>
        <a:lstStyle/>
        <a:p>
          <a:pPr marL="0" lvl="0" indent="0" algn="l" defTabSz="12446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/>
            <a:t>What have you previously done to build community in your courses? </a:t>
          </a:r>
        </a:p>
      </dsp:txBody>
      <dsp:txXfrm>
        <a:off x="1435590" y="531"/>
        <a:ext cx="9080009" cy="1242935"/>
      </dsp:txXfrm>
    </dsp:sp>
    <dsp:sp modelId="{ECEF752B-AAAC-4B47-90FE-A6283477682B}">
      <dsp:nvSpPr>
        <dsp:cNvPr id="0" name=""/>
        <dsp:cNvSpPr/>
      </dsp:nvSpPr>
      <dsp:spPr>
        <a:xfrm>
          <a:off x="0" y="1554201"/>
          <a:ext cx="10515600" cy="1242935"/>
        </a:xfrm>
        <a:prstGeom prst="roundRect">
          <a:avLst>
            <a:gd name="adj" fmla="val 10000"/>
          </a:avLst>
        </a:prstGeom>
        <a:solidFill>
          <a:schemeClr val="dk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z="-12700" extrusionH="1700" prstMaterial="translucentPowder">
          <a:bevelT w="25400" h="6350" prst="softRound"/>
          <a:bevelB w="0" h="0"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0B556B5-81D4-42D9-8D41-A147DB93E079}">
      <dsp:nvSpPr>
        <dsp:cNvPr id="0" name=""/>
        <dsp:cNvSpPr/>
      </dsp:nvSpPr>
      <dsp:spPr>
        <a:xfrm>
          <a:off x="375988" y="1833861"/>
          <a:ext cx="683614" cy="683614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8D49814-AECE-4D98-B419-185C7E510788}">
      <dsp:nvSpPr>
        <dsp:cNvPr id="0" name=""/>
        <dsp:cNvSpPr/>
      </dsp:nvSpPr>
      <dsp:spPr>
        <a:xfrm>
          <a:off x="1435590" y="1554201"/>
          <a:ext cx="9080009" cy="12429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1544" tIns="131544" rIns="131544" bIns="131544" numCol="1" spcCol="1270" anchor="ctr" anchorCtr="0">
          <a:noAutofit/>
        </a:bodyPr>
        <a:lstStyle/>
        <a:p>
          <a:pPr marL="0" lvl="0" indent="0" algn="l" defTabSz="12446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/>
            <a:t>What else might you consider doing to build community in your courses? </a:t>
          </a:r>
        </a:p>
      </dsp:txBody>
      <dsp:txXfrm>
        <a:off x="1435590" y="1554201"/>
        <a:ext cx="9080009" cy="1242935"/>
      </dsp:txXfrm>
    </dsp:sp>
    <dsp:sp modelId="{306EC9DC-2598-45C5-B6F4-4C05D7123E52}">
      <dsp:nvSpPr>
        <dsp:cNvPr id="0" name=""/>
        <dsp:cNvSpPr/>
      </dsp:nvSpPr>
      <dsp:spPr>
        <a:xfrm>
          <a:off x="0" y="3108402"/>
          <a:ext cx="10515600" cy="1242935"/>
        </a:xfrm>
        <a:prstGeom prst="roundRect">
          <a:avLst>
            <a:gd name="adj" fmla="val 10000"/>
          </a:avLst>
        </a:prstGeom>
        <a:solidFill>
          <a:schemeClr val="dk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z="-12700" extrusionH="1700" prstMaterial="translucentPowder">
          <a:bevelT w="25400" h="6350" prst="softRound"/>
          <a:bevelB w="0" h="0"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DA95EEC-36E9-4700-9986-475C522322BC}">
      <dsp:nvSpPr>
        <dsp:cNvPr id="0" name=""/>
        <dsp:cNvSpPr/>
      </dsp:nvSpPr>
      <dsp:spPr>
        <a:xfrm>
          <a:off x="375988" y="3387531"/>
          <a:ext cx="683614" cy="683614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1FEAC5E-EBD7-4843-851F-20102DFC1D9A}">
      <dsp:nvSpPr>
        <dsp:cNvPr id="0" name=""/>
        <dsp:cNvSpPr/>
      </dsp:nvSpPr>
      <dsp:spPr>
        <a:xfrm>
          <a:off x="1435590" y="3107870"/>
          <a:ext cx="9080009" cy="12429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1544" tIns="131544" rIns="131544" bIns="131544" numCol="1" spcCol="1270" anchor="ctr" anchorCtr="0">
          <a:noAutofit/>
        </a:bodyPr>
        <a:lstStyle/>
        <a:p>
          <a:pPr marL="0" lvl="0" indent="0" algn="l" defTabSz="12446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/>
            <a:t>How else do you support students’ engagement in their learning? </a:t>
          </a:r>
        </a:p>
      </dsp:txBody>
      <dsp:txXfrm>
        <a:off x="1435590" y="3107870"/>
        <a:ext cx="9080009" cy="124293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09E3108-443E-4F78-B21B-12952DA87CE9}">
      <dsp:nvSpPr>
        <dsp:cNvPr id="0" name=""/>
        <dsp:cNvSpPr/>
      </dsp:nvSpPr>
      <dsp:spPr>
        <a:xfrm>
          <a:off x="0" y="531"/>
          <a:ext cx="10515600" cy="1242935"/>
        </a:xfrm>
        <a:prstGeom prst="roundRect">
          <a:avLst>
            <a:gd name="adj" fmla="val 10000"/>
          </a:avLst>
        </a:prstGeom>
        <a:solidFill>
          <a:schemeClr val="dk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z="-12700" extrusionH="1700" prstMaterial="translucentPowder">
          <a:bevelT w="25400" h="6350" prst="softRound"/>
          <a:bevelB w="0" h="0"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B9E18FE-C65B-4B2A-8C92-0BB1E75BE56B}">
      <dsp:nvSpPr>
        <dsp:cNvPr id="0" name=""/>
        <dsp:cNvSpPr/>
      </dsp:nvSpPr>
      <dsp:spPr>
        <a:xfrm>
          <a:off x="375988" y="280191"/>
          <a:ext cx="683614" cy="683614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9000" r="-39000"/>
          </a:stretch>
        </a:blip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0AF24E3-0F47-4357-8C38-5D6777ADE3FB}">
      <dsp:nvSpPr>
        <dsp:cNvPr id="0" name=""/>
        <dsp:cNvSpPr/>
      </dsp:nvSpPr>
      <dsp:spPr>
        <a:xfrm>
          <a:off x="1435590" y="531"/>
          <a:ext cx="9080009" cy="12429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1544" tIns="131544" rIns="131544" bIns="131544" numCol="1" spcCol="1270" anchor="ctr" anchorCtr="0">
          <a:noAutofit/>
        </a:bodyPr>
        <a:lstStyle/>
        <a:p>
          <a:pPr marL="0" lvl="0" indent="0" algn="l" defTabSz="12446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/>
            <a:t>What metaphor(s) align best with your understanding of or beliefs about </a:t>
          </a:r>
          <a:r>
            <a:rPr lang="en-US" sz="2800" b="1" kern="1200" err="1"/>
            <a:t>GenAI</a:t>
          </a:r>
          <a:r>
            <a:rPr lang="en-US" sz="2800" b="1" kern="1200"/>
            <a:t>? Why?</a:t>
          </a:r>
        </a:p>
      </dsp:txBody>
      <dsp:txXfrm>
        <a:off x="1435590" y="531"/>
        <a:ext cx="9080009" cy="1242935"/>
      </dsp:txXfrm>
    </dsp:sp>
    <dsp:sp modelId="{ECEF752B-AAAC-4B47-90FE-A6283477682B}">
      <dsp:nvSpPr>
        <dsp:cNvPr id="0" name=""/>
        <dsp:cNvSpPr/>
      </dsp:nvSpPr>
      <dsp:spPr>
        <a:xfrm>
          <a:off x="0" y="1554201"/>
          <a:ext cx="10515600" cy="1242935"/>
        </a:xfrm>
        <a:prstGeom prst="roundRect">
          <a:avLst>
            <a:gd name="adj" fmla="val 10000"/>
          </a:avLst>
        </a:prstGeom>
        <a:solidFill>
          <a:schemeClr val="dk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z="-12700" extrusionH="1700" prstMaterial="translucentPowder">
          <a:bevelT w="25400" h="6350" prst="softRound"/>
          <a:bevelB w="0" h="0"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0B556B5-81D4-42D9-8D41-A147DB93E079}">
      <dsp:nvSpPr>
        <dsp:cNvPr id="0" name=""/>
        <dsp:cNvSpPr/>
      </dsp:nvSpPr>
      <dsp:spPr>
        <a:xfrm>
          <a:off x="375988" y="1833861"/>
          <a:ext cx="683614" cy="683614"/>
        </a:xfrm>
        <a:prstGeom prst="rect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9000" r="-39000"/>
          </a:stretch>
        </a:blip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8D49814-AECE-4D98-B419-185C7E510788}">
      <dsp:nvSpPr>
        <dsp:cNvPr id="0" name=""/>
        <dsp:cNvSpPr/>
      </dsp:nvSpPr>
      <dsp:spPr>
        <a:xfrm>
          <a:off x="1435590" y="1554201"/>
          <a:ext cx="9080009" cy="12429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1544" tIns="131544" rIns="131544" bIns="131544" numCol="1" spcCol="1270" anchor="ctr" anchorCtr="0">
          <a:noAutofit/>
        </a:bodyPr>
        <a:lstStyle/>
        <a:p>
          <a:pPr marL="0" lvl="0" indent="0" algn="l" defTabSz="12446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/>
            <a:t>What hopes do you have for </a:t>
          </a:r>
          <a:r>
            <a:rPr lang="en-US" sz="2800" b="1" kern="1200" err="1"/>
            <a:t>GenAI</a:t>
          </a:r>
          <a:r>
            <a:rPr lang="en-US" sz="2800" b="1" kern="1200"/>
            <a:t> in education or academia? </a:t>
          </a:r>
        </a:p>
      </dsp:txBody>
      <dsp:txXfrm>
        <a:off x="1435590" y="1554201"/>
        <a:ext cx="9080009" cy="1242935"/>
      </dsp:txXfrm>
    </dsp:sp>
    <dsp:sp modelId="{306EC9DC-2598-45C5-B6F4-4C05D7123E52}">
      <dsp:nvSpPr>
        <dsp:cNvPr id="0" name=""/>
        <dsp:cNvSpPr/>
      </dsp:nvSpPr>
      <dsp:spPr>
        <a:xfrm>
          <a:off x="0" y="3107870"/>
          <a:ext cx="10515600" cy="1242935"/>
        </a:xfrm>
        <a:prstGeom prst="roundRect">
          <a:avLst>
            <a:gd name="adj" fmla="val 10000"/>
          </a:avLst>
        </a:prstGeom>
        <a:solidFill>
          <a:schemeClr val="dk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z="-12700" extrusionH="1700" prstMaterial="translucentPowder">
          <a:bevelT w="25400" h="6350" prst="softRound"/>
          <a:bevelB w="0" h="0"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DA95EEC-36E9-4700-9986-475C522322BC}">
      <dsp:nvSpPr>
        <dsp:cNvPr id="0" name=""/>
        <dsp:cNvSpPr/>
      </dsp:nvSpPr>
      <dsp:spPr>
        <a:xfrm>
          <a:off x="375988" y="3387531"/>
          <a:ext cx="683614" cy="683614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1FEAC5E-EBD7-4843-851F-20102DFC1D9A}">
      <dsp:nvSpPr>
        <dsp:cNvPr id="0" name=""/>
        <dsp:cNvSpPr/>
      </dsp:nvSpPr>
      <dsp:spPr>
        <a:xfrm>
          <a:off x="1435590" y="3107870"/>
          <a:ext cx="9080009" cy="12429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1544" tIns="131544" rIns="131544" bIns="131544" numCol="1" spcCol="1270" anchor="ctr" anchorCtr="0">
          <a:noAutofit/>
        </a:bodyPr>
        <a:lstStyle/>
        <a:p>
          <a:pPr marL="0" lvl="0" indent="0" algn="l" defTabSz="12446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/>
            <a:t>What concerns do you have about </a:t>
          </a:r>
          <a:r>
            <a:rPr lang="en-US" sz="2800" b="1" kern="1200" err="1"/>
            <a:t>GenAI</a:t>
          </a:r>
          <a:r>
            <a:rPr lang="en-US" sz="2800" b="1" kern="1200"/>
            <a:t> for education or academia? </a:t>
          </a:r>
        </a:p>
      </dsp:txBody>
      <dsp:txXfrm>
        <a:off x="1435590" y="3107870"/>
        <a:ext cx="9080009" cy="124293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3D0FB3-6792-4DBF-B895-6AD2F362A95E}" type="datetimeFigureOut">
              <a:t>8/18/2024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8925DB-FB9B-4031-A0DD-80CCDA78E771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78870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91DB5C-5A84-4D41-AFDA-EA0186B0D99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876336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8925DB-FB9B-4031-A0DD-80CCDA78E771}" type="slidenum">
              <a:rPr lang="en-CA" smtClean="0"/>
              <a:t>14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2556434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8925DB-FB9B-4031-A0DD-80CCDA78E771}" type="slidenum">
              <a:rPr lang="en-CA" smtClean="0"/>
              <a:t>15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6848577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8925DB-FB9B-4031-A0DD-80CCDA78E771}" type="slidenum">
              <a:rPr lang="en-CA" smtClean="0"/>
              <a:t>18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1809874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8925DB-FB9B-4031-A0DD-80CCDA78E771}" type="slidenum">
              <a:rPr lang="en-CA" smtClean="0"/>
              <a:t>22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9473705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1A51C6-E66F-4BE0-BA4B-54E78C258048}" type="slidenum"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41139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1A51C6-E66F-4BE0-BA4B-54E78C258048}" type="slidenum"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47856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1A51C6-E66F-4BE0-BA4B-54E78C258048}" type="slidenum"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1749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4EB78F-58FF-47F2-BC2B-B1F74075F389}" type="slidenum">
              <a:rPr lang="en-CA" smtClean="0"/>
              <a:t>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692345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D41859-3D65-4EE2-9F3D-31B3F72F0194}" type="slidenum">
              <a:rPr kumimoji="0" lang="en-C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C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43704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Image Placeholder 1">
            <a:extLst>
              <a:ext uri="{FF2B5EF4-FFF2-40B4-BE49-F238E27FC236}">
                <a16:creationId xmlns:a16="http://schemas.microsoft.com/office/drawing/2014/main" id="{8468A16B-12B9-8BC1-0DD0-6DD3D879877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5" name="Notes Placeholder 2">
            <a:extLst>
              <a:ext uri="{FF2B5EF4-FFF2-40B4-BE49-F238E27FC236}">
                <a16:creationId xmlns:a16="http://schemas.microsoft.com/office/drawing/2014/main" id="{52043B83-3135-AC0A-26C8-78A79789984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18436" name="Slide Number Placeholder 3">
            <a:extLst>
              <a:ext uri="{FF2B5EF4-FFF2-40B4-BE49-F238E27FC236}">
                <a16:creationId xmlns:a16="http://schemas.microsoft.com/office/drawing/2014/main" id="{AFD58E13-BED6-7829-A7D1-98C40AB0185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C15F4AE5-3BF8-4E87-AACD-D6546EE24C58}" type="slidenum">
              <a:rPr lang="en-CA" altLang="en-US" smtClean="0"/>
              <a:pPr/>
              <a:t>9</a:t>
            </a:fld>
            <a:endParaRPr lang="en-CA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Image Placeholder 1">
            <a:extLst>
              <a:ext uri="{FF2B5EF4-FFF2-40B4-BE49-F238E27FC236}">
                <a16:creationId xmlns:a16="http://schemas.microsoft.com/office/drawing/2014/main" id="{8468A16B-12B9-8BC1-0DD0-6DD3D879877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5" name="Notes Placeholder 2">
            <a:extLst>
              <a:ext uri="{FF2B5EF4-FFF2-40B4-BE49-F238E27FC236}">
                <a16:creationId xmlns:a16="http://schemas.microsoft.com/office/drawing/2014/main" id="{52043B83-3135-AC0A-26C8-78A79789984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18436" name="Slide Number Placeholder 3">
            <a:extLst>
              <a:ext uri="{FF2B5EF4-FFF2-40B4-BE49-F238E27FC236}">
                <a16:creationId xmlns:a16="http://schemas.microsoft.com/office/drawing/2014/main" id="{AFD58E13-BED6-7829-A7D1-98C40AB0185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C15F4AE5-3BF8-4E87-AACD-D6546EE24C58}" type="slidenum">
              <a:rPr lang="en-CA" altLang="en-US" smtClean="0"/>
              <a:pPr/>
              <a:t>10</a:t>
            </a:fld>
            <a:endParaRPr lang="en-CA" altLang="en-US"/>
          </a:p>
        </p:txBody>
      </p:sp>
    </p:spTree>
    <p:extLst>
      <p:ext uri="{BB962C8B-B14F-4D97-AF65-F5344CB8AC3E}">
        <p14:creationId xmlns:p14="http://schemas.microsoft.com/office/powerpoint/2010/main" val="26029651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Image Placeholder 1">
            <a:extLst>
              <a:ext uri="{FF2B5EF4-FFF2-40B4-BE49-F238E27FC236}">
                <a16:creationId xmlns:a16="http://schemas.microsoft.com/office/drawing/2014/main" id="{8468A16B-12B9-8BC1-0DD0-6DD3D879877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5" name="Notes Placeholder 2">
            <a:extLst>
              <a:ext uri="{FF2B5EF4-FFF2-40B4-BE49-F238E27FC236}">
                <a16:creationId xmlns:a16="http://schemas.microsoft.com/office/drawing/2014/main" id="{52043B83-3135-AC0A-26C8-78A79789984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18436" name="Slide Number Placeholder 3">
            <a:extLst>
              <a:ext uri="{FF2B5EF4-FFF2-40B4-BE49-F238E27FC236}">
                <a16:creationId xmlns:a16="http://schemas.microsoft.com/office/drawing/2014/main" id="{AFD58E13-BED6-7829-A7D1-98C40AB0185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C15F4AE5-3BF8-4E87-AACD-D6546EE24C58}" type="slidenum">
              <a:rPr lang="en-CA" altLang="en-US" smtClean="0"/>
              <a:pPr/>
              <a:t>11</a:t>
            </a:fld>
            <a:endParaRPr lang="en-CA" altLang="en-US"/>
          </a:p>
        </p:txBody>
      </p:sp>
    </p:spTree>
    <p:extLst>
      <p:ext uri="{BB962C8B-B14F-4D97-AF65-F5344CB8AC3E}">
        <p14:creationId xmlns:p14="http://schemas.microsoft.com/office/powerpoint/2010/main" val="13070327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Image Placeholder 1">
            <a:extLst>
              <a:ext uri="{FF2B5EF4-FFF2-40B4-BE49-F238E27FC236}">
                <a16:creationId xmlns:a16="http://schemas.microsoft.com/office/drawing/2014/main" id="{8468A16B-12B9-8BC1-0DD0-6DD3D879877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5" name="Notes Placeholder 2">
            <a:extLst>
              <a:ext uri="{FF2B5EF4-FFF2-40B4-BE49-F238E27FC236}">
                <a16:creationId xmlns:a16="http://schemas.microsoft.com/office/drawing/2014/main" id="{52043B83-3135-AC0A-26C8-78A79789984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18436" name="Slide Number Placeholder 3">
            <a:extLst>
              <a:ext uri="{FF2B5EF4-FFF2-40B4-BE49-F238E27FC236}">
                <a16:creationId xmlns:a16="http://schemas.microsoft.com/office/drawing/2014/main" id="{AFD58E13-BED6-7829-A7D1-98C40AB0185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C15F4AE5-3BF8-4E87-AACD-D6546EE24C58}" type="slidenum">
              <a:rPr lang="en-CA" altLang="en-US" smtClean="0"/>
              <a:pPr/>
              <a:t>12</a:t>
            </a:fld>
            <a:endParaRPr lang="en-CA" altLang="en-US"/>
          </a:p>
        </p:txBody>
      </p:sp>
    </p:spTree>
    <p:extLst>
      <p:ext uri="{BB962C8B-B14F-4D97-AF65-F5344CB8AC3E}">
        <p14:creationId xmlns:p14="http://schemas.microsoft.com/office/powerpoint/2010/main" val="40681374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Image Placeholder 1">
            <a:extLst>
              <a:ext uri="{FF2B5EF4-FFF2-40B4-BE49-F238E27FC236}">
                <a16:creationId xmlns:a16="http://schemas.microsoft.com/office/drawing/2014/main" id="{8468A16B-12B9-8BC1-0DD0-6DD3D879877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5" name="Notes Placeholder 2">
            <a:extLst>
              <a:ext uri="{FF2B5EF4-FFF2-40B4-BE49-F238E27FC236}">
                <a16:creationId xmlns:a16="http://schemas.microsoft.com/office/drawing/2014/main" id="{52043B83-3135-AC0A-26C8-78A79789984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18436" name="Slide Number Placeholder 3">
            <a:extLst>
              <a:ext uri="{FF2B5EF4-FFF2-40B4-BE49-F238E27FC236}">
                <a16:creationId xmlns:a16="http://schemas.microsoft.com/office/drawing/2014/main" id="{AFD58E13-BED6-7829-A7D1-98C40AB0185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C15F4AE5-3BF8-4E87-AACD-D6546EE24C58}" type="slidenum">
              <a:rPr lang="en-CA" altLang="en-US" smtClean="0"/>
              <a:pPr/>
              <a:t>13</a:t>
            </a:fld>
            <a:endParaRPr lang="en-CA" altLang="en-US"/>
          </a:p>
        </p:txBody>
      </p:sp>
    </p:spTree>
    <p:extLst>
      <p:ext uri="{BB962C8B-B14F-4D97-AF65-F5344CB8AC3E}">
        <p14:creationId xmlns:p14="http://schemas.microsoft.com/office/powerpoint/2010/main" val="26921820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8/18/2024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8/18/2024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8/18/2024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50000"/>
              </a:lnSpc>
              <a:defRPr/>
            </a:lvl1pPr>
            <a:lvl2pPr>
              <a:lnSpc>
                <a:spcPct val="150000"/>
              </a:lnSpc>
              <a:defRPr/>
            </a:lvl2pPr>
            <a:lvl3pPr>
              <a:lnSpc>
                <a:spcPct val="150000"/>
              </a:lnSpc>
              <a:defRPr/>
            </a:lvl3pPr>
            <a:lvl4pPr>
              <a:lnSpc>
                <a:spcPct val="150000"/>
              </a:lnSpc>
              <a:defRPr/>
            </a:lvl4pPr>
            <a:lvl5pPr>
              <a:lnSpc>
                <a:spcPct val="15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8/18/2024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8/18/2024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lnSpc>
                <a:spcPct val="150000"/>
              </a:lnSpc>
              <a:defRPr/>
            </a:lvl1pPr>
            <a:lvl2pPr>
              <a:lnSpc>
                <a:spcPct val="150000"/>
              </a:lnSpc>
              <a:defRPr/>
            </a:lvl2pPr>
            <a:lvl3pPr>
              <a:lnSpc>
                <a:spcPct val="150000"/>
              </a:lnSpc>
              <a:defRPr/>
            </a:lvl3pPr>
            <a:lvl4pPr>
              <a:lnSpc>
                <a:spcPct val="150000"/>
              </a:lnSpc>
              <a:defRPr/>
            </a:lvl4pPr>
            <a:lvl5pPr>
              <a:lnSpc>
                <a:spcPct val="15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lnSpc>
                <a:spcPct val="150000"/>
              </a:lnSpc>
              <a:defRPr/>
            </a:lvl1pPr>
            <a:lvl2pPr>
              <a:lnSpc>
                <a:spcPct val="150000"/>
              </a:lnSpc>
              <a:defRPr/>
            </a:lvl2pPr>
            <a:lvl3pPr>
              <a:lnSpc>
                <a:spcPct val="150000"/>
              </a:lnSpc>
              <a:defRPr/>
            </a:lvl3pPr>
            <a:lvl4pPr>
              <a:lnSpc>
                <a:spcPct val="150000"/>
              </a:lnSpc>
              <a:defRPr/>
            </a:lvl4pPr>
            <a:lvl5pPr>
              <a:lnSpc>
                <a:spcPct val="15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8/18/2024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lnSpc>
                <a:spcPct val="150000"/>
              </a:lnSpc>
              <a:defRPr/>
            </a:lvl1pPr>
            <a:lvl2pPr>
              <a:lnSpc>
                <a:spcPct val="150000"/>
              </a:lnSpc>
              <a:defRPr/>
            </a:lvl2pPr>
            <a:lvl3pPr>
              <a:lnSpc>
                <a:spcPct val="150000"/>
              </a:lnSpc>
              <a:defRPr/>
            </a:lvl3pPr>
            <a:lvl4pPr>
              <a:lnSpc>
                <a:spcPct val="150000"/>
              </a:lnSpc>
              <a:defRPr/>
            </a:lvl4pPr>
            <a:lvl5pPr>
              <a:lnSpc>
                <a:spcPct val="15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lnSpc>
                <a:spcPct val="150000"/>
              </a:lnSpc>
              <a:defRPr/>
            </a:lvl1pPr>
            <a:lvl2pPr>
              <a:lnSpc>
                <a:spcPct val="150000"/>
              </a:lnSpc>
              <a:defRPr/>
            </a:lvl2pPr>
            <a:lvl3pPr>
              <a:lnSpc>
                <a:spcPct val="150000"/>
              </a:lnSpc>
              <a:defRPr/>
            </a:lvl3pPr>
            <a:lvl4pPr>
              <a:lnSpc>
                <a:spcPct val="150000"/>
              </a:lnSpc>
              <a:defRPr/>
            </a:lvl4pPr>
            <a:lvl5pPr>
              <a:lnSpc>
                <a:spcPct val="15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8/18/2024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8/18/2024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8/18/2024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lnSpc>
                <a:spcPct val="150000"/>
              </a:lnSpc>
              <a:defRPr sz="3200"/>
            </a:lvl1pPr>
            <a:lvl2pPr>
              <a:lnSpc>
                <a:spcPct val="150000"/>
              </a:lnSpc>
              <a:defRPr sz="2800"/>
            </a:lvl2pPr>
            <a:lvl3pPr>
              <a:lnSpc>
                <a:spcPct val="150000"/>
              </a:lnSpc>
              <a:defRPr sz="2400"/>
            </a:lvl3pPr>
            <a:lvl4pPr>
              <a:lnSpc>
                <a:spcPct val="150000"/>
              </a:lnSpc>
              <a:defRPr sz="2000"/>
            </a:lvl4pPr>
            <a:lvl5pPr>
              <a:lnSpc>
                <a:spcPct val="150000"/>
              </a:lnSpc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8/18/2024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8/18/2024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8/18/2024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5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j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5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5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5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5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hyperlink" Target="https://teaching.uwo.ca/elearning/generativeAI-resources.html" TargetMode="External"/><Relationship Id="rId3" Type="http://schemas.openxmlformats.org/officeDocument/2006/relationships/hyperlink" Target="https://teaching.uwo.ca/elearning/accessibilityboosts.html" TargetMode="External"/><Relationship Id="rId7" Type="http://schemas.openxmlformats.org/officeDocument/2006/relationships/hyperlink" Target="https://teaching.uwo.ca/teaching/engaging/firstday.html" TargetMode="External"/><Relationship Id="rId2" Type="http://schemas.openxmlformats.org/officeDocument/2006/relationships/hyperlink" Target="https://uwaterloo.ca/centre-for-teaching-excellence/catalogs/tip-sheets/building-community-large-classes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teaching.uwo.ca/programs/certificates/udl.html" TargetMode="External"/><Relationship Id="rId5" Type="http://schemas.openxmlformats.org/officeDocument/2006/relationships/hyperlink" Target="https://teaching.uwo.ca/teaching/engaging/building-community.html" TargetMode="External"/><Relationship Id="rId4" Type="http://schemas.openxmlformats.org/officeDocument/2006/relationships/hyperlink" Target="https://teaching.uwo.ca/teaching/accessibility-in-teaching.html" TargetMode="External"/><Relationship Id="rId9" Type="http://schemas.openxmlformats.org/officeDocument/2006/relationships/hyperlink" Target="https://ctlt.calpoly.edu/building-community-and-inclusive-learning-environment" TargetMode="Externa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hyperlink" Target="https://tatp.utoronto.ca/resources/building-a-community-online/" TargetMode="External"/><Relationship Id="rId3" Type="http://schemas.openxmlformats.org/officeDocument/2006/relationships/hyperlink" Target="https://www.uwo.ca/facultyrelations/faculty_relations/faculty/index.html" TargetMode="External"/><Relationship Id="rId7" Type="http://schemas.openxmlformats.org/officeDocument/2006/relationships/hyperlink" Target="https://tatp.utoronto.ca/resources/community-agreements/" TargetMode="External"/><Relationship Id="rId2" Type="http://schemas.openxmlformats.org/officeDocument/2006/relationships/hyperlink" Target="https://doi.org/10.55982/openpraxis.16.1.631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learning.uwo.ca/" TargetMode="External"/><Relationship Id="rId5" Type="http://schemas.openxmlformats.org/officeDocument/2006/relationships/hyperlink" Target="http://academicsupport.uwo.ca/accessible_education/index.html" TargetMode="External"/><Relationship Id="rId10" Type="http://schemas.openxmlformats.org/officeDocument/2006/relationships/hyperlink" Target="https://wts.uwo.ca/iclicker/" TargetMode="External"/><Relationship Id="rId4" Type="http://schemas.openxmlformats.org/officeDocument/2006/relationships/hyperlink" Target="https://doi.org/10.1016/S1096-7516(02)00130-6" TargetMode="External"/><Relationship Id="rId9" Type="http://schemas.openxmlformats.org/officeDocument/2006/relationships/hyperlink" Target="https://hiddencurriculum.ca/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0B8D64-0E26-5A4D-988B-0CDD3DEFCF83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477325" y="1209744"/>
            <a:ext cx="7589649" cy="2762098"/>
          </a:xfrm>
        </p:spPr>
        <p:txBody>
          <a:bodyPr vert="horz" lIns="91440" tIns="45720" rIns="91440" bIns="45720" rtlCol="0" anchor="t">
            <a:noAutofit/>
          </a:bodyPr>
          <a:lstStyle/>
          <a:p>
            <a:pPr algn="ctr"/>
            <a:r>
              <a:rPr lang="en-US" sz="6600" b="1" kern="1200">
                <a:solidFill>
                  <a:srgbClr val="7030A0"/>
                </a:solidFill>
                <a:latin typeface="Arial Nova"/>
              </a:rPr>
              <a:t>Tables Topics in Teaching</a:t>
            </a:r>
            <a:endParaRPr lang="en-US" sz="6600" b="1" kern="1200">
              <a:solidFill>
                <a:srgbClr val="7030A0"/>
              </a:solidFill>
              <a:latin typeface="Arial Nova" panose="020B0504020202020204" pitchFamily="34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42698248-1FDF-6430-7C88-BCD1B6A40104}"/>
              </a:ext>
            </a:extLst>
          </p:cNvPr>
          <p:cNvSpPr txBox="1">
            <a:spLocks/>
          </p:cNvSpPr>
          <p:nvPr/>
        </p:nvSpPr>
        <p:spPr>
          <a:xfrm>
            <a:off x="337463" y="4323374"/>
            <a:ext cx="7401630" cy="117582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000" b="1">
                <a:latin typeface="Arial Nova"/>
              </a:rPr>
              <a:t>Facilitated by </a:t>
            </a:r>
          </a:p>
          <a:p>
            <a:pPr algn="ctr"/>
            <a:r>
              <a:rPr lang="en-US" sz="2800" b="1">
                <a:latin typeface="Arial Nova"/>
              </a:rPr>
              <a:t>Dani Dilkes &amp; Ken Meadows</a:t>
            </a:r>
          </a:p>
          <a:p>
            <a:pPr algn="ctr"/>
            <a:r>
              <a:rPr lang="en-US" sz="2800" b="1" i="1">
                <a:latin typeface="Arial Nova"/>
              </a:rPr>
              <a:t>Centre for Teaching and Learning</a:t>
            </a:r>
            <a:endParaRPr lang="en-US" sz="2800" b="1" i="1">
              <a:latin typeface="Arial Nova" panose="020F0502020204030204" pitchFamily="34" charset="0"/>
            </a:endParaRPr>
          </a:p>
          <a:p>
            <a:pPr algn="r"/>
            <a:endParaRPr lang="en-US" sz="2000" b="1">
              <a:latin typeface="Arial Nova" panose="020F0502020204030204" pitchFamily="34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7C0A5BD8-46E9-899E-A9A7-DD6BD265933A}"/>
              </a:ext>
            </a:extLst>
          </p:cNvPr>
          <p:cNvSpPr txBox="1">
            <a:spLocks/>
          </p:cNvSpPr>
          <p:nvPr/>
        </p:nvSpPr>
        <p:spPr>
          <a:xfrm>
            <a:off x="7647709" y="1945829"/>
            <a:ext cx="4300838" cy="97497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2400" b="1">
                <a:latin typeface="Arial Nova" panose="020B0504020202020204" pitchFamily="34" charset="0"/>
              </a:rPr>
              <a:t>Resources available here:</a:t>
            </a:r>
          </a:p>
          <a:p>
            <a:pPr algn="r"/>
            <a:r>
              <a:rPr lang="en-US" sz="3200">
                <a:solidFill>
                  <a:srgbClr val="0000FF"/>
                </a:solidFill>
                <a:ea typeface="+mn-lt"/>
                <a:cs typeface="+mn-lt"/>
              </a:rPr>
              <a:t>https://bit.ly/nfo_2024</a:t>
            </a:r>
            <a:endParaRPr lang="en-US" sz="3200">
              <a:solidFill>
                <a:srgbClr val="0000FF"/>
              </a:solidFill>
              <a:ea typeface="Calibri"/>
              <a:cs typeface="Calibri"/>
            </a:endParaRPr>
          </a:p>
        </p:txBody>
      </p:sp>
      <p:pic>
        <p:nvPicPr>
          <p:cNvPr id="13" name="Picture 12" descr="Icon for Creative Commons Attribution-NonCommercial-ShareAlike License.">
            <a:extLst>
              <a:ext uri="{FF2B5EF4-FFF2-40B4-BE49-F238E27FC236}">
                <a16:creationId xmlns:a16="http://schemas.microsoft.com/office/drawing/2014/main" id="{F15BAB60-300C-1CFA-8999-4937994242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5370" y="6202260"/>
            <a:ext cx="1198065" cy="422046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7872C880-5310-A63D-6A25-8794D471EAA5}"/>
              </a:ext>
            </a:extLst>
          </p:cNvPr>
          <p:cNvSpPr/>
          <p:nvPr/>
        </p:nvSpPr>
        <p:spPr>
          <a:xfrm>
            <a:off x="2353435" y="6274783"/>
            <a:ext cx="547966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>
              <a:spcAft>
                <a:spcPts val="600"/>
              </a:spcAft>
            </a:pPr>
            <a:r>
              <a:rPr lang="en-CA" sz="1200" kern="1200">
                <a:solidFill>
                  <a:srgbClr val="464646"/>
                </a:solidFill>
                <a:latin typeface="Source Sans Pro"/>
                <a:ea typeface="+mn-ea"/>
                <a:cs typeface="+mn-cs"/>
              </a:rPr>
              <a:t>These slides are  licensed under an Attribution-</a:t>
            </a:r>
            <a:r>
              <a:rPr lang="en-CA" sz="1200" kern="1200" err="1">
                <a:solidFill>
                  <a:srgbClr val="464646"/>
                </a:solidFill>
                <a:latin typeface="Source Sans Pro"/>
                <a:ea typeface="+mn-ea"/>
                <a:cs typeface="+mn-cs"/>
              </a:rPr>
              <a:t>NonCommercial</a:t>
            </a:r>
            <a:r>
              <a:rPr lang="en-CA" sz="1200" kern="1200">
                <a:solidFill>
                  <a:srgbClr val="464646"/>
                </a:solidFill>
                <a:latin typeface="Source Sans Pro"/>
                <a:ea typeface="+mn-ea"/>
                <a:cs typeface="+mn-cs"/>
              </a:rPr>
              <a:t>-</a:t>
            </a:r>
            <a:r>
              <a:rPr lang="en-CA" sz="1200" kern="1200" err="1">
                <a:solidFill>
                  <a:srgbClr val="464646"/>
                </a:solidFill>
                <a:latin typeface="Source Sans Pro"/>
                <a:ea typeface="+mn-ea"/>
                <a:cs typeface="+mn-cs"/>
              </a:rPr>
              <a:t>ShareAlike</a:t>
            </a:r>
            <a:r>
              <a:rPr lang="en-CA" sz="1200" kern="1200">
                <a:solidFill>
                  <a:srgbClr val="464646"/>
                </a:solidFill>
                <a:latin typeface="Source Sans Pro"/>
                <a:ea typeface="+mn-ea"/>
                <a:cs typeface="+mn-cs"/>
              </a:rPr>
              <a:t> License.</a:t>
            </a:r>
            <a:endParaRPr lang="en-US" sz="320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27AF8AE-5C40-80DF-4C5E-4E6605BE2C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6655324"/>
            <a:ext cx="12192000" cy="202676"/>
          </a:xfrm>
          <a:prstGeom prst="rect">
            <a:avLst/>
          </a:prstGeom>
          <a:gradFill flip="none" rotWithShape="1">
            <a:gsLst>
              <a:gs pos="20000">
                <a:srgbClr val="FFC000">
                  <a:lumMod val="84000"/>
                  <a:alpha val="59606"/>
                </a:srgbClr>
              </a:gs>
              <a:gs pos="0">
                <a:srgbClr val="C00000"/>
              </a:gs>
              <a:gs pos="80000">
                <a:schemeClr val="accent5">
                  <a:lumMod val="75000"/>
                </a:schemeClr>
              </a:gs>
              <a:gs pos="60000">
                <a:schemeClr val="accent6">
                  <a:lumMod val="75000"/>
                </a:schemeClr>
              </a:gs>
              <a:gs pos="40000">
                <a:schemeClr val="accent4">
                  <a:lumMod val="60000"/>
                  <a:lumOff val="40000"/>
                </a:schemeClr>
              </a:gs>
              <a:gs pos="100000">
                <a:srgbClr val="7030A0"/>
              </a:gs>
            </a:gsLst>
            <a:path path="circle">
              <a:fillToRect l="100000" t="100000"/>
            </a:path>
            <a:tileRect r="-100000" b="-100000"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QR to the Table Topics in Teaching resource folder. ">
            <a:extLst>
              <a:ext uri="{FF2B5EF4-FFF2-40B4-BE49-F238E27FC236}">
                <a16:creationId xmlns:a16="http://schemas.microsoft.com/office/drawing/2014/main" id="{E8614B34-B445-0F23-3A93-1450D2D008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88324" y="2979952"/>
            <a:ext cx="3627476" cy="3645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72983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>
            <a:extLst>
              <a:ext uri="{FF2B5EF4-FFF2-40B4-BE49-F238E27FC236}">
                <a16:creationId xmlns:a16="http://schemas.microsoft.com/office/drawing/2014/main" id="{FF326E5B-6B17-0D55-450A-ECB7EF6D15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785" y="365125"/>
            <a:ext cx="11436823" cy="1325563"/>
          </a:xfrm>
        </p:spPr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en-US" altLang="en-US" sz="4000" b="1">
                <a:solidFill>
                  <a:srgbClr val="7030A0"/>
                </a:solidFill>
                <a:latin typeface="+mn-lt"/>
                <a:cs typeface="Times New Roman" panose="02020603050405020304" pitchFamily="18" charset="0"/>
              </a:rPr>
              <a:t>Connecting with Students: Let them Learn about You</a:t>
            </a:r>
            <a:endParaRPr lang="en-CA" altLang="en-US" sz="4000" b="1">
              <a:solidFill>
                <a:srgbClr val="7030A0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5EED7488-30A3-1D67-CFFB-156868C4AF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1690688"/>
            <a:ext cx="10665275" cy="4498975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defRPr/>
            </a:pPr>
            <a:r>
              <a:rPr lang="en-US">
                <a:latin typeface="+mn-lt"/>
              </a:rPr>
              <a:t>Share how to contact you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defRPr/>
            </a:pPr>
            <a:endParaRPr lang="en-US" sz="1200">
              <a:latin typeface="+mn-lt"/>
            </a:endParaRPr>
          </a:p>
          <a:p>
            <a:pPr marL="457200" lvl="2" indent="0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2800">
                <a:latin typeface="+mn-lt"/>
              </a:rPr>
              <a:t>Office hours, email, through OWL Brightspace  </a:t>
            </a:r>
          </a:p>
          <a:p>
            <a:pPr marL="457200" lvl="2" indent="0">
              <a:lnSpc>
                <a:spcPct val="100000"/>
              </a:lnSpc>
              <a:spcBef>
                <a:spcPts val="0"/>
              </a:spcBef>
              <a:defRPr/>
            </a:pPr>
            <a:endParaRPr lang="en-US" sz="2800">
              <a:latin typeface="+mn-lt"/>
            </a:endParaRPr>
          </a:p>
          <a:p>
            <a:pPr marL="177800" lvl="2" indent="-177800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2800">
                <a:latin typeface="+mn-lt"/>
              </a:rPr>
              <a:t>As possible, be available before and/or after class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defRPr/>
            </a:pPr>
            <a:endParaRPr lang="en-US" sz="1200">
              <a:latin typeface="+mn-lt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defRPr/>
            </a:pPr>
            <a:endParaRPr lang="en-US" sz="1200">
              <a:latin typeface="+mn-lt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defRPr/>
            </a:pPr>
            <a:r>
              <a:rPr lang="en-US">
                <a:latin typeface="+mn-lt"/>
              </a:rPr>
              <a:t>As you are comfortable, share a little about yourself (e.g., why you are passionate about your discipline; an outside interest)</a:t>
            </a:r>
          </a:p>
        </p:txBody>
      </p:sp>
    </p:spTree>
    <p:extLst>
      <p:ext uri="{BB962C8B-B14F-4D97-AF65-F5344CB8AC3E}">
        <p14:creationId xmlns:p14="http://schemas.microsoft.com/office/powerpoint/2010/main" val="3730501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>
            <a:extLst>
              <a:ext uri="{FF2B5EF4-FFF2-40B4-BE49-F238E27FC236}">
                <a16:creationId xmlns:a16="http://schemas.microsoft.com/office/drawing/2014/main" id="{FF326E5B-6B17-0D55-450A-ECB7EF6D15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785" y="365125"/>
            <a:ext cx="11436823" cy="1325563"/>
          </a:xfrm>
        </p:spPr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en-US" altLang="en-US" sz="4000" b="1">
                <a:solidFill>
                  <a:srgbClr val="7030A0"/>
                </a:solidFill>
                <a:latin typeface="+mn-lt"/>
                <a:cs typeface="Times New Roman" panose="02020603050405020304" pitchFamily="18" charset="0"/>
              </a:rPr>
              <a:t>Connecting Students with Each Other</a:t>
            </a:r>
            <a:endParaRPr lang="en-CA" altLang="en-US" sz="4000" b="1">
              <a:solidFill>
                <a:srgbClr val="7030A0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5EED7488-30A3-1D67-CFFB-156868C4AF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1690688"/>
            <a:ext cx="10665275" cy="4498975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defRPr/>
            </a:pPr>
            <a:r>
              <a:rPr lang="en-US">
                <a:latin typeface="+mn-lt"/>
              </a:rPr>
              <a:t>Icebreaker on the first day (and later; e.g., in pairs, share one thing that you are comfortable sharing about yourself; what is one thing about [</a:t>
            </a:r>
            <a:r>
              <a:rPr lang="en-US" i="1">
                <a:latin typeface="+mn-lt"/>
              </a:rPr>
              <a:t>the discipline</a:t>
            </a:r>
            <a:r>
              <a:rPr lang="en-US">
                <a:latin typeface="+mn-lt"/>
              </a:rPr>
              <a:t>] that interests you).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defRPr/>
            </a:pPr>
            <a:endParaRPr lang="en-US">
              <a:latin typeface="+mn-lt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defRPr/>
            </a:pPr>
            <a:r>
              <a:rPr lang="en-US">
                <a:latin typeface="+mn-lt"/>
              </a:rPr>
              <a:t>Build interactivity into learning activities &amp; assessments (e.g., small group discussions;  OWL Brightspace Discussions; group work; peer feedback)</a:t>
            </a:r>
          </a:p>
        </p:txBody>
      </p:sp>
    </p:spTree>
    <p:extLst>
      <p:ext uri="{BB962C8B-B14F-4D97-AF65-F5344CB8AC3E}">
        <p14:creationId xmlns:p14="http://schemas.microsoft.com/office/powerpoint/2010/main" val="1085206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>
            <a:extLst>
              <a:ext uri="{FF2B5EF4-FFF2-40B4-BE49-F238E27FC236}">
                <a16:creationId xmlns:a16="http://schemas.microsoft.com/office/drawing/2014/main" id="{FF326E5B-6B17-0D55-450A-ECB7EF6D15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785" y="365125"/>
            <a:ext cx="11436823" cy="1325563"/>
          </a:xfrm>
        </p:spPr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en-US" altLang="en-US" sz="4000" b="1">
                <a:solidFill>
                  <a:srgbClr val="7030A0"/>
                </a:solidFill>
                <a:latin typeface="+mn-lt"/>
                <a:cs typeface="Times New Roman" panose="02020603050405020304" pitchFamily="18" charset="0"/>
              </a:rPr>
              <a:t>Connecting Students with the Course</a:t>
            </a:r>
            <a:endParaRPr lang="en-CA" altLang="en-US" sz="4000" b="1">
              <a:solidFill>
                <a:srgbClr val="7030A0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5EED7488-30A3-1D67-CFFB-156868C4AF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87104" y="1828800"/>
            <a:ext cx="10658902" cy="4094329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defRPr/>
            </a:pPr>
            <a:r>
              <a:rPr lang="en-US">
                <a:latin typeface="+mn-lt"/>
              </a:rPr>
              <a:t>Ensure course materials are accessible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defRPr/>
            </a:pPr>
            <a:endParaRPr lang="en-US" sz="1200">
              <a:latin typeface="+mn-lt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defRPr/>
            </a:pPr>
            <a:endParaRPr lang="en-US" sz="1200">
              <a:latin typeface="+mn-lt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defRPr/>
            </a:pPr>
            <a:r>
              <a:rPr lang="en-US">
                <a:latin typeface="+mn-lt"/>
              </a:rPr>
              <a:t>When possible, provide real world examples; tailor content and/or examples to students’ knowledge, interests, experiences, future careers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defRPr/>
            </a:pPr>
            <a:endParaRPr lang="en-US" sz="1200">
              <a:latin typeface="+mn-lt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defRPr/>
            </a:pPr>
            <a:endParaRPr lang="en-US" sz="1200">
              <a:latin typeface="+mn-lt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defRPr/>
            </a:pPr>
            <a:r>
              <a:rPr lang="en-US">
                <a:latin typeface="+mn-lt"/>
              </a:rPr>
              <a:t>Connect students with campus resources at relevant points throughout the course and normalize their use (“…part of being a student”; e.g., Learning Development &amp; Success, Wellness &amp; Well-being)</a:t>
            </a:r>
          </a:p>
        </p:txBody>
      </p:sp>
    </p:spTree>
    <p:extLst>
      <p:ext uri="{BB962C8B-B14F-4D97-AF65-F5344CB8AC3E}">
        <p14:creationId xmlns:p14="http://schemas.microsoft.com/office/powerpoint/2010/main" val="4003731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>
            <a:extLst>
              <a:ext uri="{FF2B5EF4-FFF2-40B4-BE49-F238E27FC236}">
                <a16:creationId xmlns:a16="http://schemas.microsoft.com/office/drawing/2014/main" id="{FF326E5B-6B17-0D55-450A-ECB7EF6D15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785" y="365125"/>
            <a:ext cx="11436823" cy="1325563"/>
          </a:xfrm>
        </p:spPr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en-US" altLang="en-US" sz="4000" b="1">
                <a:solidFill>
                  <a:srgbClr val="7030A0"/>
                </a:solidFill>
                <a:latin typeface="+mn-lt"/>
                <a:cs typeface="Times New Roman" panose="02020603050405020304" pitchFamily="18" charset="0"/>
              </a:rPr>
              <a:t>Connecting Students with the Course </a:t>
            </a:r>
            <a:r>
              <a:rPr lang="en-US" altLang="en-US" sz="2800" b="1" i="1">
                <a:solidFill>
                  <a:srgbClr val="7030A0"/>
                </a:solidFill>
                <a:latin typeface="+mn-lt"/>
                <a:cs typeface="Times New Roman" panose="02020603050405020304" pitchFamily="18" charset="0"/>
              </a:rPr>
              <a:t>(continued)</a:t>
            </a:r>
            <a:endParaRPr lang="en-CA" altLang="en-US" sz="2800" b="1" i="1">
              <a:solidFill>
                <a:srgbClr val="7030A0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5EED7488-30A3-1D67-CFFB-156868C4AF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87104" y="1869745"/>
            <a:ext cx="10658902" cy="4135272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defRPr/>
            </a:pPr>
            <a:endParaRPr lang="en-US" sz="1200">
              <a:latin typeface="+mn-lt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defRPr/>
            </a:pPr>
            <a:r>
              <a:rPr lang="en-US">
                <a:latin typeface="+mn-lt"/>
              </a:rPr>
              <a:t>Co-create a community agreement: Shared expectations for each other and the course (e.g., respectful communication, turn taking in discussions)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defRPr/>
            </a:pPr>
            <a:endParaRPr lang="en-US" sz="1200">
              <a:latin typeface="+mn-lt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defRPr/>
            </a:pPr>
            <a:endParaRPr lang="en-US" sz="1200">
              <a:latin typeface="+mn-lt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defRPr/>
            </a:pPr>
            <a:r>
              <a:rPr lang="en-US">
                <a:latin typeface="+mn-lt"/>
              </a:rPr>
              <a:t>When possible, provide flexibility and choice (e.g., choice of topics for an assignment)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defRPr/>
            </a:pPr>
            <a:endParaRPr lang="en-US">
              <a:latin typeface="+mn-lt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defRPr/>
            </a:pPr>
            <a:r>
              <a:rPr lang="en-US">
                <a:latin typeface="+mn-lt"/>
              </a:rPr>
              <a:t>Emphasize learning is a process, </a:t>
            </a:r>
            <a:r>
              <a:rPr lang="en-CA" altLang="en-US">
                <a:latin typeface="+mn-lt"/>
                <a:cs typeface="Times New Roman" panose="02020603050405020304" pitchFamily="18" charset="0"/>
              </a:rPr>
              <a:t>discuss importance of making mistakes for learning</a:t>
            </a:r>
          </a:p>
        </p:txBody>
      </p:sp>
    </p:spTree>
    <p:extLst>
      <p:ext uri="{BB962C8B-B14F-4D97-AF65-F5344CB8AC3E}">
        <p14:creationId xmlns:p14="http://schemas.microsoft.com/office/powerpoint/2010/main" val="917002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Rectangle 29">
            <a:extLst>
              <a:ext uri="{FF2B5EF4-FFF2-40B4-BE49-F238E27FC236}">
                <a16:creationId xmlns:a16="http://schemas.microsoft.com/office/drawing/2014/main" id="{6C4028FD-8BAA-4A19-BFDE-594D991B75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02C382A-ABB9-8A44-8C5D-1C0781DC81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6995"/>
            <a:ext cx="10515600" cy="1133693"/>
          </a:xfrm>
        </p:spPr>
        <p:txBody>
          <a:bodyPr vert="horz" lIns="91440" tIns="45720" rIns="91440" bIns="45720" rtlCol="0">
            <a:normAutofit fontScale="90000"/>
          </a:bodyPr>
          <a:lstStyle/>
          <a:p>
            <a:r>
              <a:rPr lang="en-US" sz="5200" b="1">
                <a:solidFill>
                  <a:srgbClr val="7030A0"/>
                </a:solidFill>
                <a:latin typeface="+mj-lt"/>
              </a:rPr>
              <a:t>Discussion Questions: Building Community</a:t>
            </a:r>
          </a:p>
        </p:txBody>
      </p:sp>
      <p:graphicFrame>
        <p:nvGraphicFramePr>
          <p:cNvPr id="25" name="Content Placeholder 4">
            <a:extLst>
              <a:ext uri="{FF2B5EF4-FFF2-40B4-BE49-F238E27FC236}">
                <a16:creationId xmlns:a16="http://schemas.microsoft.com/office/drawing/2014/main" id="{DCA4C9D4-691B-3BA6-273E-57B4068BA6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27295476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9596703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63F3E6-5EC8-1F2A-FBFE-7A0E32AD39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46368" y="2511"/>
            <a:ext cx="5841218" cy="5314072"/>
          </a:xfrm>
          <a:solidFill>
            <a:schemeClr val="bg1"/>
          </a:solidFill>
          <a:ln w="38100"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5819754"/>
                      <a:gd name="connsiteY0" fmla="*/ 0 h 4545874"/>
                      <a:gd name="connsiteX1" fmla="*/ 5819754 w 5819754"/>
                      <a:gd name="connsiteY1" fmla="*/ 0 h 4545874"/>
                      <a:gd name="connsiteX2" fmla="*/ 5819754 w 5819754"/>
                      <a:gd name="connsiteY2" fmla="*/ 4545874 h 4545874"/>
                      <a:gd name="connsiteX3" fmla="*/ 0 w 5819754"/>
                      <a:gd name="connsiteY3" fmla="*/ 4545874 h 4545874"/>
                      <a:gd name="connsiteX4" fmla="*/ 0 w 5819754"/>
                      <a:gd name="connsiteY4" fmla="*/ 0 h 45458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819754" h="4545874" fill="none" extrusionOk="0">
                        <a:moveTo>
                          <a:pt x="0" y="0"/>
                        </a:moveTo>
                        <a:cubicBezTo>
                          <a:pt x="1645810" y="-49533"/>
                          <a:pt x="3472468" y="-14809"/>
                          <a:pt x="5819754" y="0"/>
                        </a:cubicBezTo>
                        <a:cubicBezTo>
                          <a:pt x="5907393" y="1644335"/>
                          <a:pt x="5747075" y="2594472"/>
                          <a:pt x="5819754" y="4545874"/>
                        </a:cubicBezTo>
                        <a:cubicBezTo>
                          <a:pt x="3919674" y="4497643"/>
                          <a:pt x="1788110" y="4630329"/>
                          <a:pt x="0" y="4545874"/>
                        </a:cubicBezTo>
                        <a:cubicBezTo>
                          <a:pt x="-38581" y="2667545"/>
                          <a:pt x="63341" y="1291764"/>
                          <a:pt x="0" y="0"/>
                        </a:cubicBezTo>
                        <a:close/>
                      </a:path>
                      <a:path w="5819754" h="4545874" stroke="0" extrusionOk="0">
                        <a:moveTo>
                          <a:pt x="0" y="0"/>
                        </a:moveTo>
                        <a:cubicBezTo>
                          <a:pt x="1879028" y="118645"/>
                          <a:pt x="3560913" y="116012"/>
                          <a:pt x="5819754" y="0"/>
                        </a:cubicBezTo>
                        <a:cubicBezTo>
                          <a:pt x="5686872" y="1626115"/>
                          <a:pt x="5904705" y="2839424"/>
                          <a:pt x="5819754" y="4545874"/>
                        </a:cubicBezTo>
                        <a:cubicBezTo>
                          <a:pt x="4668493" y="4680474"/>
                          <a:pt x="2031447" y="4388678"/>
                          <a:pt x="0" y="4545874"/>
                        </a:cubicBezTo>
                        <a:cubicBezTo>
                          <a:pt x="-20187" y="3086909"/>
                          <a:pt x="-152480" y="1284544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txBody>
          <a:bodyPr>
            <a:normAutofit fontScale="90000"/>
          </a:bodyPr>
          <a:lstStyle/>
          <a:p>
            <a:r>
              <a:rPr lang="en-US" sz="5400" b="1"/>
              <a:t>Big Hero Six or </a:t>
            </a:r>
            <a:br>
              <a:rPr lang="en-US" sz="5400" b="1"/>
            </a:br>
            <a:r>
              <a:rPr lang="en-US" sz="5400" b="1"/>
              <a:t>The Terminator?</a:t>
            </a:r>
            <a:br>
              <a:rPr lang="en-US" sz="5400" b="1"/>
            </a:br>
            <a:r>
              <a:rPr lang="en-US" sz="5400" b="1"/>
              <a:t>Understanding </a:t>
            </a:r>
            <a:r>
              <a:rPr lang="en-US" sz="5400" b="1" err="1"/>
              <a:t>GenAI</a:t>
            </a:r>
            <a:r>
              <a:rPr lang="en-US" sz="5400" b="1"/>
              <a:t> Through Metaphors</a:t>
            </a:r>
            <a:br>
              <a:rPr lang="en-US" sz="5400" b="1"/>
            </a:br>
            <a:br>
              <a:rPr lang="en-US" sz="7200" b="1"/>
            </a:br>
            <a:r>
              <a:rPr lang="en-US" sz="4000"/>
              <a:t>Facilitated by: </a:t>
            </a:r>
            <a:br>
              <a:rPr lang="en-US" sz="4000"/>
            </a:br>
            <a:r>
              <a:rPr lang="en-US" sz="4000"/>
              <a:t>Dani Dilkes</a:t>
            </a:r>
            <a:br>
              <a:rPr lang="en-US" sz="4000"/>
            </a:br>
            <a:r>
              <a:rPr lang="en-US" sz="3600"/>
              <a:t>eLearning &amp; Curriculum Specialist</a:t>
            </a:r>
            <a:endParaRPr lang="en-US"/>
          </a:p>
        </p:txBody>
      </p:sp>
      <p:pic>
        <p:nvPicPr>
          <p:cNvPr id="7" name="Picture 6" descr="Big Hero Six, a rotund white robot, standing next to a Terminator, a slim, metallic robot with glowing red eyes. ">
            <a:extLst>
              <a:ext uri="{FF2B5EF4-FFF2-40B4-BE49-F238E27FC236}">
                <a16:creationId xmlns:a16="http://schemas.microsoft.com/office/drawing/2014/main" id="{898E4117-3BED-97CF-0EA7-80FCC47421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766" y="272396"/>
            <a:ext cx="5917474" cy="5917474"/>
          </a:xfrm>
          <a:prstGeom prst="rect">
            <a:avLst/>
          </a:prstGeom>
        </p:spPr>
      </p:pic>
      <p:sp>
        <p:nvSpPr>
          <p:cNvPr id="5" name="Google Shape;231;p35">
            <a:extLst>
              <a:ext uri="{FF2B5EF4-FFF2-40B4-BE49-F238E27FC236}">
                <a16:creationId xmlns:a16="http://schemas.microsoft.com/office/drawing/2014/main" id="{3A8DA9AD-5F11-9FA0-11B2-644010B86CAE}"/>
              </a:ext>
            </a:extLst>
          </p:cNvPr>
          <p:cNvSpPr txBox="1">
            <a:spLocks/>
          </p:cNvSpPr>
          <p:nvPr/>
        </p:nvSpPr>
        <p:spPr>
          <a:xfrm>
            <a:off x="396115" y="6010050"/>
            <a:ext cx="5564777" cy="73038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1"/>
            </a:solidFill>
          </a:ln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CA" sz="1200" b="1">
                <a:solidFill>
                  <a:srgbClr val="434343"/>
                </a:solidFill>
              </a:rPr>
              <a:t>Image generated using ChatGPT 4o in August 2024 in response to the prompt </a:t>
            </a:r>
            <a:r>
              <a:rPr lang="en-GB" sz="1200" b="1">
                <a:solidFill>
                  <a:srgbClr val="434343"/>
                </a:solidFill>
              </a:rPr>
              <a:t> “generate an image of big hero six VS the terminator as a metaphor for AI”</a:t>
            </a:r>
            <a:endParaRPr lang="en-CA" sz="1200" b="1">
              <a:solidFill>
                <a:srgbClr val="434343"/>
              </a:solidFill>
            </a:endParaRPr>
          </a:p>
        </p:txBody>
      </p:sp>
      <p:pic>
        <p:nvPicPr>
          <p:cNvPr id="1028" name="Picture 4" descr="Centre for Teaching and Learning Logo">
            <a:extLst>
              <a:ext uri="{FF2B5EF4-FFF2-40B4-BE49-F238E27FC236}">
                <a16:creationId xmlns:a16="http://schemas.microsoft.com/office/drawing/2014/main" id="{FE9367B1-8CBC-2B73-6CD0-608A12DE78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9605" y="6088270"/>
            <a:ext cx="3517900" cy="20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02040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201CC55D-ED54-4C5C-95E6-10947BD110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02C382A-ABB9-8A44-8C5D-1C0781DC81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560" y="856180"/>
            <a:ext cx="4560584" cy="1128068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sz="4000"/>
              <a:t>What IS Generative AI? </a:t>
            </a:r>
            <a:endParaRPr lang="en-US" sz="4000">
              <a:latin typeface="+mj-lt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DE889C7-FAD6-4397-98E2-05D5034844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083484"/>
            <a:ext cx="355196" cy="673460"/>
            <a:chOff x="0" y="823811"/>
            <a:chExt cx="355196" cy="673460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23811"/>
              <a:ext cx="87363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9341" y="823811"/>
              <a:ext cx="195855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" name="Rectangle 18">
            <a:extLst>
              <a:ext uri="{FF2B5EF4-FFF2-40B4-BE49-F238E27FC236}">
                <a16:creationId xmlns:a16="http://schemas.microsoft.com/office/drawing/2014/main" id="{3873B707-463F-40B0-8227-E8CC6C67EB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5085" y="2090569"/>
            <a:ext cx="429768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Google Shape;231;p35">
            <a:extLst>
              <a:ext uri="{FF2B5EF4-FFF2-40B4-BE49-F238E27FC236}">
                <a16:creationId xmlns:a16="http://schemas.microsoft.com/office/drawing/2014/main" id="{EA6C001C-4714-F2C2-1A6A-A0BD6C9B89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590719" y="2330505"/>
            <a:ext cx="4559425" cy="3979585"/>
          </a:xfrm>
          <a:prstGeom prst="rect">
            <a:avLst/>
          </a:prstGeom>
        </p:spPr>
        <p:txBody>
          <a:bodyPr spcFirstLastPara="1" vert="horz" lIns="91440" tIns="45720" rIns="91440" bIns="45720" rtlCol="0" anchor="ctr" anchorCtr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>
              <a:spcBef>
                <a:spcPts val="0"/>
              </a:spcBef>
              <a:spcAft>
                <a:spcPts val="600"/>
              </a:spcAft>
            </a:pPr>
            <a:endParaRPr lang="en-US" sz="2000" b="1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13237C8-E62C-4F0D-A318-BD6FB6C2D1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810" y="513853"/>
            <a:ext cx="6009366" cy="583457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Content Placeholder 4">
            <a:extLst>
              <a:ext uri="{FF2B5EF4-FFF2-40B4-BE49-F238E27FC236}">
                <a16:creationId xmlns:a16="http://schemas.microsoft.com/office/drawing/2014/main" id="{A8CFC93E-9D17-79E8-A19B-68282B54E67A}"/>
              </a:ext>
            </a:extLst>
          </p:cNvPr>
          <p:cNvSpPr txBox="1">
            <a:spLocks/>
          </p:cNvSpPr>
          <p:nvPr/>
        </p:nvSpPr>
        <p:spPr>
          <a:xfrm>
            <a:off x="836674" y="2326221"/>
            <a:ext cx="4638390" cy="40222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Artificial Intelligence tool that </a:t>
            </a:r>
            <a:r>
              <a:rPr lang="en-US" sz="3200" b="1" u="sng"/>
              <a:t>creates</a:t>
            </a:r>
            <a:r>
              <a:rPr lang="en-US"/>
              <a:t> new content</a:t>
            </a:r>
          </a:p>
          <a:p>
            <a:r>
              <a:rPr lang="en-US"/>
              <a:t>Trained on massive datasets to identify patterns and connections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1DA24879-7784-92C3-CC77-CA1BEA845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6431994" y="856179"/>
            <a:ext cx="4923332" cy="5218050"/>
            <a:chOff x="7089650" y="1690687"/>
            <a:chExt cx="4265676" cy="4492102"/>
          </a:xfrm>
        </p:grpSpPr>
        <p:pic>
          <p:nvPicPr>
            <p:cNvPr id="1026" name="Picture 2" descr="A humanoid female with her head covered in circuits, wires, and lights in a very futuristic way. ">
              <a:extLst>
                <a:ext uri="{FF2B5EF4-FFF2-40B4-BE49-F238E27FC236}">
                  <a16:creationId xmlns:a16="http://schemas.microsoft.com/office/drawing/2014/main" id="{3B0A27D5-3046-6E41-BC8E-24BE969EA31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89651" y="1690687"/>
              <a:ext cx="4265675" cy="42656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Google Shape;231;p35">
              <a:extLst>
                <a:ext uri="{FF2B5EF4-FFF2-40B4-BE49-F238E27FC236}">
                  <a16:creationId xmlns:a16="http://schemas.microsoft.com/office/drawing/2014/main" id="{0348BC4A-5523-18F5-9E39-B65723CE1F7D}"/>
                </a:ext>
              </a:extLst>
            </p:cNvPr>
            <p:cNvSpPr txBox="1">
              <a:spLocks/>
            </p:cNvSpPr>
            <p:nvPr/>
          </p:nvSpPr>
          <p:spPr>
            <a:xfrm>
              <a:off x="7089650" y="5678011"/>
              <a:ext cx="4265675" cy="50477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accent1"/>
              </a:solidFill>
            </a:ln>
          </p:spPr>
          <p:txBody>
            <a:bodyPr spcFirstLastPara="1" vert="horz" wrap="square" lIns="91425" tIns="91425" rIns="91425" bIns="91425" rtlCol="0" anchor="t" anchorCtr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00000"/>
                </a:lnSpc>
                <a:spcBef>
                  <a:spcPts val="0"/>
                </a:spcBef>
                <a:buFont typeface="Arial" panose="020B0604020202020204" pitchFamily="34" charset="0"/>
                <a:buNone/>
              </a:pPr>
              <a:r>
                <a:rPr lang="en-CA" sz="1200" b="1">
                  <a:solidFill>
                    <a:srgbClr val="434343"/>
                  </a:solidFill>
                </a:rPr>
                <a:t>Image generated using Midjourney in December 2023 in response to the prompt “What is generative AI?”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30658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201CC55D-ED54-4C5C-95E6-10947BD110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02C382A-ABB9-8A44-8C5D-1C0781DC81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560" y="856180"/>
            <a:ext cx="4560584" cy="112806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>
                <a:latin typeface="+mj-lt"/>
              </a:rPr>
              <a:t>AI Metaphors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DE889C7-FAD6-4397-98E2-05D5034844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083484"/>
            <a:ext cx="355196" cy="673460"/>
            <a:chOff x="0" y="823811"/>
            <a:chExt cx="355196" cy="673460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23811"/>
              <a:ext cx="87363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9341" y="823811"/>
              <a:ext cx="195855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" name="Rectangle 18">
            <a:extLst>
              <a:ext uri="{FF2B5EF4-FFF2-40B4-BE49-F238E27FC236}">
                <a16:creationId xmlns:a16="http://schemas.microsoft.com/office/drawing/2014/main" id="{3873B707-463F-40B0-8227-E8CC6C67EB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5085" y="2090569"/>
            <a:ext cx="429768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13237C8-E62C-4F0D-A318-BD6FB6C2D1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810" y="513853"/>
            <a:ext cx="6009366" cy="583457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Content Placeholder 4">
            <a:extLst>
              <a:ext uri="{FF2B5EF4-FFF2-40B4-BE49-F238E27FC236}">
                <a16:creationId xmlns:a16="http://schemas.microsoft.com/office/drawing/2014/main" id="{A8CFC93E-9D17-79E8-A19B-68282B54E67A}"/>
              </a:ext>
            </a:extLst>
          </p:cNvPr>
          <p:cNvSpPr txBox="1">
            <a:spLocks/>
          </p:cNvSpPr>
          <p:nvPr/>
        </p:nvSpPr>
        <p:spPr>
          <a:xfrm>
            <a:off x="836674" y="2326221"/>
            <a:ext cx="4638390" cy="38818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Metaphors tell us a lot about how people feel about and perceive Artificial Intelligence (</a:t>
            </a:r>
            <a:r>
              <a:rPr lang="en-CA"/>
              <a:t>Gupta et. al., 2024)</a:t>
            </a:r>
            <a:endParaRPr lang="en-US"/>
          </a:p>
          <a:p>
            <a:pPr marL="0" indent="0">
              <a:buNone/>
            </a:pPr>
            <a:endParaRPr lang="en-US"/>
          </a:p>
          <a:p>
            <a:endParaRPr lang="en-US"/>
          </a:p>
        </p:txBody>
      </p:sp>
      <p:pic>
        <p:nvPicPr>
          <p:cNvPr id="18" name="Picture 17" descr="A group of people around a black cube  labelled &quot;Black Box&quot; with a question mark on it. The background is filled with cubes and question marks. ">
            <a:extLst>
              <a:ext uri="{FF2B5EF4-FFF2-40B4-BE49-F238E27FC236}">
                <a16:creationId xmlns:a16="http://schemas.microsoft.com/office/drawing/2014/main" id="{0E0A0F02-E7BF-3110-AC48-977A7C1182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190" y="763859"/>
            <a:ext cx="5329645" cy="5329645"/>
          </a:xfrm>
          <a:prstGeom prst="rect">
            <a:avLst/>
          </a:prstGeom>
        </p:spPr>
      </p:pic>
      <p:sp>
        <p:nvSpPr>
          <p:cNvPr id="9" name="Google Shape;231;p35">
            <a:extLst>
              <a:ext uri="{FF2B5EF4-FFF2-40B4-BE49-F238E27FC236}">
                <a16:creationId xmlns:a16="http://schemas.microsoft.com/office/drawing/2014/main" id="{BE4DC860-206D-53F5-E65C-3391B5942C68}"/>
              </a:ext>
            </a:extLst>
          </p:cNvPr>
          <p:cNvSpPr txBox="1">
            <a:spLocks/>
          </p:cNvSpPr>
          <p:nvPr/>
        </p:nvSpPr>
        <p:spPr>
          <a:xfrm>
            <a:off x="6302708" y="5799909"/>
            <a:ext cx="5100489" cy="54423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1"/>
            </a:solidFill>
          </a:ln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GB" sz="1200" b="1">
                <a:solidFill>
                  <a:srgbClr val="434343"/>
                </a:solidFill>
              </a:rPr>
              <a:t>Image generated using ChatGPT 4o in August 2024 in response to the prompt “generate an image of the metaphor "black box" “</a:t>
            </a:r>
          </a:p>
        </p:txBody>
      </p:sp>
    </p:spTree>
    <p:extLst>
      <p:ext uri="{BB962C8B-B14F-4D97-AF65-F5344CB8AC3E}">
        <p14:creationId xmlns:p14="http://schemas.microsoft.com/office/powerpoint/2010/main" val="3330661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uiExpand="1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201CC55D-ED54-4C5C-95E6-10947BD110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02C382A-ABB9-8A44-8C5D-1C0781DC81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560" y="856180"/>
            <a:ext cx="4560584" cy="112806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>
                <a:latin typeface="+mj-lt"/>
              </a:rPr>
              <a:t>Stochastic Parrot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1DE889C7-FAD6-4397-98E2-05D5034844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083484"/>
            <a:ext cx="355196" cy="673460"/>
            <a:chOff x="0" y="823811"/>
            <a:chExt cx="355196" cy="673460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23811"/>
              <a:ext cx="87363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9341" y="823811"/>
              <a:ext cx="195855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3873B707-463F-40B0-8227-E8CC6C67EB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5085" y="2090569"/>
            <a:ext cx="429768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13237C8-E62C-4F0D-A318-BD6FB6C2D1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810" y="513853"/>
            <a:ext cx="6009366" cy="583457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Content Placeholder 6" descr="A colorful parrot sitting on a branch. The background and parrot are covered in random sequences of numbers. ">
            <a:extLst>
              <a:ext uri="{FF2B5EF4-FFF2-40B4-BE49-F238E27FC236}">
                <a16:creationId xmlns:a16="http://schemas.microsoft.com/office/drawing/2014/main" id="{30AE97AC-1BE9-1C09-AA5E-7B40C9606EC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62" r="4" b="4"/>
          <a:stretch/>
        </p:blipFill>
        <p:spPr>
          <a:xfrm>
            <a:off x="5977788" y="799352"/>
            <a:ext cx="5425410" cy="5259296"/>
          </a:xfrm>
          <a:prstGeom prst="rect">
            <a:avLst/>
          </a:prstGeom>
        </p:spPr>
      </p:pic>
      <p:sp>
        <p:nvSpPr>
          <p:cNvPr id="11" name="Google Shape;231;p35">
            <a:extLst>
              <a:ext uri="{FF2B5EF4-FFF2-40B4-BE49-F238E27FC236}">
                <a16:creationId xmlns:a16="http://schemas.microsoft.com/office/drawing/2014/main" id="{27F3F7AE-50FF-6DC3-B5B4-F62A7009CDEB}"/>
              </a:ext>
            </a:extLst>
          </p:cNvPr>
          <p:cNvSpPr txBox="1">
            <a:spLocks/>
          </p:cNvSpPr>
          <p:nvPr/>
        </p:nvSpPr>
        <p:spPr>
          <a:xfrm>
            <a:off x="6302708" y="5799909"/>
            <a:ext cx="5100489" cy="54423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1"/>
            </a:solidFill>
          </a:ln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GB" sz="1200" b="1">
                <a:solidFill>
                  <a:srgbClr val="434343"/>
                </a:solidFill>
              </a:rPr>
              <a:t>Image generated using ChatGPT 4o in August 2024 in response to the prompt “generate an image of the metaphor "stochastic parrot“”</a:t>
            </a:r>
          </a:p>
        </p:txBody>
      </p:sp>
      <p:sp>
        <p:nvSpPr>
          <p:cNvPr id="12" name="Content Placeholder 4">
            <a:extLst>
              <a:ext uri="{FF2B5EF4-FFF2-40B4-BE49-F238E27FC236}">
                <a16:creationId xmlns:a16="http://schemas.microsoft.com/office/drawing/2014/main" id="{67869BE6-BAE2-9320-DF7E-41727F5FE7E8}"/>
              </a:ext>
            </a:extLst>
          </p:cNvPr>
          <p:cNvSpPr txBox="1">
            <a:spLocks/>
          </p:cNvSpPr>
          <p:nvPr/>
        </p:nvSpPr>
        <p:spPr>
          <a:xfrm>
            <a:off x="836674" y="2326221"/>
            <a:ext cx="4352313" cy="388182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Replicates language patterns</a:t>
            </a:r>
          </a:p>
          <a:p>
            <a:r>
              <a:rPr lang="en-US"/>
              <a:t>Limited to the data sets that it’s been trained on</a:t>
            </a:r>
          </a:p>
          <a:p>
            <a:r>
              <a:rPr lang="en-US"/>
              <a:t>Lacks comprehension</a:t>
            </a:r>
          </a:p>
          <a:p>
            <a:r>
              <a:rPr lang="en-US"/>
              <a:t>Not concerned about facts</a:t>
            </a:r>
          </a:p>
          <a:p>
            <a:endParaRPr lang="en-US"/>
          </a:p>
          <a:p>
            <a:endParaRPr lang="en-US"/>
          </a:p>
          <a:p>
            <a:pPr marL="0" indent="0">
              <a:buNone/>
            </a:pPr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7811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uiExpand="1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201CC55D-ED54-4C5C-95E6-10947BD110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02C382A-ABB9-8A44-8C5D-1C0781DC81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560" y="856180"/>
            <a:ext cx="4560584" cy="112806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>
                <a:latin typeface="+mj-lt"/>
              </a:rPr>
              <a:t>Over-Eager Intern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DE889C7-FAD6-4397-98E2-05D5034844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083484"/>
            <a:ext cx="355196" cy="673460"/>
            <a:chOff x="0" y="823811"/>
            <a:chExt cx="355196" cy="673460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23811"/>
              <a:ext cx="87363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9341" y="823811"/>
              <a:ext cx="195855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3873B707-463F-40B0-8227-E8CC6C67EB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5085" y="2090569"/>
            <a:ext cx="429768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13237C8-E62C-4F0D-A318-BD6FB6C2D1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810" y="513853"/>
            <a:ext cx="6009366" cy="583457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young male in a suit with huge comical grin on his face. He has a phone pressed to one ear. He is holding the phone base in one hand and working on a laptop with the other hand. He is at a desk covered in piles of paper.&#10;">
            <a:extLst>
              <a:ext uri="{FF2B5EF4-FFF2-40B4-BE49-F238E27FC236}">
                <a16:creationId xmlns:a16="http://schemas.microsoft.com/office/drawing/2014/main" id="{B3D06CA8-B047-3D50-6283-C80B36CE19E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" b="3065"/>
          <a:stretch/>
        </p:blipFill>
        <p:spPr>
          <a:xfrm>
            <a:off x="5977788" y="799352"/>
            <a:ext cx="5425410" cy="5259296"/>
          </a:xfrm>
          <a:prstGeom prst="rect">
            <a:avLst/>
          </a:prstGeom>
        </p:spPr>
      </p:pic>
      <p:sp>
        <p:nvSpPr>
          <p:cNvPr id="7" name="Google Shape;231;p35">
            <a:extLst>
              <a:ext uri="{FF2B5EF4-FFF2-40B4-BE49-F238E27FC236}">
                <a16:creationId xmlns:a16="http://schemas.microsoft.com/office/drawing/2014/main" id="{234E09D8-157F-465F-EE7C-53355E07DF38}"/>
              </a:ext>
            </a:extLst>
          </p:cNvPr>
          <p:cNvSpPr txBox="1">
            <a:spLocks/>
          </p:cNvSpPr>
          <p:nvPr/>
        </p:nvSpPr>
        <p:spPr>
          <a:xfrm>
            <a:off x="6302708" y="5799909"/>
            <a:ext cx="5100489" cy="54423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1"/>
            </a:solidFill>
          </a:ln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GB" sz="1200" b="1">
                <a:solidFill>
                  <a:srgbClr val="434343"/>
                </a:solidFill>
              </a:rPr>
              <a:t>Image generated using ChatGPT 4o in August 2024 in response to the prompt “generate an image of the metaphor "an over-eager intern“.</a:t>
            </a:r>
          </a:p>
        </p:txBody>
      </p:sp>
      <p:sp>
        <p:nvSpPr>
          <p:cNvPr id="8" name="Content Placeholder 4">
            <a:extLst>
              <a:ext uri="{FF2B5EF4-FFF2-40B4-BE49-F238E27FC236}">
                <a16:creationId xmlns:a16="http://schemas.microsoft.com/office/drawing/2014/main" id="{0F5A6056-1D90-2BEF-A2AE-21BA1B8E0CE3}"/>
              </a:ext>
            </a:extLst>
          </p:cNvPr>
          <p:cNvSpPr txBox="1">
            <a:spLocks/>
          </p:cNvSpPr>
          <p:nvPr/>
        </p:nvSpPr>
        <p:spPr>
          <a:xfrm>
            <a:off x="836674" y="2326221"/>
            <a:ext cx="4638390" cy="388182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Responds to prompting</a:t>
            </a:r>
          </a:p>
          <a:p>
            <a:r>
              <a:rPr lang="en-US"/>
              <a:t>Good at low-level cognitive tasks (defining, summarizing)</a:t>
            </a:r>
          </a:p>
          <a:p>
            <a:r>
              <a:rPr lang="en-US"/>
              <a:t>Appears to do all of the things</a:t>
            </a:r>
          </a:p>
          <a:p>
            <a:r>
              <a:rPr lang="en-US"/>
              <a:t>Isn’t critical or reflexive </a:t>
            </a:r>
          </a:p>
          <a:p>
            <a:r>
              <a:rPr lang="en-US"/>
              <a:t>Prone to misinformation</a:t>
            </a:r>
          </a:p>
          <a:p>
            <a:endParaRPr lang="en-US"/>
          </a:p>
          <a:p>
            <a:endParaRPr lang="en-US"/>
          </a:p>
          <a:p>
            <a:pPr marL="0" indent="0">
              <a:buNone/>
            </a:pPr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2814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6C4028FD-8BAA-4A19-BFDE-594D991B75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F448D97-4B03-322B-BAF4-651FE73C41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1878" y="331618"/>
            <a:ext cx="6130925" cy="1133499"/>
          </a:xfrm>
        </p:spPr>
        <p:txBody>
          <a:bodyPr>
            <a:normAutofit/>
          </a:bodyPr>
          <a:lstStyle/>
          <a:p>
            <a:pPr algn="ctr"/>
            <a:r>
              <a:rPr lang="en-US" sz="5200" b="1">
                <a:solidFill>
                  <a:srgbClr val="7030A0"/>
                </a:solidFill>
              </a:rPr>
              <a:t>Access Statement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78E5CA3-45A6-7FE8-C43F-B72CF670E0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2433" y="1610590"/>
            <a:ext cx="5317258" cy="4842165"/>
          </a:xfrm>
        </p:spPr>
        <p:txBody>
          <a:bodyPr>
            <a:normAutofit/>
          </a:bodyPr>
          <a:lstStyle/>
          <a:p>
            <a:pPr marL="176213" indent="-176213" fontAlgn="base">
              <a:lnSpc>
                <a:spcPct val="100000"/>
              </a:lnSpc>
              <a:spcBef>
                <a:spcPts val="0"/>
              </a:spcBef>
            </a:pPr>
            <a:r>
              <a:rPr lang="en-US" sz="3000">
                <a:latin typeface="+mn-lt"/>
              </a:rPr>
              <a:t>Relevant visuals will be described​</a:t>
            </a:r>
          </a:p>
          <a:p>
            <a:pPr marL="176213" indent="-176213" fontAlgn="base">
              <a:lnSpc>
                <a:spcPct val="100000"/>
              </a:lnSpc>
              <a:spcBef>
                <a:spcPts val="0"/>
              </a:spcBef>
            </a:pPr>
            <a:endParaRPr lang="en-US" sz="1300">
              <a:latin typeface="+mn-lt"/>
            </a:endParaRPr>
          </a:p>
          <a:p>
            <a:pPr marL="176213" indent="-176213" fontAlgn="base">
              <a:lnSpc>
                <a:spcPct val="100000"/>
              </a:lnSpc>
              <a:spcBef>
                <a:spcPts val="0"/>
              </a:spcBef>
            </a:pPr>
            <a:r>
              <a:rPr lang="en-US" sz="3000">
                <a:latin typeface="+mn-lt"/>
              </a:rPr>
              <a:t>Any disciplinary, technical, or ‘</a:t>
            </a:r>
            <a:r>
              <a:rPr lang="en-US" sz="3000" err="1">
                <a:latin typeface="+mn-lt"/>
              </a:rPr>
              <a:t>jargon’y</a:t>
            </a:r>
            <a:r>
              <a:rPr lang="en-US" sz="3000">
                <a:latin typeface="+mn-lt"/>
              </a:rPr>
              <a:t> words will be explained​</a:t>
            </a:r>
          </a:p>
          <a:p>
            <a:pPr marL="176213" indent="-176213" fontAlgn="base">
              <a:lnSpc>
                <a:spcPct val="100000"/>
              </a:lnSpc>
              <a:spcBef>
                <a:spcPts val="0"/>
              </a:spcBef>
            </a:pPr>
            <a:endParaRPr lang="en-US" sz="1300">
              <a:latin typeface="+mn-lt"/>
            </a:endParaRPr>
          </a:p>
          <a:p>
            <a:pPr marL="176213" indent="-176213" fontAlgn="base">
              <a:lnSpc>
                <a:spcPct val="100000"/>
              </a:lnSpc>
              <a:spcBef>
                <a:spcPts val="0"/>
              </a:spcBef>
            </a:pPr>
            <a:r>
              <a:rPr lang="en-US" sz="3000">
                <a:latin typeface="+mn-lt"/>
              </a:rPr>
              <a:t>Slides have been made available to all participants​</a:t>
            </a:r>
          </a:p>
          <a:p>
            <a:pPr marL="176213" indent="-176213" fontAlgn="base">
              <a:lnSpc>
                <a:spcPct val="100000"/>
              </a:lnSpc>
              <a:spcBef>
                <a:spcPts val="0"/>
              </a:spcBef>
              <a:buNone/>
            </a:pPr>
            <a:endParaRPr lang="en-US" sz="1200">
              <a:latin typeface="+mn-lt"/>
            </a:endParaRPr>
          </a:p>
          <a:p>
            <a:pPr marL="176213" indent="-176213" fontAlgn="base">
              <a:lnSpc>
                <a:spcPct val="100000"/>
              </a:lnSpc>
              <a:spcBef>
                <a:spcPts val="0"/>
              </a:spcBef>
            </a:pPr>
            <a:r>
              <a:rPr lang="en-US" sz="3000">
                <a:latin typeface="+mn-lt"/>
              </a:rPr>
              <a:t>Live captioning is on</a:t>
            </a:r>
            <a:endParaRPr lang="en-US" sz="3600">
              <a:latin typeface="+mn-lt"/>
            </a:endParaRPr>
          </a:p>
        </p:txBody>
      </p:sp>
      <p:pic>
        <p:nvPicPr>
          <p:cNvPr id="3" name="Picture 2" descr="A rainbow key">
            <a:extLst>
              <a:ext uri="{FF2B5EF4-FFF2-40B4-BE49-F238E27FC236}">
                <a16:creationId xmlns:a16="http://schemas.microsoft.com/office/drawing/2014/main" id="{A5FD5CFD-DA78-C473-2E43-9C8D7A1772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1075" y="0"/>
            <a:ext cx="61309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196118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201CC55D-ED54-4C5C-95E6-10947BD110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02C382A-ABB9-8A44-8C5D-1C0781DC81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560" y="856180"/>
            <a:ext cx="4560584" cy="112806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>
                <a:latin typeface="+mj-lt"/>
              </a:rPr>
              <a:t>Digital Kaleidoscope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DE889C7-FAD6-4397-98E2-05D5034844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083484"/>
            <a:ext cx="355196" cy="673460"/>
            <a:chOff x="0" y="823811"/>
            <a:chExt cx="355196" cy="673460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23811"/>
              <a:ext cx="87363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9341" y="823811"/>
              <a:ext cx="195855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" name="Rectangle 18">
            <a:extLst>
              <a:ext uri="{FF2B5EF4-FFF2-40B4-BE49-F238E27FC236}">
                <a16:creationId xmlns:a16="http://schemas.microsoft.com/office/drawing/2014/main" id="{3873B707-463F-40B0-8227-E8CC6C67EB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5085" y="2090569"/>
            <a:ext cx="429768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13237C8-E62C-4F0D-A318-BD6FB6C2D1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810" y="513853"/>
            <a:ext cx="6009366" cy="583457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Content Placeholder 6" descr="A diamond  shape  made up of a mosaic of colours and light.&#10;&#10;">
            <a:extLst>
              <a:ext uri="{FF2B5EF4-FFF2-40B4-BE49-F238E27FC236}">
                <a16:creationId xmlns:a16="http://schemas.microsoft.com/office/drawing/2014/main" id="{E7551696-26F7-8068-4B71-20BCF9F1E29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62" r="4" b="4"/>
          <a:stretch/>
        </p:blipFill>
        <p:spPr>
          <a:xfrm>
            <a:off x="5977788" y="799352"/>
            <a:ext cx="5425410" cy="5259296"/>
          </a:xfrm>
          <a:prstGeom prst="rect">
            <a:avLst/>
          </a:prstGeom>
        </p:spPr>
      </p:pic>
      <p:sp>
        <p:nvSpPr>
          <p:cNvPr id="9" name="Google Shape;231;p35">
            <a:extLst>
              <a:ext uri="{FF2B5EF4-FFF2-40B4-BE49-F238E27FC236}">
                <a16:creationId xmlns:a16="http://schemas.microsoft.com/office/drawing/2014/main" id="{9E145982-5518-80C1-ACB1-1C50B8C7A23C}"/>
              </a:ext>
            </a:extLst>
          </p:cNvPr>
          <p:cNvSpPr txBox="1">
            <a:spLocks/>
          </p:cNvSpPr>
          <p:nvPr/>
        </p:nvSpPr>
        <p:spPr>
          <a:xfrm>
            <a:off x="6302708" y="5799909"/>
            <a:ext cx="5100489" cy="54423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1"/>
            </a:solidFill>
          </a:ln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GB" sz="1200" b="1">
                <a:solidFill>
                  <a:srgbClr val="434343"/>
                </a:solidFill>
              </a:rPr>
              <a:t>Image generated using ChatGPT 4o in August 2024 in response to the prompt “generate an image of the metaphor "digital kaleidoscope“”.</a:t>
            </a:r>
          </a:p>
        </p:txBody>
      </p:sp>
      <p:sp>
        <p:nvSpPr>
          <p:cNvPr id="10" name="Content Placeholder 4">
            <a:extLst>
              <a:ext uri="{FF2B5EF4-FFF2-40B4-BE49-F238E27FC236}">
                <a16:creationId xmlns:a16="http://schemas.microsoft.com/office/drawing/2014/main" id="{563305F3-8DA1-EA77-41BD-3108A866B800}"/>
              </a:ext>
            </a:extLst>
          </p:cNvPr>
          <p:cNvSpPr txBox="1">
            <a:spLocks/>
          </p:cNvSpPr>
          <p:nvPr/>
        </p:nvSpPr>
        <p:spPr>
          <a:xfrm>
            <a:off x="836674" y="2326221"/>
            <a:ext cx="4849135" cy="38818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Generates new content/ patterns from existing content </a:t>
            </a:r>
          </a:p>
          <a:p>
            <a:r>
              <a:rPr lang="en-US"/>
              <a:t>Prone to nonsensical output (hallucinations)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pPr marL="0" indent="0">
              <a:buNone/>
            </a:pPr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081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uiExpand="1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201CC55D-ED54-4C5C-95E6-10947BD110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02C382A-ABB9-8A44-8C5D-1C0781DC81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560" y="856180"/>
            <a:ext cx="4560584" cy="112806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>
                <a:latin typeface="+mj-lt"/>
              </a:rPr>
              <a:t>Fast Food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DE889C7-FAD6-4397-98E2-05D5034844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083484"/>
            <a:ext cx="355196" cy="673460"/>
            <a:chOff x="0" y="823811"/>
            <a:chExt cx="355196" cy="673460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23811"/>
              <a:ext cx="87363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9341" y="823811"/>
              <a:ext cx="195855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" name="Rectangle 18">
            <a:extLst>
              <a:ext uri="{FF2B5EF4-FFF2-40B4-BE49-F238E27FC236}">
                <a16:creationId xmlns:a16="http://schemas.microsoft.com/office/drawing/2014/main" id="{3873B707-463F-40B0-8227-E8CC6C67EB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5085" y="2090569"/>
            <a:ext cx="429768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13237C8-E62C-4F0D-A318-BD6FB6C2D1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810" y="513853"/>
            <a:ext cx="6009366" cy="583457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Content Placeholder 5" descr="A brightly stylised image of a futuristic fast food restaurant with three burgers and a pack of fries on a table, each with a large USB key in front of them. The menu board is made up of neon lights and misspelled words &quot;digat food&quot; &quot;dast food&quot;">
            <a:extLst>
              <a:ext uri="{FF2B5EF4-FFF2-40B4-BE49-F238E27FC236}">
                <a16:creationId xmlns:a16="http://schemas.microsoft.com/office/drawing/2014/main" id="{5BCF0E8E-7C66-01A8-120A-797CFA86EF8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" b="3065"/>
          <a:stretch/>
        </p:blipFill>
        <p:spPr>
          <a:xfrm>
            <a:off x="5977788" y="799352"/>
            <a:ext cx="5425410" cy="5259296"/>
          </a:xfrm>
          <a:prstGeom prst="rect">
            <a:avLst/>
          </a:prstGeom>
        </p:spPr>
      </p:pic>
      <p:sp>
        <p:nvSpPr>
          <p:cNvPr id="9" name="Google Shape;231;p35">
            <a:extLst>
              <a:ext uri="{FF2B5EF4-FFF2-40B4-BE49-F238E27FC236}">
                <a16:creationId xmlns:a16="http://schemas.microsoft.com/office/drawing/2014/main" id="{BE4DC860-206D-53F5-E65C-3391B5942C68}"/>
              </a:ext>
            </a:extLst>
          </p:cNvPr>
          <p:cNvSpPr txBox="1">
            <a:spLocks/>
          </p:cNvSpPr>
          <p:nvPr/>
        </p:nvSpPr>
        <p:spPr>
          <a:xfrm>
            <a:off x="6302708" y="5799909"/>
            <a:ext cx="5100489" cy="54423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1"/>
            </a:solidFill>
          </a:ln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GB" sz="1200" b="1">
                <a:solidFill>
                  <a:srgbClr val="434343"/>
                </a:solidFill>
              </a:rPr>
              <a:t>Image generated using ChatGPT 4o in August 2024 in response to the prompt “generate an image of the metaphor "digital fast food“”</a:t>
            </a:r>
          </a:p>
        </p:txBody>
      </p:sp>
      <p:sp>
        <p:nvSpPr>
          <p:cNvPr id="10" name="Content Placeholder 4">
            <a:extLst>
              <a:ext uri="{FF2B5EF4-FFF2-40B4-BE49-F238E27FC236}">
                <a16:creationId xmlns:a16="http://schemas.microsoft.com/office/drawing/2014/main" id="{A8CFC93E-9D17-79E8-A19B-68282B54E67A}"/>
              </a:ext>
            </a:extLst>
          </p:cNvPr>
          <p:cNvSpPr txBox="1">
            <a:spLocks/>
          </p:cNvSpPr>
          <p:nvPr/>
        </p:nvSpPr>
        <p:spPr>
          <a:xfrm>
            <a:off x="836674" y="2326221"/>
            <a:ext cx="4638390" cy="38818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Low-effort mass production</a:t>
            </a:r>
          </a:p>
          <a:p>
            <a:r>
              <a:rPr lang="en-US"/>
              <a:t>Style over substance</a:t>
            </a:r>
          </a:p>
          <a:p>
            <a:r>
              <a:rPr lang="en-US"/>
              <a:t>Environmental impact </a:t>
            </a:r>
          </a:p>
          <a:p>
            <a:r>
              <a:rPr lang="en-US"/>
              <a:t>Lacks transparency</a:t>
            </a:r>
          </a:p>
          <a:p>
            <a:pPr marL="0" indent="0">
              <a:buNone/>
            </a:pPr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2281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uiExpand="1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Rectangle 29">
            <a:extLst>
              <a:ext uri="{FF2B5EF4-FFF2-40B4-BE49-F238E27FC236}">
                <a16:creationId xmlns:a16="http://schemas.microsoft.com/office/drawing/2014/main" id="{6C4028FD-8BAA-4A19-BFDE-594D991B75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02C382A-ABB9-8A44-8C5D-1C0781DC81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6995"/>
            <a:ext cx="10515600" cy="1133693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5200">
                <a:latin typeface="+mj-lt"/>
              </a:rPr>
              <a:t>Discussion Questions</a:t>
            </a:r>
          </a:p>
        </p:txBody>
      </p:sp>
      <p:graphicFrame>
        <p:nvGraphicFramePr>
          <p:cNvPr id="25" name="Content Placeholder 4">
            <a:extLst>
              <a:ext uri="{FF2B5EF4-FFF2-40B4-BE49-F238E27FC236}">
                <a16:creationId xmlns:a16="http://schemas.microsoft.com/office/drawing/2014/main" id="{DCA4C9D4-691B-3BA6-273E-57B4068BA6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00257191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02086403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7107CE5B-0F65-55AF-CE93-4D906FDCB6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8871" y="417227"/>
            <a:ext cx="2078329" cy="8981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F448D97-4B03-322B-BAF4-651FE73C41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6854" y="549815"/>
            <a:ext cx="9441898" cy="898150"/>
          </a:xfrm>
        </p:spPr>
        <p:txBody>
          <a:bodyPr anchor="b">
            <a:normAutofit/>
          </a:bodyPr>
          <a:lstStyle/>
          <a:p>
            <a:r>
              <a:rPr lang="en-US"/>
              <a:t>Upcoming AI Sessions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78E5CA3-45A6-7FE8-C43F-B72CF670E0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2388" y="1624605"/>
            <a:ext cx="11204812" cy="4968220"/>
          </a:xfrm>
        </p:spPr>
        <p:txBody>
          <a:bodyPr vert="horz" lIns="91440" tIns="45720" rIns="91440" bIns="45720" rtlCol="0" anchor="t">
            <a:normAutofit fontScale="85000" lnSpcReduction="20000"/>
          </a:bodyPr>
          <a:lstStyle/>
          <a:p>
            <a:pPr marL="0" indent="0">
              <a:buNone/>
            </a:pPr>
            <a:r>
              <a:rPr lang="en-GB" sz="3200" b="1">
                <a:solidFill>
                  <a:srgbClr val="7030A0"/>
                </a:solidFill>
              </a:rPr>
              <a:t>August 29th 2:00 - 3:00</a:t>
            </a:r>
          </a:p>
          <a:p>
            <a:pPr marL="0" indent="0">
              <a:buNone/>
            </a:pPr>
            <a:r>
              <a:rPr lang="en-GB" sz="2400" b="1"/>
              <a:t>Generative AI Community of Practice</a:t>
            </a:r>
            <a:endParaRPr lang="en-GB" sz="2400" b="1">
              <a:cs typeface="Calibri Light"/>
            </a:endParaRPr>
          </a:p>
          <a:p>
            <a:pPr marL="0" indent="0">
              <a:buNone/>
            </a:pPr>
            <a:r>
              <a:rPr lang="en-US" sz="3000" b="1">
                <a:solidFill>
                  <a:srgbClr val="7030A0"/>
                </a:solidFill>
              </a:rPr>
              <a:t>September 23rd 1:00 - 2:00</a:t>
            </a:r>
          </a:p>
          <a:p>
            <a:pPr marL="0" indent="0">
              <a:buNone/>
            </a:pPr>
            <a:r>
              <a:rPr lang="en-GB" b="1"/>
              <a:t>Introduction to Generative AI in Teaching and Learning</a:t>
            </a:r>
          </a:p>
          <a:p>
            <a:pPr marL="0" indent="0">
              <a:buNone/>
            </a:pPr>
            <a:r>
              <a:rPr lang="en-CA" b="1">
                <a:solidFill>
                  <a:srgbClr val="7030A0"/>
                </a:solidFill>
              </a:rPr>
              <a:t>October 3rd, 2:00 - 3:00</a:t>
            </a:r>
          </a:p>
          <a:p>
            <a:pPr marL="0" indent="0">
              <a:buNone/>
            </a:pPr>
            <a:r>
              <a:rPr lang="en-GB" b="1"/>
              <a:t>Rethinking Academic Integrity in a </a:t>
            </a:r>
            <a:r>
              <a:rPr lang="en-GB" b="1" err="1"/>
              <a:t>GenAI</a:t>
            </a:r>
            <a:r>
              <a:rPr lang="en-GB" b="1"/>
              <a:t> World</a:t>
            </a:r>
          </a:p>
          <a:p>
            <a:pPr marL="0" indent="0">
              <a:buNone/>
            </a:pPr>
            <a:r>
              <a:rPr lang="en-GB" b="1">
                <a:solidFill>
                  <a:srgbClr val="7030A0"/>
                </a:solidFill>
              </a:rPr>
              <a:t>October 30th, 11:00 to 12:00</a:t>
            </a:r>
          </a:p>
          <a:p>
            <a:pPr marL="0" indent="0">
              <a:buNone/>
            </a:pPr>
            <a:r>
              <a:rPr lang="en-GB" b="1"/>
              <a:t>Generative AI for UDL and Accessibility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871B1E1-CB6E-A729-2763-16A32E207456}"/>
              </a:ext>
            </a:extLst>
          </p:cNvPr>
          <p:cNvSpPr txBox="1"/>
          <p:nvPr/>
        </p:nvSpPr>
        <p:spPr>
          <a:xfrm>
            <a:off x="9006987" y="1447965"/>
            <a:ext cx="38965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u="sng">
                <a:solidFill>
                  <a:srgbClr val="0000FF"/>
                </a:solidFill>
              </a:rPr>
              <a:t>teaching.uwo.ca</a:t>
            </a:r>
          </a:p>
        </p:txBody>
      </p:sp>
    </p:spTree>
    <p:extLst>
      <p:ext uri="{BB962C8B-B14F-4D97-AF65-F5344CB8AC3E}">
        <p14:creationId xmlns:p14="http://schemas.microsoft.com/office/powerpoint/2010/main" val="207025422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448D97-4B03-322B-BAF4-651FE73C41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0699" y="569198"/>
            <a:ext cx="11188700" cy="898150"/>
          </a:xfrm>
        </p:spPr>
        <p:txBody>
          <a:bodyPr anchor="b">
            <a:normAutofit fontScale="90000"/>
          </a:bodyPr>
          <a:lstStyle/>
          <a:p>
            <a:pPr algn="ctr"/>
            <a:r>
              <a:rPr lang="en-US" sz="4200"/>
              <a:t>Upcoming Universal Design for Learning (UDL) Sessions</a:t>
            </a:r>
            <a:br>
              <a:rPr lang="en-US"/>
            </a:br>
            <a:r>
              <a:rPr lang="en-CA" sz="2700" u="sng">
                <a:solidFill>
                  <a:srgbClr val="0000FF"/>
                </a:solidFill>
              </a:rPr>
              <a:t>teaching.uwo.ca</a:t>
            </a:r>
            <a:endParaRPr lang="en-US" sz="270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78E5CA3-45A6-7FE8-C43F-B72CF670E0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0699" y="1632448"/>
            <a:ext cx="11456347" cy="4920752"/>
          </a:xfrm>
        </p:spPr>
        <p:txBody>
          <a:bodyPr>
            <a:normAutofit fontScale="92500" lnSpcReduction="10000"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600" b="1">
                <a:solidFill>
                  <a:srgbClr val="7030A0"/>
                </a:solidFill>
              </a:rPr>
              <a:t>September 19; 2:30 - 3:50pm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600" b="1" i="0">
                <a:solidFill>
                  <a:srgbClr val="222222"/>
                </a:solidFill>
                <a:effectLst/>
                <a:highlight>
                  <a:srgbClr val="FFFFFF"/>
                </a:highlight>
              </a:rPr>
              <a:t>September Meeting of the Inclusive Teaching Community of Practice</a:t>
            </a:r>
            <a:br>
              <a:rPr lang="en-US" sz="1600" b="0" i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Roboto" panose="02000000000000000000" pitchFamily="2" charset="0"/>
              </a:rPr>
            </a:br>
            <a:endParaRPr lang="en-US" sz="2600" b="1">
              <a:solidFill>
                <a:srgbClr val="7030A0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600" b="1">
                <a:solidFill>
                  <a:srgbClr val="7030A0"/>
                </a:solidFill>
              </a:rPr>
              <a:t>September 26; 9:30-11:00am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600" b="1"/>
              <a:t>Introduction to Universal Design for Learning and the UDL Certificate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200" b="1">
              <a:solidFill>
                <a:srgbClr val="7030A0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200" b="1">
              <a:solidFill>
                <a:srgbClr val="7030A0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600" b="1">
                <a:solidFill>
                  <a:srgbClr val="7030A0"/>
                </a:solidFill>
              </a:rPr>
              <a:t>October 23; 1:30-3:00pm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600" b="1"/>
              <a:t>UDL: Multiple Means of Representation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200" b="1">
              <a:solidFill>
                <a:srgbClr val="7030A0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200" b="1">
              <a:solidFill>
                <a:srgbClr val="7030A0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600" b="1">
                <a:solidFill>
                  <a:srgbClr val="7030A0"/>
                </a:solidFill>
              </a:rPr>
              <a:t>October 31; 1:30-3:00pm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600" b="1"/>
              <a:t>UDL: Multiple Means of Action &amp; Expression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200" b="1">
              <a:solidFill>
                <a:srgbClr val="7030A0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200" b="1">
              <a:solidFill>
                <a:srgbClr val="7030A0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600" b="1">
                <a:solidFill>
                  <a:srgbClr val="7030A0"/>
                </a:solidFill>
              </a:rPr>
              <a:t>November 12; 10:30am-12:00pm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600" b="1"/>
              <a:t>UDL: Multiple Means of Engagement</a:t>
            </a:r>
          </a:p>
        </p:txBody>
      </p:sp>
    </p:spTree>
    <p:extLst>
      <p:ext uri="{BB962C8B-B14F-4D97-AF65-F5344CB8AC3E}">
        <p14:creationId xmlns:p14="http://schemas.microsoft.com/office/powerpoint/2010/main" val="389689832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D11DA7-AF72-F8F1-B070-52E3C4273F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559"/>
            <a:ext cx="10515600" cy="1159309"/>
          </a:xfrm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en-US" sz="5400" b="1">
                <a:solidFill>
                  <a:srgbClr val="7030A0"/>
                </a:solidFill>
              </a:rPr>
              <a:t>References and Resources</a:t>
            </a:r>
            <a:endParaRPr lang="en-CA" sz="5400" b="1">
              <a:solidFill>
                <a:srgbClr val="7030A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230AD9-FA02-D640-8F52-8EA3DF1075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9991" y="1163870"/>
            <a:ext cx="10952018" cy="5211530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355600" lvl="1" indent="-355600">
              <a:lnSpc>
                <a:spcPct val="100000"/>
              </a:lnSpc>
              <a:spcBef>
                <a:spcPts val="0"/>
              </a:spcBef>
              <a:buNone/>
            </a:pPr>
            <a:r>
              <a:rPr lang="en-CA" sz="1800" i="0">
                <a:effectLst/>
                <a:highlight>
                  <a:srgbClr val="FFFFFF"/>
                </a:highlight>
                <a:latin typeface="+mn-lt"/>
              </a:rPr>
              <a:t>Centre for Teaching Excellence (n.d.). </a:t>
            </a:r>
            <a:r>
              <a:rPr lang="en-US" sz="1800" i="1">
                <a:effectLst/>
                <a:highlight>
                  <a:srgbClr val="FFFFFF"/>
                </a:highlight>
                <a:latin typeface="+mn-lt"/>
              </a:rPr>
              <a:t>Building community in large classes. </a:t>
            </a:r>
            <a:r>
              <a:rPr lang="en-US" sz="1800">
                <a:effectLst/>
                <a:highlight>
                  <a:srgbClr val="FFFFFF"/>
                </a:highlight>
                <a:latin typeface="+mn-lt"/>
              </a:rPr>
              <a:t>University of Waterloo.</a:t>
            </a:r>
            <a:endParaRPr lang="en-CA" sz="1800">
              <a:effectLst/>
              <a:highlight>
                <a:srgbClr val="FFFFFF"/>
              </a:highlight>
              <a:latin typeface="+mn-lt"/>
              <a:cs typeface="Calibri"/>
            </a:endParaRPr>
          </a:p>
          <a:p>
            <a:pPr marL="355600" lvl="1" indent="-355600">
              <a:lnSpc>
                <a:spcPct val="100000"/>
              </a:lnSpc>
              <a:spcBef>
                <a:spcPts val="0"/>
              </a:spcBef>
              <a:buNone/>
            </a:pPr>
            <a:r>
              <a:rPr lang="en-CA" sz="1800" i="0">
                <a:effectLst/>
                <a:highlight>
                  <a:srgbClr val="FFFFFF"/>
                </a:highlight>
                <a:latin typeface="+mn-lt"/>
              </a:rPr>
              <a:t>	</a:t>
            </a:r>
            <a:r>
              <a:rPr lang="en-CA" sz="1800" i="0">
                <a:effectLst/>
                <a:highlight>
                  <a:srgbClr val="FFFFFF"/>
                </a:highlight>
                <a:latin typeface="+mn-lt"/>
                <a:hlinkClick r:id="rId2"/>
              </a:rPr>
              <a:t>https://uwaterloo.ca/centre-for-teaching-excellence/catalogs/tip-sheets/building-community-large-classes</a:t>
            </a:r>
            <a:endParaRPr lang="en-CA" sz="1800" i="0">
              <a:effectLst/>
              <a:highlight>
                <a:srgbClr val="FFFFFF"/>
              </a:highlight>
              <a:latin typeface="+mn-lt"/>
              <a:cs typeface="Calibri"/>
            </a:endParaRPr>
          </a:p>
          <a:p>
            <a:pPr marL="355600" lvl="1" indent="-355600">
              <a:lnSpc>
                <a:spcPct val="100000"/>
              </a:lnSpc>
              <a:spcBef>
                <a:spcPts val="0"/>
              </a:spcBef>
              <a:buNone/>
            </a:pPr>
            <a:r>
              <a:rPr lang="en-CA" sz="1800" i="0">
                <a:effectLst/>
                <a:highlight>
                  <a:srgbClr val="FFFFFF"/>
                </a:highlight>
                <a:latin typeface="+mn-lt"/>
              </a:rPr>
              <a:t>Centre for Teaching and </a:t>
            </a:r>
            <a:r>
              <a:rPr lang="en-CA" sz="1800">
                <a:highlight>
                  <a:srgbClr val="FFFFFF"/>
                </a:highlight>
                <a:latin typeface="+mn-lt"/>
              </a:rPr>
              <a:t>Learning </a:t>
            </a:r>
            <a:r>
              <a:rPr lang="en-CA" sz="1800" i="0">
                <a:effectLst/>
                <a:highlight>
                  <a:srgbClr val="FFFFFF"/>
                </a:highlight>
                <a:latin typeface="+mn-lt"/>
              </a:rPr>
              <a:t>(n.d.)</a:t>
            </a:r>
            <a:r>
              <a:rPr lang="en-CA" sz="1800">
                <a:highlight>
                  <a:srgbClr val="FFFFFF"/>
                </a:highlight>
                <a:latin typeface="+mn-lt"/>
              </a:rPr>
              <a:t>. </a:t>
            </a:r>
            <a:r>
              <a:rPr lang="en-CA" sz="1800" i="1">
                <a:effectLst/>
                <a:highlight>
                  <a:srgbClr val="FFFFFF"/>
                </a:highlight>
                <a:latin typeface="+mn-lt"/>
              </a:rPr>
              <a:t>Accessibility boosts. </a:t>
            </a:r>
            <a:r>
              <a:rPr lang="en-CA" sz="1800">
                <a:effectLst/>
                <a:highlight>
                  <a:srgbClr val="FFFFFF"/>
                </a:highlight>
                <a:latin typeface="+mn-lt"/>
              </a:rPr>
              <a:t>Western University.</a:t>
            </a:r>
            <a:r>
              <a:rPr lang="en-CA" sz="1800" b="1">
                <a:solidFill>
                  <a:srgbClr val="561B8D"/>
                </a:solidFill>
                <a:effectLst/>
                <a:highlight>
                  <a:srgbClr val="FFFFFF"/>
                </a:highlight>
                <a:latin typeface="+mn-lt"/>
              </a:rPr>
              <a:t> </a:t>
            </a:r>
            <a:endParaRPr lang="en-CA" sz="1800" b="1">
              <a:solidFill>
                <a:srgbClr val="561B8D"/>
              </a:solidFill>
              <a:effectLst/>
              <a:highlight>
                <a:srgbClr val="FFFFFF"/>
              </a:highlight>
              <a:latin typeface="+mn-lt"/>
              <a:cs typeface="Calibri"/>
            </a:endParaRPr>
          </a:p>
          <a:p>
            <a:pPr marL="355600" lvl="1" indent="-355600">
              <a:lnSpc>
                <a:spcPct val="100000"/>
              </a:lnSpc>
              <a:spcBef>
                <a:spcPts val="0"/>
              </a:spcBef>
              <a:buNone/>
            </a:pPr>
            <a:r>
              <a:rPr lang="en-CA" sz="1800" b="1">
                <a:solidFill>
                  <a:srgbClr val="561B8D"/>
                </a:solidFill>
                <a:highlight>
                  <a:srgbClr val="FFFFFF"/>
                </a:highlight>
                <a:latin typeface="+mn-lt"/>
              </a:rPr>
              <a:t>	</a:t>
            </a:r>
            <a:r>
              <a:rPr lang="en-CA" sz="1800" i="0">
                <a:effectLst/>
                <a:highlight>
                  <a:srgbClr val="FFFFFF"/>
                </a:highlight>
                <a:latin typeface="+mn-lt"/>
                <a:hlinkClick r:id="rId3"/>
              </a:rPr>
              <a:t>https://teaching.uwo.ca/elearning/accessibilityboosts.html</a:t>
            </a:r>
            <a:endParaRPr lang="en-CA" sz="1800" i="0">
              <a:effectLst/>
              <a:highlight>
                <a:srgbClr val="FFFFFF"/>
              </a:highlight>
              <a:latin typeface="+mn-lt"/>
              <a:cs typeface="Calibri"/>
            </a:endParaRPr>
          </a:p>
          <a:p>
            <a:pPr marL="355600" lvl="1" indent="-355600">
              <a:lnSpc>
                <a:spcPct val="100000"/>
              </a:lnSpc>
              <a:spcBef>
                <a:spcPts val="0"/>
              </a:spcBef>
              <a:buNone/>
            </a:pPr>
            <a:r>
              <a:rPr lang="en-CA" sz="1800" i="0">
                <a:effectLst/>
                <a:highlight>
                  <a:srgbClr val="FFFFFF"/>
                </a:highlight>
                <a:latin typeface="+mn-lt"/>
              </a:rPr>
              <a:t>Centre for Teaching and </a:t>
            </a:r>
            <a:r>
              <a:rPr lang="en-CA" sz="1800">
                <a:highlight>
                  <a:srgbClr val="FFFFFF"/>
                </a:highlight>
                <a:latin typeface="+mn-lt"/>
              </a:rPr>
              <a:t>Learning </a:t>
            </a:r>
            <a:r>
              <a:rPr lang="en-CA" sz="1800" i="0">
                <a:effectLst/>
                <a:highlight>
                  <a:srgbClr val="FFFFFF"/>
                </a:highlight>
                <a:latin typeface="+mn-lt"/>
              </a:rPr>
              <a:t>(n.d.)</a:t>
            </a:r>
            <a:r>
              <a:rPr lang="en-CA" sz="1800">
                <a:highlight>
                  <a:srgbClr val="FFFFFF"/>
                </a:highlight>
                <a:latin typeface="+mn-lt"/>
              </a:rPr>
              <a:t>. </a:t>
            </a:r>
            <a:r>
              <a:rPr lang="en-CA" sz="1800" i="1">
                <a:effectLst/>
                <a:highlight>
                  <a:srgbClr val="FFFFFF"/>
                </a:highlight>
                <a:latin typeface="+mn-lt"/>
              </a:rPr>
              <a:t>Accessibility in teaching. </a:t>
            </a:r>
            <a:r>
              <a:rPr lang="en-CA" sz="1800">
                <a:effectLst/>
                <a:highlight>
                  <a:srgbClr val="FFFFFF"/>
                </a:highlight>
                <a:latin typeface="+mn-lt"/>
              </a:rPr>
              <a:t>Western University.</a:t>
            </a:r>
            <a:r>
              <a:rPr lang="en-CA" sz="1800" b="1">
                <a:solidFill>
                  <a:srgbClr val="561B8D"/>
                </a:solidFill>
                <a:effectLst/>
                <a:highlight>
                  <a:srgbClr val="FFFFFF"/>
                </a:highlight>
                <a:latin typeface="+mn-lt"/>
              </a:rPr>
              <a:t> </a:t>
            </a:r>
            <a:endParaRPr lang="en-CA" sz="1800" b="1">
              <a:solidFill>
                <a:srgbClr val="561B8D"/>
              </a:solidFill>
              <a:effectLst/>
              <a:highlight>
                <a:srgbClr val="FFFFFF"/>
              </a:highlight>
              <a:latin typeface="+mn-lt"/>
              <a:cs typeface="Calibri"/>
            </a:endParaRPr>
          </a:p>
          <a:p>
            <a:pPr marL="355600" lvl="1" indent="-355600">
              <a:lnSpc>
                <a:spcPct val="100000"/>
              </a:lnSpc>
              <a:spcBef>
                <a:spcPts val="0"/>
              </a:spcBef>
              <a:buNone/>
            </a:pPr>
            <a:r>
              <a:rPr lang="en-CA" sz="1800" b="1">
                <a:solidFill>
                  <a:srgbClr val="561B8D"/>
                </a:solidFill>
                <a:highlight>
                  <a:srgbClr val="FFFFFF"/>
                </a:highlight>
                <a:latin typeface="+mn-lt"/>
              </a:rPr>
              <a:t>	</a:t>
            </a:r>
            <a:r>
              <a:rPr lang="en-CA" sz="1800">
                <a:latin typeface="+mn-lt"/>
                <a:hlinkClick r:id="rId4"/>
              </a:rPr>
              <a:t>https://teaching.uwo.ca/teaching/accessibility-in-teaching.html</a:t>
            </a:r>
            <a:endParaRPr lang="en-CA" sz="1800">
              <a:latin typeface="+mn-lt"/>
              <a:cs typeface="Calibri"/>
            </a:endParaRPr>
          </a:p>
          <a:p>
            <a:pPr marL="355600" lvl="1" indent="-355600">
              <a:lnSpc>
                <a:spcPct val="100000"/>
              </a:lnSpc>
              <a:spcBef>
                <a:spcPts val="0"/>
              </a:spcBef>
              <a:buNone/>
            </a:pPr>
            <a:r>
              <a:rPr lang="en-CA" sz="1800" i="0">
                <a:effectLst/>
                <a:highlight>
                  <a:srgbClr val="FFFFFF"/>
                </a:highlight>
                <a:latin typeface="+mn-lt"/>
              </a:rPr>
              <a:t>Centre for Teaching and </a:t>
            </a:r>
            <a:r>
              <a:rPr lang="en-CA" sz="1800">
                <a:highlight>
                  <a:srgbClr val="FFFFFF"/>
                </a:highlight>
                <a:latin typeface="+mn-lt"/>
              </a:rPr>
              <a:t>Learning </a:t>
            </a:r>
            <a:r>
              <a:rPr lang="en-CA" sz="1800" i="0">
                <a:effectLst/>
                <a:highlight>
                  <a:srgbClr val="FFFFFF"/>
                </a:highlight>
                <a:latin typeface="+mn-lt"/>
              </a:rPr>
              <a:t>(n.d.)</a:t>
            </a:r>
            <a:r>
              <a:rPr lang="en-CA" sz="1800">
                <a:highlight>
                  <a:srgbClr val="FFFFFF"/>
                </a:highlight>
                <a:latin typeface="+mn-lt"/>
              </a:rPr>
              <a:t>. </a:t>
            </a:r>
            <a:r>
              <a:rPr lang="en-CA" sz="1800" i="1">
                <a:highlight>
                  <a:srgbClr val="FFFFFF"/>
                </a:highlight>
                <a:latin typeface="+mn-lt"/>
              </a:rPr>
              <a:t>Building community</a:t>
            </a:r>
            <a:r>
              <a:rPr lang="en-CA" sz="1800" i="1">
                <a:effectLst/>
                <a:highlight>
                  <a:srgbClr val="FFFFFF"/>
                </a:highlight>
                <a:latin typeface="+mn-lt"/>
              </a:rPr>
              <a:t>. </a:t>
            </a:r>
            <a:r>
              <a:rPr lang="en-CA" sz="1800">
                <a:effectLst/>
                <a:highlight>
                  <a:srgbClr val="FFFFFF"/>
                </a:highlight>
                <a:latin typeface="+mn-lt"/>
              </a:rPr>
              <a:t>Western University.</a:t>
            </a:r>
            <a:r>
              <a:rPr lang="en-CA" sz="1800" b="1">
                <a:solidFill>
                  <a:srgbClr val="561B8D"/>
                </a:solidFill>
                <a:effectLst/>
                <a:highlight>
                  <a:srgbClr val="FFFFFF"/>
                </a:highlight>
                <a:latin typeface="+mn-lt"/>
              </a:rPr>
              <a:t> </a:t>
            </a:r>
            <a:endParaRPr lang="en-CA" sz="1800" b="1">
              <a:solidFill>
                <a:srgbClr val="561B8D"/>
              </a:solidFill>
              <a:effectLst/>
              <a:highlight>
                <a:srgbClr val="FFFFFF"/>
              </a:highlight>
              <a:latin typeface="+mn-lt"/>
              <a:cs typeface="Calibri"/>
            </a:endParaRPr>
          </a:p>
          <a:p>
            <a:pPr marL="355600" lvl="1" indent="-355600">
              <a:lnSpc>
                <a:spcPct val="100000"/>
              </a:lnSpc>
              <a:spcBef>
                <a:spcPts val="0"/>
              </a:spcBef>
              <a:buNone/>
            </a:pPr>
            <a:r>
              <a:rPr lang="en-CA" sz="1800" b="1">
                <a:solidFill>
                  <a:srgbClr val="561B8D"/>
                </a:solidFill>
                <a:highlight>
                  <a:srgbClr val="FFFFFF"/>
                </a:highlight>
                <a:latin typeface="+mn-lt"/>
              </a:rPr>
              <a:t>	</a:t>
            </a:r>
            <a:r>
              <a:rPr lang="en-CA" sz="1800">
                <a:latin typeface="+mn-lt"/>
                <a:hlinkClick r:id="rId5"/>
              </a:rPr>
              <a:t>https://teaching.uwo.ca/teaching/engaging/building-community.html</a:t>
            </a:r>
            <a:endParaRPr lang="en-CA" sz="1800">
              <a:latin typeface="+mn-lt"/>
              <a:cs typeface="Calibri"/>
            </a:endParaRPr>
          </a:p>
          <a:p>
            <a:pPr marL="355600" lvl="1" indent="-355600">
              <a:lnSpc>
                <a:spcPct val="100000"/>
              </a:lnSpc>
              <a:spcBef>
                <a:spcPts val="0"/>
              </a:spcBef>
              <a:buNone/>
            </a:pPr>
            <a:r>
              <a:rPr lang="en-CA" sz="1800" i="0">
                <a:effectLst/>
                <a:highlight>
                  <a:srgbClr val="FFFFFF"/>
                </a:highlight>
                <a:latin typeface="+mn-lt"/>
              </a:rPr>
              <a:t>Centre for Teaching and </a:t>
            </a:r>
            <a:r>
              <a:rPr lang="en-CA" sz="1800">
                <a:highlight>
                  <a:srgbClr val="FFFFFF"/>
                </a:highlight>
                <a:latin typeface="+mn-lt"/>
              </a:rPr>
              <a:t>Learning</a:t>
            </a:r>
            <a:r>
              <a:rPr lang="en-CA" sz="1800" i="0">
                <a:effectLst/>
                <a:highlight>
                  <a:srgbClr val="FFFFFF"/>
                </a:highlight>
                <a:latin typeface="+mn-lt"/>
              </a:rPr>
              <a:t>(n.d.)</a:t>
            </a:r>
            <a:r>
              <a:rPr lang="en-CA" sz="1800">
                <a:highlight>
                  <a:srgbClr val="FFFFFF"/>
                </a:highlight>
                <a:latin typeface="+mn-lt"/>
              </a:rPr>
              <a:t>. </a:t>
            </a:r>
            <a:r>
              <a:rPr lang="en-US" sz="1800" i="1">
                <a:latin typeface="+mn-lt"/>
              </a:rPr>
              <a:t>Certificate in Universal Design for Learning. </a:t>
            </a:r>
            <a:r>
              <a:rPr lang="en-US" sz="1800">
                <a:latin typeface="+mn-lt"/>
              </a:rPr>
              <a:t>Western University.</a:t>
            </a:r>
            <a:endParaRPr lang="en-US" sz="1800">
              <a:latin typeface="+mn-lt"/>
              <a:cs typeface="Calibri"/>
            </a:endParaRPr>
          </a:p>
          <a:p>
            <a:pPr marL="355600" lvl="1" indent="-355600">
              <a:lnSpc>
                <a:spcPct val="100000"/>
              </a:lnSpc>
              <a:spcBef>
                <a:spcPts val="0"/>
              </a:spcBef>
              <a:buNone/>
            </a:pPr>
            <a:r>
              <a:rPr lang="en-CA" sz="1800">
                <a:latin typeface="+mn-lt"/>
              </a:rPr>
              <a:t>	</a:t>
            </a:r>
            <a:r>
              <a:rPr lang="en-CA" sz="1800">
                <a:latin typeface="+mn-lt"/>
                <a:hlinkClick r:id="rId6"/>
              </a:rPr>
              <a:t>https://teaching.uwo.ca/programs/certificates/udl.html</a:t>
            </a:r>
            <a:endParaRPr lang="en-CA" sz="1800">
              <a:latin typeface="+mn-lt"/>
              <a:cs typeface="Calibri"/>
            </a:endParaRPr>
          </a:p>
          <a:p>
            <a:pPr marL="355600" lvl="1" indent="-355600">
              <a:lnSpc>
                <a:spcPct val="100000"/>
              </a:lnSpc>
              <a:spcBef>
                <a:spcPts val="0"/>
              </a:spcBef>
              <a:buNone/>
            </a:pPr>
            <a:r>
              <a:rPr lang="en-CA" sz="1800" i="0">
                <a:effectLst/>
                <a:highlight>
                  <a:srgbClr val="FFFFFF"/>
                </a:highlight>
                <a:latin typeface="+mn-lt"/>
              </a:rPr>
              <a:t>Centre for Teaching and </a:t>
            </a:r>
            <a:r>
              <a:rPr lang="en-CA" sz="1800">
                <a:highlight>
                  <a:srgbClr val="FFFFFF"/>
                </a:highlight>
                <a:latin typeface="+mn-lt"/>
              </a:rPr>
              <a:t>Learning </a:t>
            </a:r>
            <a:r>
              <a:rPr lang="en-CA" sz="1800" i="0">
                <a:effectLst/>
                <a:highlight>
                  <a:srgbClr val="FFFFFF"/>
                </a:highlight>
                <a:latin typeface="+mn-lt"/>
              </a:rPr>
              <a:t>(n.d.)</a:t>
            </a:r>
            <a:r>
              <a:rPr lang="en-CA" sz="1800">
                <a:highlight>
                  <a:srgbClr val="FFFFFF"/>
                </a:highlight>
                <a:latin typeface="+mn-lt"/>
              </a:rPr>
              <a:t>. </a:t>
            </a:r>
            <a:r>
              <a:rPr lang="en-CA" sz="1800" i="1">
                <a:highlight>
                  <a:srgbClr val="FFFFFF"/>
                </a:highlight>
                <a:latin typeface="+mn-lt"/>
              </a:rPr>
              <a:t>First day of class</a:t>
            </a:r>
            <a:r>
              <a:rPr lang="en-CA" sz="1800" i="1">
                <a:effectLst/>
                <a:highlight>
                  <a:srgbClr val="FFFFFF"/>
                </a:highlight>
                <a:latin typeface="+mn-lt"/>
              </a:rPr>
              <a:t>. </a:t>
            </a:r>
            <a:r>
              <a:rPr lang="en-CA" sz="1800">
                <a:effectLst/>
                <a:highlight>
                  <a:srgbClr val="FFFFFF"/>
                </a:highlight>
                <a:latin typeface="+mn-lt"/>
              </a:rPr>
              <a:t>Western University.</a:t>
            </a:r>
            <a:r>
              <a:rPr lang="en-CA" sz="1800" b="1">
                <a:solidFill>
                  <a:srgbClr val="561B8D"/>
                </a:solidFill>
                <a:effectLst/>
                <a:highlight>
                  <a:srgbClr val="FFFFFF"/>
                </a:highlight>
                <a:latin typeface="+mn-lt"/>
              </a:rPr>
              <a:t> </a:t>
            </a:r>
            <a:endParaRPr lang="en-CA" sz="1800" b="1">
              <a:solidFill>
                <a:srgbClr val="561B8D"/>
              </a:solidFill>
              <a:effectLst/>
              <a:highlight>
                <a:srgbClr val="FFFFFF"/>
              </a:highlight>
              <a:latin typeface="+mn-lt"/>
              <a:cs typeface="Calibri"/>
            </a:endParaRPr>
          </a:p>
          <a:p>
            <a:pPr marL="355600" lvl="1" indent="-355600">
              <a:lnSpc>
                <a:spcPct val="100000"/>
              </a:lnSpc>
              <a:spcBef>
                <a:spcPts val="0"/>
              </a:spcBef>
              <a:buNone/>
            </a:pPr>
            <a:r>
              <a:rPr lang="en-CA" sz="1800">
                <a:latin typeface="+mn-lt"/>
              </a:rPr>
              <a:t>	</a:t>
            </a:r>
            <a:r>
              <a:rPr lang="en-CA" sz="1800">
                <a:latin typeface="+mn-lt"/>
                <a:hlinkClick r:id="rId7"/>
              </a:rPr>
              <a:t>https://teaching.uwo.ca/teaching/engaging/firstday.html</a:t>
            </a:r>
            <a:endParaRPr lang="en-CA" sz="1800">
              <a:latin typeface="+mn-lt"/>
              <a:cs typeface="Calibri"/>
            </a:endParaRPr>
          </a:p>
          <a:p>
            <a:pPr marL="355600" lvl="1" indent="-355600">
              <a:lnSpc>
                <a:spcPct val="100000"/>
              </a:lnSpc>
              <a:spcBef>
                <a:spcPts val="0"/>
              </a:spcBef>
              <a:buNone/>
            </a:pPr>
            <a:r>
              <a:rPr lang="en-CA" sz="1800" i="0">
                <a:effectLst/>
                <a:highlight>
                  <a:srgbClr val="FFFFFF"/>
                </a:highlight>
                <a:latin typeface="+mn-lt"/>
              </a:rPr>
              <a:t>Centre for Teaching and </a:t>
            </a:r>
            <a:r>
              <a:rPr lang="en-CA" sz="1800">
                <a:highlight>
                  <a:srgbClr val="FFFFFF"/>
                </a:highlight>
                <a:latin typeface="+mn-lt"/>
              </a:rPr>
              <a:t>Learning </a:t>
            </a:r>
            <a:r>
              <a:rPr lang="en-CA" sz="1800" i="0">
                <a:effectLst/>
                <a:highlight>
                  <a:srgbClr val="FFFFFF"/>
                </a:highlight>
                <a:latin typeface="+mn-lt"/>
              </a:rPr>
              <a:t>(n.d.)</a:t>
            </a:r>
            <a:r>
              <a:rPr lang="en-CA" sz="1800">
                <a:highlight>
                  <a:srgbClr val="FFFFFF"/>
                </a:highlight>
                <a:latin typeface="+mn-lt"/>
              </a:rPr>
              <a:t>. </a:t>
            </a:r>
            <a:r>
              <a:rPr lang="en-CA" sz="1800" i="1">
                <a:highlight>
                  <a:srgbClr val="FFFFFF"/>
                </a:highlight>
                <a:latin typeface="+mn-lt"/>
              </a:rPr>
              <a:t>Generative AI resources</a:t>
            </a:r>
            <a:r>
              <a:rPr lang="en-CA" sz="1800" i="1">
                <a:effectLst/>
                <a:highlight>
                  <a:srgbClr val="FFFFFF"/>
                </a:highlight>
                <a:latin typeface="+mn-lt"/>
              </a:rPr>
              <a:t>. </a:t>
            </a:r>
            <a:r>
              <a:rPr lang="en-CA" sz="1800">
                <a:effectLst/>
                <a:highlight>
                  <a:srgbClr val="FFFFFF"/>
                </a:highlight>
                <a:latin typeface="+mn-lt"/>
              </a:rPr>
              <a:t>Western University.</a:t>
            </a:r>
            <a:r>
              <a:rPr lang="en-CA" sz="1800" b="1">
                <a:solidFill>
                  <a:srgbClr val="561B8D"/>
                </a:solidFill>
                <a:effectLst/>
                <a:highlight>
                  <a:srgbClr val="FFFFFF"/>
                </a:highlight>
                <a:latin typeface="+mn-lt"/>
              </a:rPr>
              <a:t> </a:t>
            </a:r>
            <a:endParaRPr lang="en-CA" sz="1800" b="1">
              <a:solidFill>
                <a:srgbClr val="561B8D"/>
              </a:solidFill>
              <a:effectLst/>
              <a:highlight>
                <a:srgbClr val="FFFFFF"/>
              </a:highlight>
              <a:latin typeface="+mn-lt"/>
              <a:cs typeface="Calibri"/>
            </a:endParaRPr>
          </a:p>
          <a:p>
            <a:pPr marL="355600" lvl="1" indent="-355600">
              <a:lnSpc>
                <a:spcPct val="100000"/>
              </a:lnSpc>
              <a:spcBef>
                <a:spcPts val="0"/>
              </a:spcBef>
              <a:buNone/>
            </a:pPr>
            <a:r>
              <a:rPr lang="en-CA" sz="1800">
                <a:latin typeface="+mn-lt"/>
              </a:rPr>
              <a:t>	</a:t>
            </a:r>
            <a:r>
              <a:rPr lang="en-CA" sz="1800">
                <a:latin typeface="+mn-lt"/>
                <a:hlinkClick r:id="rId8"/>
              </a:rPr>
              <a:t>https://teaching.uwo.ca/elearning/generativeAI-resources.html</a:t>
            </a:r>
            <a:endParaRPr lang="en-CA" sz="1800">
              <a:latin typeface="+mn-lt"/>
            </a:endParaRPr>
          </a:p>
          <a:p>
            <a:pPr marL="355600" lvl="1" indent="-35560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800">
                <a:latin typeface="+mn-lt"/>
              </a:rPr>
              <a:t>Center for Teaching, Learning &amp; Technology. </a:t>
            </a:r>
            <a:r>
              <a:rPr lang="en-CA" sz="1800" i="0">
                <a:effectLst/>
                <a:highlight>
                  <a:srgbClr val="FFFFFF"/>
                </a:highlight>
                <a:latin typeface="+mn-lt"/>
              </a:rPr>
              <a:t>(n.d.) </a:t>
            </a:r>
            <a:r>
              <a:rPr lang="en-US" sz="1800" i="1">
                <a:latin typeface="+mn-lt"/>
              </a:rPr>
              <a:t>Building community and creating an inclusive learning</a:t>
            </a:r>
          </a:p>
          <a:p>
            <a:pPr marL="355600" lvl="1" indent="-35560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800" i="1">
                <a:latin typeface="+mn-lt"/>
              </a:rPr>
              <a:t>   environment. C</a:t>
            </a:r>
            <a:r>
              <a:rPr lang="en-US" sz="1800">
                <a:latin typeface="+mn-lt"/>
              </a:rPr>
              <a:t>alifornia Polytechnic State University. </a:t>
            </a:r>
            <a:endParaRPr lang="en-US"/>
          </a:p>
          <a:p>
            <a:pPr marL="355600" lvl="1" indent="-35560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800">
                <a:latin typeface="+mn-lt"/>
                <a:hlinkClick r:id="rId9"/>
              </a:rPr>
              <a:t> https://ctlt.calpoly.edu/building-community-and-inclusive-learning-environment</a:t>
            </a:r>
            <a:endParaRPr lang="en-US" sz="1800">
              <a:latin typeface="Calibri" panose="020F0502020204030204"/>
              <a:cs typeface="Calibri" panose="020F0502020204030204"/>
            </a:endParaRPr>
          </a:p>
          <a:p>
            <a:pPr marL="355600" lvl="1" indent="-355600">
              <a:lnSpc>
                <a:spcPct val="100000"/>
              </a:lnSpc>
              <a:spcBef>
                <a:spcPts val="0"/>
              </a:spcBef>
              <a:buNone/>
            </a:pPr>
            <a:endParaRPr lang="en-CA" sz="1800">
              <a:latin typeface="Calibri"/>
              <a:cs typeface="Calibri"/>
            </a:endParaRPr>
          </a:p>
          <a:p>
            <a:pPr marL="355600" lvl="1" indent="-355600">
              <a:lnSpc>
                <a:spcPct val="100000"/>
              </a:lnSpc>
              <a:spcBef>
                <a:spcPts val="0"/>
              </a:spcBef>
              <a:buNone/>
            </a:pPr>
            <a:endParaRPr lang="en-CA" sz="1800">
              <a:latin typeface="+mn-lt"/>
              <a:cs typeface="Calibri" panose="020F0502020204030204"/>
            </a:endParaRPr>
          </a:p>
          <a:p>
            <a:pPr marL="355600" lvl="1" indent="-355600">
              <a:lnSpc>
                <a:spcPct val="100000"/>
              </a:lnSpc>
              <a:spcBef>
                <a:spcPts val="0"/>
              </a:spcBef>
              <a:buNone/>
            </a:pPr>
            <a:endParaRPr lang="en-CA" sz="1800">
              <a:latin typeface="+mn-lt"/>
              <a:cs typeface="Calibri" panose="020F0502020204030204"/>
            </a:endParaRPr>
          </a:p>
          <a:p>
            <a:pPr marL="355600" lvl="1" indent="-355600">
              <a:lnSpc>
                <a:spcPct val="100000"/>
              </a:lnSpc>
              <a:spcBef>
                <a:spcPts val="0"/>
              </a:spcBef>
              <a:buNone/>
            </a:pPr>
            <a:endParaRPr lang="en-CA" sz="1800">
              <a:latin typeface="+mn-lt"/>
              <a:cs typeface="Calibri" panose="020F0502020204030204"/>
            </a:endParaRPr>
          </a:p>
          <a:p>
            <a:pPr marL="0" lvl="1" indent="0">
              <a:lnSpc>
                <a:spcPct val="100000"/>
              </a:lnSpc>
              <a:spcBef>
                <a:spcPts val="0"/>
              </a:spcBef>
              <a:buNone/>
            </a:pPr>
            <a:endParaRPr lang="en-CA" sz="1800">
              <a:latin typeface="+mn-lt"/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31813334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D11DA7-AF72-F8F1-B070-52E3C4273F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03572"/>
            <a:ext cx="10515600" cy="1159309"/>
          </a:xfrm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en-US" sz="5400" b="1">
                <a:solidFill>
                  <a:srgbClr val="7030A0"/>
                </a:solidFill>
              </a:rPr>
              <a:t>References and Resources </a:t>
            </a:r>
            <a:r>
              <a:rPr lang="en-US" sz="3600" b="1" i="1">
                <a:solidFill>
                  <a:srgbClr val="7030A0"/>
                </a:solidFill>
              </a:rPr>
              <a:t>(continued)</a:t>
            </a:r>
            <a:endParaRPr lang="en-CA" sz="3600" b="1" i="1">
              <a:solidFill>
                <a:srgbClr val="7030A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230AD9-FA02-D640-8F52-8EA3DF1075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9991" y="1462882"/>
            <a:ext cx="10952018" cy="4912518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355600" lvl="1" indent="-355600">
              <a:lnSpc>
                <a:spcPct val="100000"/>
              </a:lnSpc>
              <a:spcBef>
                <a:spcPts val="0"/>
              </a:spcBef>
              <a:buNone/>
            </a:pPr>
            <a:r>
              <a:rPr lang="en-CA" sz="1800">
                <a:latin typeface="Calibri"/>
                <a:ea typeface="+mj-lt"/>
                <a:cs typeface="Calibri"/>
              </a:rPr>
              <a:t>Gupta, A., Atef, Y., Mills, A., &amp; Bali, M. (2024). Assistant, parrot, or colonizing loudspeaker? ChatGPT metaphors for developing critical AI literacies. </a:t>
            </a:r>
            <a:r>
              <a:rPr lang="en-CA" sz="1800" i="1">
                <a:latin typeface="Calibri"/>
                <a:ea typeface="+mj-lt"/>
                <a:cs typeface="Calibri"/>
              </a:rPr>
              <a:t>Open Praxis, 16</a:t>
            </a:r>
            <a:r>
              <a:rPr lang="en-CA" sz="1800">
                <a:latin typeface="Calibri"/>
                <a:ea typeface="+mj-lt"/>
                <a:cs typeface="Calibri"/>
              </a:rPr>
              <a:t>(1), 37–53. </a:t>
            </a:r>
          </a:p>
          <a:p>
            <a:pPr marL="355600" lvl="1" indent="-355600">
              <a:lnSpc>
                <a:spcPct val="100000"/>
              </a:lnSpc>
              <a:spcBef>
                <a:spcPts val="0"/>
              </a:spcBef>
              <a:buNone/>
            </a:pPr>
            <a:r>
              <a:rPr lang="en-CA" sz="1800">
                <a:latin typeface="Calibri"/>
                <a:ea typeface="+mj-lt"/>
                <a:cs typeface="Calibri"/>
              </a:rPr>
              <a:t>	</a:t>
            </a:r>
            <a:r>
              <a:rPr lang="en-CA" sz="1800">
                <a:latin typeface="Calibri"/>
                <a:ea typeface="+mj-lt"/>
                <a:cs typeface="Calibri"/>
                <a:hlinkClick r:id="rId2"/>
              </a:rPr>
              <a:t>https://doi.org/10.55982/openpraxis.16.1.631</a:t>
            </a:r>
            <a:endParaRPr lang="en-CA" sz="1800">
              <a:latin typeface="Calibri"/>
              <a:ea typeface="+mj-lt"/>
              <a:cs typeface="Calibri"/>
            </a:endParaRPr>
          </a:p>
          <a:p>
            <a:pPr marL="355600" lvl="1" indent="-35560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800">
                <a:latin typeface="Calibri"/>
                <a:ea typeface="+mj-lt"/>
                <a:cs typeface="Calibri"/>
              </a:rPr>
              <a:t>Moore, M. G. (1989). Editorial: Three types of interaction. </a:t>
            </a:r>
            <a:r>
              <a:rPr lang="en-US" sz="1800" i="1">
                <a:latin typeface="Calibri"/>
                <a:ea typeface="+mj-lt"/>
                <a:cs typeface="Calibri"/>
              </a:rPr>
              <a:t>American Journal of Distance Education, 3</a:t>
            </a:r>
            <a:r>
              <a:rPr lang="en-US" sz="1800">
                <a:latin typeface="Calibri"/>
                <a:ea typeface="+mj-lt"/>
                <a:cs typeface="Calibri"/>
              </a:rPr>
              <a:t>(2), 1-6.</a:t>
            </a:r>
          </a:p>
          <a:p>
            <a:pPr marL="355600" lvl="1" indent="-35560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800">
                <a:latin typeface="+mn-lt"/>
                <a:cs typeface="Calibri" panose="020F0502020204030204"/>
              </a:rPr>
              <a:t>Office of Faculty Relations (n.d.). </a:t>
            </a:r>
            <a:r>
              <a:rPr lang="en-US" sz="1800" i="1">
                <a:latin typeface="+mn-lt"/>
                <a:cs typeface="Calibri" panose="020F0502020204030204"/>
              </a:rPr>
              <a:t>Faculty (UWOFA). </a:t>
            </a:r>
            <a:r>
              <a:rPr lang="en-US" sz="1800">
                <a:latin typeface="+mn-lt"/>
                <a:cs typeface="Calibri" panose="020F0502020204030204"/>
              </a:rPr>
              <a:t>Western University.</a:t>
            </a:r>
          </a:p>
          <a:p>
            <a:pPr marL="355600" lvl="1" indent="-355600">
              <a:lnSpc>
                <a:spcPct val="100000"/>
              </a:lnSpc>
              <a:spcBef>
                <a:spcPts val="0"/>
              </a:spcBef>
              <a:buNone/>
            </a:pPr>
            <a:r>
              <a:rPr lang="en-CA" sz="1800">
                <a:latin typeface="Calibri"/>
                <a:cs typeface="Calibri"/>
              </a:rPr>
              <a:t> 	</a:t>
            </a:r>
            <a:r>
              <a:rPr lang="en-CA" sz="1800">
                <a:latin typeface="Calibri"/>
                <a:cs typeface="Calibri"/>
                <a:hlinkClick r:id="rId3"/>
              </a:rPr>
              <a:t>https://www.uwo.ca/facultyrelations/faculty_relations/faculty/index.html</a:t>
            </a:r>
          </a:p>
          <a:p>
            <a:pPr marL="355600" lvl="1" indent="-35560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800">
                <a:latin typeface="Calibri"/>
                <a:ea typeface="+mj-lt"/>
                <a:cs typeface="Calibri"/>
              </a:rPr>
              <a:t>Rovai, A. P. (2002). Sense of community, perceived cognitive learning, and persistence in asynchronous learning networks. </a:t>
            </a:r>
            <a:r>
              <a:rPr lang="en-US" sz="1800" i="1">
                <a:latin typeface="Calibri"/>
                <a:ea typeface="+mj-lt"/>
                <a:cs typeface="Calibri"/>
              </a:rPr>
              <a:t>Internet and Higher Education, 5</a:t>
            </a:r>
            <a:r>
              <a:rPr lang="en-US" sz="1800">
                <a:latin typeface="Calibri"/>
                <a:ea typeface="+mj-lt"/>
                <a:cs typeface="Calibri"/>
              </a:rPr>
              <a:t>, 319-332.</a:t>
            </a:r>
          </a:p>
          <a:p>
            <a:pPr marL="355600" lvl="1" indent="-355600">
              <a:lnSpc>
                <a:spcPct val="100000"/>
              </a:lnSpc>
              <a:spcBef>
                <a:spcPts val="0"/>
              </a:spcBef>
              <a:buNone/>
            </a:pPr>
            <a:r>
              <a:rPr lang="en-CA" sz="1800">
                <a:latin typeface="Calibri"/>
                <a:ea typeface="+mj-lt"/>
                <a:cs typeface="Calibri"/>
              </a:rPr>
              <a:t>	</a:t>
            </a:r>
            <a:r>
              <a:rPr lang="en-CA" sz="1800">
                <a:latin typeface="Calibri"/>
                <a:ea typeface="+mj-lt"/>
                <a:cs typeface="Calibri"/>
                <a:hlinkClick r:id="rId4"/>
              </a:rPr>
              <a:t>https://doi.org/10.1016/S1096-7516(02)00130-6</a:t>
            </a:r>
            <a:endParaRPr lang="en-CA" sz="1800">
              <a:latin typeface="Calibri"/>
              <a:ea typeface="+mj-lt"/>
              <a:cs typeface="Calibri"/>
            </a:endParaRPr>
          </a:p>
          <a:p>
            <a:pPr marL="355600" lvl="1" indent="-355600">
              <a:lnSpc>
                <a:spcPct val="100000"/>
              </a:lnSpc>
              <a:spcBef>
                <a:spcPts val="0"/>
              </a:spcBef>
              <a:buNone/>
            </a:pPr>
            <a:r>
              <a:rPr lang="en-CA" sz="1800">
                <a:latin typeface="Calibri"/>
                <a:ea typeface="+mj-lt"/>
                <a:cs typeface="Calibri"/>
              </a:rPr>
              <a:t>Student</a:t>
            </a:r>
            <a:r>
              <a:rPr lang="en-CA" sz="1800">
                <a:latin typeface="+mn-lt"/>
              </a:rPr>
              <a:t> Experience </a:t>
            </a:r>
            <a:r>
              <a:rPr lang="en-CA" sz="1800" i="0">
                <a:effectLst/>
                <a:highlight>
                  <a:srgbClr val="FFFFFF"/>
                </a:highlight>
                <a:latin typeface="+mn-lt"/>
              </a:rPr>
              <a:t>(n.d.)</a:t>
            </a:r>
            <a:r>
              <a:rPr lang="en-CA" sz="1800">
                <a:latin typeface="+mn-lt"/>
              </a:rPr>
              <a:t>. </a:t>
            </a:r>
            <a:r>
              <a:rPr lang="en-CA" sz="1800" i="1">
                <a:latin typeface="+mn-lt"/>
              </a:rPr>
              <a:t>Accessible education.</a:t>
            </a:r>
            <a:r>
              <a:rPr lang="en-CA" sz="1800">
                <a:latin typeface="+mn-lt"/>
              </a:rPr>
              <a:t> Western University.</a:t>
            </a:r>
            <a:endParaRPr lang="en-CA" sz="1800" i="1">
              <a:latin typeface="+mn-lt"/>
            </a:endParaRPr>
          </a:p>
          <a:p>
            <a:pPr marL="355600" lvl="1" indent="-355600">
              <a:lnSpc>
                <a:spcPct val="100000"/>
              </a:lnSpc>
              <a:spcBef>
                <a:spcPts val="0"/>
              </a:spcBef>
              <a:buNone/>
            </a:pPr>
            <a:r>
              <a:rPr lang="en-CA" sz="1800" i="1">
                <a:latin typeface="+mn-lt"/>
              </a:rPr>
              <a:t>	</a:t>
            </a:r>
            <a:r>
              <a:rPr lang="en-CA" sz="1800">
                <a:latin typeface="+mn-lt"/>
                <a:hlinkClick r:id="rId5"/>
              </a:rPr>
              <a:t>http://academicsupport.uwo.ca/accessible_education/index.html</a:t>
            </a:r>
            <a:endParaRPr lang="en-CA" sz="1800">
              <a:latin typeface="+mn-lt"/>
            </a:endParaRPr>
          </a:p>
          <a:p>
            <a:pPr marL="355600" lvl="1" indent="-355600">
              <a:lnSpc>
                <a:spcPct val="100000"/>
              </a:lnSpc>
              <a:spcBef>
                <a:spcPts val="0"/>
              </a:spcBef>
              <a:buNone/>
            </a:pPr>
            <a:r>
              <a:rPr lang="en-CA" sz="1800">
                <a:latin typeface="+mn-lt"/>
              </a:rPr>
              <a:t>Student Experience </a:t>
            </a:r>
            <a:r>
              <a:rPr lang="en-CA" sz="1800" i="0">
                <a:effectLst/>
                <a:highlight>
                  <a:srgbClr val="FFFFFF"/>
                </a:highlight>
                <a:latin typeface="+mn-lt"/>
              </a:rPr>
              <a:t>(n.d.)</a:t>
            </a:r>
            <a:r>
              <a:rPr lang="en-CA" sz="1800">
                <a:latin typeface="+mn-lt"/>
              </a:rPr>
              <a:t>. </a:t>
            </a:r>
            <a:r>
              <a:rPr lang="en-CA" sz="1800" i="1">
                <a:latin typeface="+mn-lt"/>
              </a:rPr>
              <a:t>Learning development and success.</a:t>
            </a:r>
            <a:r>
              <a:rPr lang="en-CA" sz="1800">
                <a:latin typeface="+mn-lt"/>
              </a:rPr>
              <a:t> Western University.</a:t>
            </a:r>
            <a:r>
              <a:rPr lang="en-CA" sz="1800" i="1">
                <a:latin typeface="+mn-lt"/>
              </a:rPr>
              <a:t> </a:t>
            </a:r>
            <a:r>
              <a:rPr lang="en-CA" sz="1800">
                <a:latin typeface="+mn-lt"/>
                <a:hlinkClick r:id="rId6"/>
              </a:rPr>
              <a:t>https://learning.uwo.ca/</a:t>
            </a:r>
            <a:endParaRPr lang="en-CA" sz="1800">
              <a:latin typeface="+mn-lt"/>
            </a:endParaRPr>
          </a:p>
          <a:p>
            <a:pPr marL="355600" lvl="1" indent="-355600">
              <a:lnSpc>
                <a:spcPct val="100000"/>
              </a:lnSpc>
              <a:spcBef>
                <a:spcPts val="0"/>
              </a:spcBef>
              <a:buNone/>
            </a:pPr>
            <a:r>
              <a:rPr lang="en-CA" sz="1800">
                <a:latin typeface="+mn-lt"/>
              </a:rPr>
              <a:t>Teaching Assistants Training Program </a:t>
            </a:r>
            <a:r>
              <a:rPr lang="en-CA" sz="1800" i="0">
                <a:effectLst/>
                <a:highlight>
                  <a:srgbClr val="FFFFFF"/>
                </a:highlight>
                <a:latin typeface="+mn-lt"/>
              </a:rPr>
              <a:t>(n.d.)</a:t>
            </a:r>
            <a:r>
              <a:rPr lang="en-CA" sz="1800">
                <a:latin typeface="+mn-lt"/>
              </a:rPr>
              <a:t>. </a:t>
            </a:r>
            <a:r>
              <a:rPr lang="en-CA" sz="1800" i="1">
                <a:latin typeface="+mn-lt"/>
              </a:rPr>
              <a:t>Community agreements. </a:t>
            </a:r>
            <a:r>
              <a:rPr lang="en-CA" sz="1800">
                <a:latin typeface="+mn-lt"/>
              </a:rPr>
              <a:t>University of Toronto. </a:t>
            </a:r>
          </a:p>
          <a:p>
            <a:pPr marL="355600" lvl="1" indent="-355600">
              <a:lnSpc>
                <a:spcPct val="100000"/>
              </a:lnSpc>
              <a:spcBef>
                <a:spcPts val="0"/>
              </a:spcBef>
              <a:buNone/>
            </a:pPr>
            <a:r>
              <a:rPr lang="en-CA" sz="1800">
                <a:latin typeface="+mn-lt"/>
              </a:rPr>
              <a:t>	</a:t>
            </a:r>
            <a:r>
              <a:rPr lang="en-CA" sz="1800">
                <a:latin typeface="+mn-lt"/>
                <a:hlinkClick r:id="rId7"/>
              </a:rPr>
              <a:t>https://tatp.utoronto.ca/resources/community-agreements/</a:t>
            </a:r>
            <a:endParaRPr lang="en-CA" sz="1800">
              <a:latin typeface="+mn-lt"/>
            </a:endParaRPr>
          </a:p>
          <a:p>
            <a:pPr marL="355600" lvl="1" indent="-355600">
              <a:lnSpc>
                <a:spcPct val="100000"/>
              </a:lnSpc>
              <a:spcBef>
                <a:spcPts val="0"/>
              </a:spcBef>
              <a:buNone/>
            </a:pPr>
            <a:r>
              <a:rPr lang="en-CA" sz="1800">
                <a:latin typeface="+mn-lt"/>
              </a:rPr>
              <a:t>Teaching Assistants Training Program </a:t>
            </a:r>
            <a:r>
              <a:rPr lang="en-CA" sz="1800" i="0">
                <a:effectLst/>
                <a:highlight>
                  <a:srgbClr val="FFFFFF"/>
                </a:highlight>
                <a:latin typeface="+mn-lt"/>
              </a:rPr>
              <a:t>(n.d.)</a:t>
            </a:r>
            <a:r>
              <a:rPr lang="en-CA" sz="1800">
                <a:latin typeface="+mn-lt"/>
              </a:rPr>
              <a:t>. </a:t>
            </a:r>
            <a:r>
              <a:rPr lang="en-CA" sz="1800" i="1">
                <a:latin typeface="+mn-lt"/>
              </a:rPr>
              <a:t>Building a community online. </a:t>
            </a:r>
            <a:r>
              <a:rPr lang="en-CA" sz="1800">
                <a:latin typeface="+mn-lt"/>
              </a:rPr>
              <a:t>University of Toronto. </a:t>
            </a:r>
          </a:p>
          <a:p>
            <a:pPr marL="355600" lvl="1" indent="-355600">
              <a:lnSpc>
                <a:spcPct val="100000"/>
              </a:lnSpc>
              <a:spcBef>
                <a:spcPts val="0"/>
              </a:spcBef>
              <a:buNone/>
            </a:pPr>
            <a:r>
              <a:rPr lang="en-CA" sz="1800">
                <a:latin typeface="+mn-lt"/>
              </a:rPr>
              <a:t>	</a:t>
            </a:r>
            <a:r>
              <a:rPr lang="en-CA" sz="1800">
                <a:latin typeface="+mn-lt"/>
                <a:hlinkClick r:id="rId8"/>
              </a:rPr>
              <a:t>https://tatp.utoronto.ca/resources/building-a-community-online/</a:t>
            </a:r>
            <a:endParaRPr lang="en-CA" sz="1800">
              <a:latin typeface="+mn-lt"/>
            </a:endParaRPr>
          </a:p>
          <a:p>
            <a:pPr marL="355600" lvl="1" indent="-355600">
              <a:lnSpc>
                <a:spcPct val="100000"/>
              </a:lnSpc>
              <a:spcBef>
                <a:spcPts val="0"/>
              </a:spcBef>
              <a:buNone/>
            </a:pPr>
            <a:r>
              <a:rPr lang="en-CA" sz="1800">
                <a:latin typeface="+mn-lt"/>
              </a:rPr>
              <a:t>Uncovering the Hidden Curriculum </a:t>
            </a:r>
            <a:r>
              <a:rPr lang="en-CA" sz="1800" i="0">
                <a:effectLst/>
                <a:highlight>
                  <a:srgbClr val="FFFFFF"/>
                </a:highlight>
                <a:latin typeface="+mn-lt"/>
              </a:rPr>
              <a:t>(n.d.)</a:t>
            </a:r>
            <a:r>
              <a:rPr lang="en-CA" sz="1800" i="1">
                <a:latin typeface="+mn-lt"/>
              </a:rPr>
              <a:t>. Uncovering the hidden curriculum: S</a:t>
            </a:r>
            <a:r>
              <a:rPr lang="en-US" sz="1800" i="1" err="1">
                <a:latin typeface="+mn-lt"/>
              </a:rPr>
              <a:t>upporting</a:t>
            </a:r>
            <a:r>
              <a:rPr lang="en-US" sz="1800" i="1">
                <a:latin typeface="+mn-lt"/>
              </a:rPr>
              <a:t> learners and educators within and beyond education</a:t>
            </a:r>
            <a:r>
              <a:rPr lang="en-US" sz="1800">
                <a:latin typeface="+mn-lt"/>
              </a:rPr>
              <a:t>. </a:t>
            </a:r>
            <a:r>
              <a:rPr lang="en-US" sz="1800">
                <a:latin typeface="+mn-lt"/>
                <a:hlinkClick r:id="rId9"/>
              </a:rPr>
              <a:t>https://hiddencurriculum.ca/</a:t>
            </a:r>
            <a:endParaRPr lang="en-US" sz="1800">
              <a:latin typeface="+mn-lt"/>
            </a:endParaRPr>
          </a:p>
          <a:p>
            <a:pPr marL="355600" lvl="1" indent="-355600">
              <a:lnSpc>
                <a:spcPct val="100000"/>
              </a:lnSpc>
              <a:spcBef>
                <a:spcPts val="0"/>
              </a:spcBef>
              <a:buNone/>
            </a:pPr>
            <a:r>
              <a:rPr lang="en-CA" sz="1800">
                <a:latin typeface="+mn-lt"/>
              </a:rPr>
              <a:t>Western Technology Services </a:t>
            </a:r>
            <a:r>
              <a:rPr lang="en-CA" sz="1800" i="0">
                <a:effectLst/>
                <a:highlight>
                  <a:srgbClr val="FFFFFF"/>
                </a:highlight>
                <a:latin typeface="+mn-lt"/>
              </a:rPr>
              <a:t>(n.d.)</a:t>
            </a:r>
            <a:r>
              <a:rPr lang="en-CA" sz="1800">
                <a:latin typeface="+mn-lt"/>
              </a:rPr>
              <a:t>. </a:t>
            </a:r>
            <a:r>
              <a:rPr lang="en-CA" sz="1800" i="1" err="1">
                <a:latin typeface="+mn-lt"/>
              </a:rPr>
              <a:t>iClicker</a:t>
            </a:r>
            <a:r>
              <a:rPr lang="en-CA" sz="1800" i="1">
                <a:latin typeface="+mn-lt"/>
              </a:rPr>
              <a:t>. </a:t>
            </a:r>
            <a:r>
              <a:rPr lang="en-CA" sz="1800">
                <a:latin typeface="+mn-lt"/>
              </a:rPr>
              <a:t>Western University. </a:t>
            </a:r>
            <a:r>
              <a:rPr lang="en-CA" sz="1800">
                <a:latin typeface="+mn-lt"/>
                <a:hlinkClick r:id="rId10"/>
              </a:rPr>
              <a:t>https://wts.uwo.ca/iclicker/</a:t>
            </a:r>
            <a:endParaRPr lang="en-CA" sz="1800">
              <a:latin typeface="+mn-lt"/>
            </a:endParaRPr>
          </a:p>
          <a:p>
            <a:pPr marL="0" lvl="1" indent="0">
              <a:lnSpc>
                <a:spcPct val="100000"/>
              </a:lnSpc>
              <a:spcBef>
                <a:spcPts val="0"/>
              </a:spcBef>
              <a:buNone/>
            </a:pPr>
            <a:endParaRPr lang="en-CA" sz="180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1008668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D11DA7-AF72-F8F1-B070-52E3C4273F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03572"/>
            <a:ext cx="10515600" cy="1159309"/>
          </a:xfrm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en-US" sz="5400" b="1">
                <a:solidFill>
                  <a:srgbClr val="7030A0"/>
                </a:solidFill>
              </a:rPr>
              <a:t>Topics in Teaching</a:t>
            </a:r>
            <a:endParaRPr lang="en-CA" sz="5400" b="1">
              <a:solidFill>
                <a:srgbClr val="7030A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230AD9-FA02-D640-8F52-8EA3DF1075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9991" y="1564678"/>
            <a:ext cx="10952018" cy="4218709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CA" sz="4000">
                <a:latin typeface="+mn-lt"/>
              </a:rPr>
              <a:t>Surveyed you asking you to vote on </a:t>
            </a:r>
            <a:r>
              <a:rPr lang="en-CA" sz="4000" b="1">
                <a:latin typeface="+mn-lt"/>
              </a:rPr>
              <a:t>two</a:t>
            </a:r>
            <a:r>
              <a:rPr lang="en-CA" sz="4000">
                <a:latin typeface="+mn-lt"/>
              </a:rPr>
              <a:t> topics in teaching and learning you would like to learn more about and discuss at your tables</a:t>
            </a:r>
            <a:endParaRPr lang="en-US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CA" sz="1200">
                <a:latin typeface="+mn-lt"/>
              </a:rPr>
              <a:t> 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CA" sz="1200">
              <a:latin typeface="+mn-lt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CA" sz="1200">
              <a:latin typeface="+mn-lt"/>
            </a:endParaRPr>
          </a:p>
          <a:p>
            <a:pPr marL="800100" lvl="2" indent="-571500">
              <a:lnSpc>
                <a:spcPct val="100000"/>
              </a:lnSpc>
              <a:spcBef>
                <a:spcPts val="0"/>
              </a:spcBef>
            </a:pPr>
            <a:r>
              <a:rPr lang="en-CA" sz="4000">
                <a:latin typeface="+mn-lt"/>
              </a:rPr>
              <a:t>Generative AI in Teaching and Learning (80%)</a:t>
            </a:r>
          </a:p>
          <a:p>
            <a:pPr marL="971550" lvl="2" indent="-742950">
              <a:lnSpc>
                <a:spcPct val="100000"/>
              </a:lnSpc>
              <a:spcBef>
                <a:spcPts val="0"/>
              </a:spcBef>
              <a:buFont typeface="+mj-lt"/>
              <a:buAutoNum type="arabicParenR"/>
            </a:pPr>
            <a:endParaRPr lang="en-CA" sz="1800">
              <a:latin typeface="+mn-lt"/>
            </a:endParaRPr>
          </a:p>
          <a:p>
            <a:pPr marL="800100" lvl="2" indent="-571500">
              <a:lnSpc>
                <a:spcPct val="100000"/>
              </a:lnSpc>
              <a:spcBef>
                <a:spcPts val="0"/>
              </a:spcBef>
            </a:pPr>
            <a:r>
              <a:rPr lang="en-CA" sz="4000">
                <a:latin typeface="+mn-lt"/>
              </a:rPr>
              <a:t>Student Engagement (50%)</a:t>
            </a:r>
          </a:p>
          <a:p>
            <a:pPr marL="0" lvl="1">
              <a:lnSpc>
                <a:spcPct val="100000"/>
              </a:lnSpc>
              <a:spcBef>
                <a:spcPts val="0"/>
              </a:spcBef>
            </a:pPr>
            <a:endParaRPr lang="en-CA" sz="1200">
              <a:latin typeface="+mn-lt"/>
            </a:endParaRPr>
          </a:p>
          <a:p>
            <a:pPr marL="0" lvl="1">
              <a:lnSpc>
                <a:spcPct val="100000"/>
              </a:lnSpc>
              <a:spcBef>
                <a:spcPts val="0"/>
              </a:spcBef>
            </a:pPr>
            <a:endParaRPr lang="en-CA" sz="1200">
              <a:latin typeface="+mn-lt"/>
            </a:endParaRPr>
          </a:p>
          <a:p>
            <a:pPr lvl="1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25033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D11DA7-AF72-F8F1-B070-52E3C4273F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3682"/>
            <a:ext cx="10515600" cy="1159309"/>
          </a:xfrm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en-US" sz="5400" b="1">
                <a:solidFill>
                  <a:srgbClr val="7030A0"/>
                </a:solidFill>
              </a:rPr>
              <a:t>Format of Session </a:t>
            </a:r>
            <a:endParaRPr lang="en-CA" sz="5400" b="1">
              <a:solidFill>
                <a:srgbClr val="7030A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230AD9-FA02-D640-8F52-8EA3DF1075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83277"/>
            <a:ext cx="10952018" cy="4291446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pPr marL="0" lvl="1">
              <a:lnSpc>
                <a:spcPct val="100000"/>
              </a:lnSpc>
              <a:spcBef>
                <a:spcPts val="0"/>
              </a:spcBef>
            </a:pPr>
            <a:endParaRPr lang="en-CA" sz="1200">
              <a:latin typeface="+mn-lt"/>
            </a:endParaRPr>
          </a:p>
          <a:p>
            <a:pPr marL="0" lvl="1" indent="-269875">
              <a:lnSpc>
                <a:spcPct val="100000"/>
              </a:lnSpc>
              <a:spcBef>
                <a:spcPts val="0"/>
              </a:spcBef>
            </a:pPr>
            <a:endParaRPr lang="en-CA" sz="1200">
              <a:latin typeface="+mn-lt"/>
            </a:endParaRPr>
          </a:p>
          <a:p>
            <a:pPr marL="0" lvl="1" indent="-269875">
              <a:lnSpc>
                <a:spcPct val="100000"/>
              </a:lnSpc>
              <a:spcBef>
                <a:spcPts val="0"/>
              </a:spcBef>
            </a:pPr>
            <a:endParaRPr lang="en-CA" sz="1200">
              <a:latin typeface="+mn-lt"/>
            </a:endParaRPr>
          </a:p>
          <a:p>
            <a:pPr marL="0" lvl="1" indent="-269875">
              <a:lnSpc>
                <a:spcPct val="100000"/>
              </a:lnSpc>
              <a:spcBef>
                <a:spcPts val="0"/>
              </a:spcBef>
            </a:pPr>
            <a:r>
              <a:rPr lang="en-CA" sz="4000">
                <a:latin typeface="+mn-lt"/>
              </a:rPr>
              <a:t>5-minute introductions at your table</a:t>
            </a:r>
            <a:endParaRPr lang="en-CA" sz="4000">
              <a:latin typeface="+mn-lt"/>
              <a:cs typeface="Calibri"/>
            </a:endParaRPr>
          </a:p>
          <a:p>
            <a:pPr marL="0" lvl="1" indent="0">
              <a:lnSpc>
                <a:spcPct val="100000"/>
              </a:lnSpc>
              <a:spcBef>
                <a:spcPts val="0"/>
              </a:spcBef>
              <a:buNone/>
            </a:pPr>
            <a:endParaRPr lang="en-CA" sz="4000">
              <a:latin typeface="+mn-lt"/>
              <a:cs typeface="Calibri"/>
            </a:endParaRPr>
          </a:p>
          <a:p>
            <a:pPr marL="0" lvl="1" indent="-269875">
              <a:lnSpc>
                <a:spcPct val="100000"/>
              </a:lnSpc>
              <a:spcBef>
                <a:spcPts val="0"/>
              </a:spcBef>
            </a:pPr>
            <a:r>
              <a:rPr lang="en-CA" sz="4000">
                <a:latin typeface="+mn-lt"/>
              </a:rPr>
              <a:t>Two 20-minute rounds</a:t>
            </a:r>
            <a:endParaRPr lang="en-CA" sz="4000">
              <a:latin typeface="+mn-lt"/>
              <a:cs typeface="Calibri"/>
            </a:endParaRPr>
          </a:p>
          <a:p>
            <a:pPr marL="0" lvl="1" indent="-269875">
              <a:lnSpc>
                <a:spcPct val="100000"/>
              </a:lnSpc>
              <a:spcBef>
                <a:spcPts val="0"/>
              </a:spcBef>
            </a:pPr>
            <a:endParaRPr lang="en-CA" sz="1200">
              <a:latin typeface="+mn-lt"/>
            </a:endParaRPr>
          </a:p>
          <a:p>
            <a:pPr marL="0" lvl="1" indent="-269875">
              <a:lnSpc>
                <a:spcPct val="100000"/>
              </a:lnSpc>
              <a:spcBef>
                <a:spcPts val="0"/>
              </a:spcBef>
            </a:pPr>
            <a:endParaRPr lang="en-CA" sz="1200">
              <a:latin typeface="+mn-lt"/>
            </a:endParaRPr>
          </a:p>
          <a:p>
            <a:pPr marL="914400" lvl="3" indent="-269875">
              <a:lnSpc>
                <a:spcPct val="100000"/>
              </a:lnSpc>
              <a:spcBef>
                <a:spcPts val="0"/>
              </a:spcBef>
            </a:pPr>
            <a:r>
              <a:rPr lang="en-CA" sz="4000">
                <a:latin typeface="+mn-lt"/>
              </a:rPr>
              <a:t>10-minute presentation</a:t>
            </a:r>
          </a:p>
          <a:p>
            <a:pPr marL="914400" lvl="3" indent="-269875">
              <a:lnSpc>
                <a:spcPct val="100000"/>
              </a:lnSpc>
              <a:spcBef>
                <a:spcPts val="0"/>
              </a:spcBef>
            </a:pPr>
            <a:r>
              <a:rPr lang="en-CA" sz="4000">
                <a:latin typeface="+mn-lt"/>
              </a:rPr>
              <a:t>10-minute discussion at your table  </a:t>
            </a:r>
          </a:p>
          <a:p>
            <a:pPr marL="0" lvl="1" indent="-269875">
              <a:lnSpc>
                <a:spcPct val="100000"/>
              </a:lnSpc>
              <a:spcBef>
                <a:spcPts val="0"/>
              </a:spcBef>
            </a:pPr>
            <a:endParaRPr lang="en-CA" sz="1200">
              <a:latin typeface="+mn-lt"/>
            </a:endParaRPr>
          </a:p>
          <a:p>
            <a:pPr marL="0" lvl="1" indent="-269875">
              <a:lnSpc>
                <a:spcPct val="100000"/>
              </a:lnSpc>
              <a:spcBef>
                <a:spcPts val="0"/>
              </a:spcBef>
            </a:pPr>
            <a:endParaRPr lang="en-CA" sz="1200">
              <a:latin typeface="+mn-lt"/>
            </a:endParaRPr>
          </a:p>
          <a:p>
            <a:pPr marL="0" lvl="1" indent="-269875">
              <a:lnSpc>
                <a:spcPct val="100000"/>
              </a:lnSpc>
              <a:spcBef>
                <a:spcPts val="0"/>
              </a:spcBef>
            </a:pPr>
            <a:endParaRPr lang="en-CA" sz="1200">
              <a:latin typeface="+mn-lt"/>
            </a:endParaRPr>
          </a:p>
          <a:p>
            <a:pPr marL="0" lvl="1" indent="-269875">
              <a:lnSpc>
                <a:spcPct val="100000"/>
              </a:lnSpc>
              <a:spcBef>
                <a:spcPts val="0"/>
              </a:spcBef>
            </a:pPr>
            <a:r>
              <a:rPr lang="en-CA" sz="4000">
                <a:latin typeface="+mn-lt"/>
              </a:rPr>
              <a:t>Wrap Up</a:t>
            </a:r>
          </a:p>
          <a:p>
            <a:pPr lvl="1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118895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D11DA7-AF72-F8F1-B070-52E3C4273F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3682"/>
            <a:ext cx="10515600" cy="1159309"/>
          </a:xfrm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en-US" sz="5400" b="1">
                <a:solidFill>
                  <a:srgbClr val="7030A0"/>
                </a:solidFill>
              </a:rPr>
              <a:t>Introductions</a:t>
            </a:r>
            <a:endParaRPr lang="en-US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00E3E501-FB9A-E1F5-2118-165006FC22DA}"/>
              </a:ext>
            </a:extLst>
          </p:cNvPr>
          <p:cNvSpPr txBox="1">
            <a:spLocks/>
          </p:cNvSpPr>
          <p:nvPr/>
        </p:nvSpPr>
        <p:spPr>
          <a:xfrm>
            <a:off x="520700" y="1435677"/>
            <a:ext cx="11421918" cy="429144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>
              <a:lnSpc>
                <a:spcPct val="100000"/>
              </a:lnSpc>
              <a:spcBef>
                <a:spcPts val="0"/>
              </a:spcBef>
            </a:pPr>
            <a:endParaRPr lang="en-CA" sz="1200">
              <a:latin typeface="+mn-lt"/>
            </a:endParaRPr>
          </a:p>
          <a:p>
            <a:pPr marL="0" lvl="1" indent="-269875">
              <a:lnSpc>
                <a:spcPct val="100000"/>
              </a:lnSpc>
              <a:spcBef>
                <a:spcPts val="0"/>
              </a:spcBef>
            </a:pPr>
            <a:endParaRPr lang="en-CA" sz="1200">
              <a:latin typeface="+mn-lt"/>
            </a:endParaRPr>
          </a:p>
          <a:p>
            <a:pPr marL="0" lvl="1" indent="-269875">
              <a:lnSpc>
                <a:spcPct val="100000"/>
              </a:lnSpc>
              <a:spcBef>
                <a:spcPts val="0"/>
              </a:spcBef>
            </a:pPr>
            <a:endParaRPr lang="en-CA" sz="1200">
              <a:latin typeface="+mn-lt"/>
            </a:endParaRPr>
          </a:p>
          <a:p>
            <a:pPr marL="0" lvl="1" indent="-269875">
              <a:lnSpc>
                <a:spcPct val="100000"/>
              </a:lnSpc>
              <a:spcBef>
                <a:spcPts val="0"/>
              </a:spcBef>
            </a:pPr>
            <a:r>
              <a:rPr lang="en-CA" sz="4000">
                <a:latin typeface="+mn-lt"/>
              </a:rPr>
              <a:t>Introduce yourself to others at your table (5 minutes)</a:t>
            </a:r>
          </a:p>
          <a:p>
            <a:pPr marL="0" lvl="1" indent="-269875">
              <a:lnSpc>
                <a:spcPct val="100000"/>
              </a:lnSpc>
              <a:spcBef>
                <a:spcPts val="0"/>
              </a:spcBef>
            </a:pPr>
            <a:endParaRPr lang="en-CA" sz="2200">
              <a:latin typeface="+mn-lt"/>
              <a:cs typeface="Calibri"/>
            </a:endParaRPr>
          </a:p>
          <a:p>
            <a:pPr marL="758825" lvl="2" indent="-571500">
              <a:lnSpc>
                <a:spcPct val="100000"/>
              </a:lnSpc>
              <a:spcBef>
                <a:spcPts val="0"/>
              </a:spcBef>
            </a:pPr>
            <a:r>
              <a:rPr lang="en-CA" sz="3600">
                <a:latin typeface="+mn-lt"/>
                <a:cs typeface="Calibri" panose="020F0502020204030204"/>
              </a:rPr>
              <a:t>Your name</a:t>
            </a:r>
          </a:p>
          <a:p>
            <a:pPr marL="758825" lvl="2" indent="-571500">
              <a:lnSpc>
                <a:spcPct val="100000"/>
              </a:lnSpc>
              <a:spcBef>
                <a:spcPts val="0"/>
              </a:spcBef>
            </a:pPr>
            <a:r>
              <a:rPr lang="en-CA" sz="3600">
                <a:latin typeface="Calibri" panose="020F0502020204030204"/>
                <a:cs typeface="Calibri" panose="020F0502020204030204"/>
              </a:rPr>
              <a:t>Your discipline</a:t>
            </a:r>
          </a:p>
          <a:p>
            <a:pPr marL="758825" lvl="2" indent="-571500">
              <a:lnSpc>
                <a:spcPct val="100000"/>
              </a:lnSpc>
              <a:spcBef>
                <a:spcPts val="0"/>
              </a:spcBef>
            </a:pPr>
            <a:r>
              <a:rPr lang="en-CA" sz="3600">
                <a:latin typeface="Calibri" panose="020F0502020204030204"/>
                <a:cs typeface="Calibri" panose="020F0502020204030204"/>
              </a:rPr>
              <a:t>What is one thing you are looking forward to in the upcoming year?</a:t>
            </a:r>
          </a:p>
        </p:txBody>
      </p:sp>
    </p:spTree>
    <p:extLst>
      <p:ext uri="{BB962C8B-B14F-4D97-AF65-F5344CB8AC3E}">
        <p14:creationId xmlns:p14="http://schemas.microsoft.com/office/powerpoint/2010/main" val="26451200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2" name="Rectangle 31">
            <a:extLst>
              <a:ext uri="{FF2B5EF4-FFF2-40B4-BE49-F238E27FC236}">
                <a16:creationId xmlns:a16="http://schemas.microsoft.com/office/drawing/2014/main" id="{55666830-9A19-4E01-8505-D6C7F9AC56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Two people collaborating over books">
            <a:extLst>
              <a:ext uri="{FF2B5EF4-FFF2-40B4-BE49-F238E27FC236}">
                <a16:creationId xmlns:a16="http://schemas.microsoft.com/office/drawing/2014/main" id="{75A7E3D8-E8E9-B63F-B7C8-0A95C250219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337" b="-1"/>
          <a:stretch/>
        </p:blipFill>
        <p:spPr>
          <a:xfrm>
            <a:off x="4176215" y="10"/>
            <a:ext cx="8020865" cy="6857990"/>
          </a:xfrm>
          <a:custGeom>
            <a:avLst/>
            <a:gdLst/>
            <a:ahLst/>
            <a:cxnLst/>
            <a:rect l="l" t="t" r="r" b="b"/>
            <a:pathLst>
              <a:path w="8081873" h="6858000">
                <a:moveTo>
                  <a:pt x="0" y="0"/>
                </a:moveTo>
                <a:lnTo>
                  <a:pt x="8081873" y="0"/>
                </a:lnTo>
                <a:lnTo>
                  <a:pt x="8081873" y="6858000"/>
                </a:lnTo>
                <a:lnTo>
                  <a:pt x="0" y="6858000"/>
                </a:lnTo>
                <a:lnTo>
                  <a:pt x="68897" y="6734633"/>
                </a:lnTo>
                <a:cubicBezTo>
                  <a:pt x="558802" y="5812845"/>
                  <a:pt x="848920" y="4668597"/>
                  <a:pt x="848920" y="3429000"/>
                </a:cubicBezTo>
                <a:cubicBezTo>
                  <a:pt x="848920" y="2189404"/>
                  <a:pt x="558802" y="1045156"/>
                  <a:pt x="68897" y="123368"/>
                </a:cubicBezTo>
                <a:close/>
              </a:path>
            </a:pathLst>
          </a:custGeom>
        </p:spPr>
      </p:pic>
      <p:sp useBgFill="1">
        <p:nvSpPr>
          <p:cNvPr id="33" name="Freeform: Shape 32">
            <a:extLst>
              <a:ext uri="{FF2B5EF4-FFF2-40B4-BE49-F238E27FC236}">
                <a16:creationId xmlns:a16="http://schemas.microsoft.com/office/drawing/2014/main" id="{AE9FC877-7FB6-4D22-9988-35420644E2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959047" cy="6858000"/>
          </a:xfrm>
          <a:custGeom>
            <a:avLst/>
            <a:gdLst>
              <a:gd name="connsiteX0" fmla="*/ 0 w 4959047"/>
              <a:gd name="connsiteY0" fmla="*/ 0 h 6858000"/>
              <a:gd name="connsiteX1" fmla="*/ 4110127 w 4959047"/>
              <a:gd name="connsiteY1" fmla="*/ 0 h 6858000"/>
              <a:gd name="connsiteX2" fmla="*/ 4179024 w 4959047"/>
              <a:gd name="connsiteY2" fmla="*/ 123368 h 6858000"/>
              <a:gd name="connsiteX3" fmla="*/ 4959047 w 4959047"/>
              <a:gd name="connsiteY3" fmla="*/ 3429000 h 6858000"/>
              <a:gd name="connsiteX4" fmla="*/ 4179024 w 4959047"/>
              <a:gd name="connsiteY4" fmla="*/ 6734633 h 6858000"/>
              <a:gd name="connsiteX5" fmla="*/ 4110127 w 4959047"/>
              <a:gd name="connsiteY5" fmla="*/ 6858000 h 6858000"/>
              <a:gd name="connsiteX6" fmla="*/ 0 w 495904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59047" h="6858000">
                <a:moveTo>
                  <a:pt x="0" y="0"/>
                </a:moveTo>
                <a:lnTo>
                  <a:pt x="4110127" y="0"/>
                </a:lnTo>
                <a:lnTo>
                  <a:pt x="4179024" y="123368"/>
                </a:lnTo>
                <a:cubicBezTo>
                  <a:pt x="4668929" y="1045156"/>
                  <a:pt x="4959047" y="2189404"/>
                  <a:pt x="4959047" y="3429000"/>
                </a:cubicBezTo>
                <a:cubicBezTo>
                  <a:pt x="4959047" y="4668597"/>
                  <a:pt x="4668929" y="5812845"/>
                  <a:pt x="4179024" y="6734633"/>
                </a:cubicBezTo>
                <a:lnTo>
                  <a:pt x="411012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34" name="Freeform: Shape 33">
            <a:extLst>
              <a:ext uri="{FF2B5EF4-FFF2-40B4-BE49-F238E27FC236}">
                <a16:creationId xmlns:a16="http://schemas.microsoft.com/office/drawing/2014/main" id="{E41809D1-F12E-46BB-B804-5F209D325E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948887" cy="6858000"/>
          </a:xfrm>
          <a:custGeom>
            <a:avLst/>
            <a:gdLst>
              <a:gd name="connsiteX0" fmla="*/ 0 w 4948887"/>
              <a:gd name="connsiteY0" fmla="*/ 0 h 6858000"/>
              <a:gd name="connsiteX1" fmla="*/ 4099967 w 4948887"/>
              <a:gd name="connsiteY1" fmla="*/ 0 h 6858000"/>
              <a:gd name="connsiteX2" fmla="*/ 4168864 w 4948887"/>
              <a:gd name="connsiteY2" fmla="*/ 123368 h 6858000"/>
              <a:gd name="connsiteX3" fmla="*/ 4948887 w 4948887"/>
              <a:gd name="connsiteY3" fmla="*/ 3429000 h 6858000"/>
              <a:gd name="connsiteX4" fmla="*/ 4168864 w 4948887"/>
              <a:gd name="connsiteY4" fmla="*/ 6734633 h 6858000"/>
              <a:gd name="connsiteX5" fmla="*/ 4099967 w 4948887"/>
              <a:gd name="connsiteY5" fmla="*/ 6858000 h 6858000"/>
              <a:gd name="connsiteX6" fmla="*/ 0 w 494888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48887" h="6858000">
                <a:moveTo>
                  <a:pt x="0" y="0"/>
                </a:moveTo>
                <a:lnTo>
                  <a:pt x="4099967" y="0"/>
                </a:lnTo>
                <a:lnTo>
                  <a:pt x="4168864" y="123368"/>
                </a:lnTo>
                <a:cubicBezTo>
                  <a:pt x="4658769" y="1045156"/>
                  <a:pt x="4948887" y="2189404"/>
                  <a:pt x="4948887" y="3429000"/>
                </a:cubicBezTo>
                <a:cubicBezTo>
                  <a:pt x="4948887" y="4668597"/>
                  <a:pt x="4658769" y="5812845"/>
                  <a:pt x="4168864" y="6734633"/>
                </a:cubicBezTo>
                <a:lnTo>
                  <a:pt x="4099967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C2E22D5-9100-052A-3D94-74436080B0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98" y="463289"/>
            <a:ext cx="4735490" cy="4083626"/>
          </a:xfrm>
        </p:spPr>
        <p:txBody>
          <a:bodyPr vert="horz" lIns="91440" tIns="45720" rIns="91440" bIns="45720" rtlCol="0" anchor="b">
            <a:noAutofit/>
          </a:bodyPr>
          <a:lstStyle/>
          <a:p>
            <a:pPr>
              <a:lnSpc>
                <a:spcPct val="100000"/>
              </a:lnSpc>
            </a:pPr>
            <a:r>
              <a:rPr lang="en-US" sz="4400" b="1">
                <a:solidFill>
                  <a:srgbClr val="7030A0"/>
                </a:solidFill>
              </a:rPr>
              <a:t>Supporting Student Engagement by Building Community in your Courses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402336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43607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849186-64F8-0ED1-12C9-C1AAD352B4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>
                <a:solidFill>
                  <a:srgbClr val="7030A0"/>
                </a:solidFill>
              </a:rPr>
              <a:t>Defining Community</a:t>
            </a:r>
            <a:endParaRPr lang="en-CA" b="1">
              <a:solidFill>
                <a:srgbClr val="7030A0"/>
              </a:solidFill>
            </a:endParaRP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A559022-D16A-C9DB-4B1A-0C7089BABF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523418"/>
          </a:xfrm>
        </p:spPr>
        <p:txBody>
          <a:bodyPr>
            <a:noAutofit/>
          </a:bodyPr>
          <a:lstStyle/>
          <a:p>
            <a:pPr algn="ctr"/>
            <a:r>
              <a:rPr lang="en-US" sz="3200"/>
              <a:t>Belonging</a:t>
            </a:r>
            <a:endParaRPr lang="en-CA" sz="320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1C9ADA8B-A95E-4353-6E86-A0A3DC3F7BE0}"/>
              </a:ext>
            </a:extLst>
          </p:cNvPr>
          <p:cNvSpPr/>
          <p:nvPr/>
        </p:nvSpPr>
        <p:spPr>
          <a:xfrm>
            <a:off x="1489673" y="2505075"/>
            <a:ext cx="3858016" cy="3432132"/>
          </a:xfrm>
          <a:prstGeom prst="ellipse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Feelings of inclusion, of being valued as a person</a:t>
            </a:r>
            <a:endParaRPr lang="en-CA" sz="2800"/>
          </a:p>
        </p:txBody>
      </p:sp>
      <p:sp>
        <p:nvSpPr>
          <p:cNvPr id="11" name="Cross 10" descr="plus sign">
            <a:extLst>
              <a:ext uri="{FF2B5EF4-FFF2-40B4-BE49-F238E27FC236}">
                <a16:creationId xmlns:a16="http://schemas.microsoft.com/office/drawing/2014/main" id="{404315F0-B206-57F7-9FE4-F3B8EDA6F1D3}"/>
              </a:ext>
            </a:extLst>
          </p:cNvPr>
          <p:cNvSpPr/>
          <p:nvPr/>
        </p:nvSpPr>
        <p:spPr>
          <a:xfrm>
            <a:off x="5498926" y="3770334"/>
            <a:ext cx="1189973" cy="883086"/>
          </a:xfrm>
          <a:prstGeom prst="plus">
            <a:avLst/>
          </a:prstGeom>
          <a:solidFill>
            <a:srgbClr val="7030A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0E6BE27-8200-AFFF-1E57-CB41F8B6711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523418"/>
          </a:xfrm>
        </p:spPr>
        <p:txBody>
          <a:bodyPr>
            <a:noAutofit/>
          </a:bodyPr>
          <a:lstStyle/>
          <a:p>
            <a:pPr algn="ctr"/>
            <a:r>
              <a:rPr lang="en-US" sz="3200"/>
              <a:t>Connection to Learning</a:t>
            </a:r>
            <a:endParaRPr lang="en-CA" sz="320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4B69FC11-BD00-5D98-0D7D-19AC7AA41418}"/>
              </a:ext>
            </a:extLst>
          </p:cNvPr>
          <p:cNvSpPr/>
          <p:nvPr/>
        </p:nvSpPr>
        <p:spPr>
          <a:xfrm>
            <a:off x="6834786" y="2505075"/>
            <a:ext cx="3858016" cy="3432132"/>
          </a:xfrm>
          <a:prstGeom prst="ellipse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Sense of both benefitting from and contributing to the course, actively making meaning</a:t>
            </a:r>
            <a:endParaRPr lang="en-CA" sz="280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4143F9D-CE16-552B-A70F-2085B76F87AE}"/>
              </a:ext>
            </a:extLst>
          </p:cNvPr>
          <p:cNvSpPr txBox="1"/>
          <p:nvPr/>
        </p:nvSpPr>
        <p:spPr>
          <a:xfrm>
            <a:off x="6946900" y="6070600"/>
            <a:ext cx="4851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2400" err="1"/>
              <a:t>Rovai</a:t>
            </a:r>
            <a:r>
              <a:rPr lang="en-CA" sz="2400"/>
              <a:t> (2002)</a:t>
            </a:r>
          </a:p>
        </p:txBody>
      </p:sp>
    </p:spTree>
    <p:extLst>
      <p:ext uri="{BB962C8B-B14F-4D97-AF65-F5344CB8AC3E}">
        <p14:creationId xmlns:p14="http://schemas.microsoft.com/office/powerpoint/2010/main" val="9667595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3B6A98-DD71-4399-A6B7-4D1736E709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1302" y="698595"/>
            <a:ext cx="10671999" cy="746730"/>
          </a:xfrm>
        </p:spPr>
        <p:txBody>
          <a:bodyPr anchor="b">
            <a:normAutofit/>
          </a:bodyPr>
          <a:lstStyle/>
          <a:p>
            <a:pPr algn="ctr"/>
            <a:r>
              <a:rPr lang="en-US" b="1">
                <a:solidFill>
                  <a:srgbClr val="7030A0"/>
                </a:solidFill>
              </a:rPr>
              <a:t>Building Community</a:t>
            </a:r>
            <a:endParaRPr lang="en-CA" b="1">
              <a:solidFill>
                <a:srgbClr val="7030A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FB80505-A67F-4D80-9B32-F862683CA4E9}"/>
              </a:ext>
            </a:extLst>
          </p:cNvPr>
          <p:cNvSpPr txBox="1"/>
          <p:nvPr/>
        </p:nvSpPr>
        <p:spPr>
          <a:xfrm>
            <a:off x="1337481" y="2113625"/>
            <a:ext cx="905111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3600"/>
              <a:t>Connecting with the students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A" sz="360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3600"/>
              <a:t>Connecting students with each other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A" sz="360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3600"/>
              <a:t>Connecting students with the course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8E817E4-1481-124A-9CBF-3F0A569F24C0}"/>
              </a:ext>
            </a:extLst>
          </p:cNvPr>
          <p:cNvSpPr txBox="1"/>
          <p:nvPr/>
        </p:nvSpPr>
        <p:spPr>
          <a:xfrm>
            <a:off x="5194300" y="5943961"/>
            <a:ext cx="637900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2200"/>
              <a:t>Centre for Teaching Excellence (n.d.); Moore (1989)</a:t>
            </a:r>
          </a:p>
        </p:txBody>
      </p:sp>
    </p:spTree>
    <p:extLst>
      <p:ext uri="{BB962C8B-B14F-4D97-AF65-F5344CB8AC3E}">
        <p14:creationId xmlns:p14="http://schemas.microsoft.com/office/powerpoint/2010/main" val="31035296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>
            <a:extLst>
              <a:ext uri="{FF2B5EF4-FFF2-40B4-BE49-F238E27FC236}">
                <a16:creationId xmlns:a16="http://schemas.microsoft.com/office/drawing/2014/main" id="{FF326E5B-6B17-0D55-450A-ECB7EF6D15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937" y="175691"/>
            <a:ext cx="10515600" cy="1325563"/>
          </a:xfrm>
        </p:spPr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en-US" altLang="en-US" sz="4200" b="1">
                <a:solidFill>
                  <a:srgbClr val="7030A0"/>
                </a:solidFill>
                <a:latin typeface="+mn-lt"/>
                <a:cs typeface="Times New Roman" panose="02020603050405020304" pitchFamily="18" charset="0"/>
              </a:rPr>
              <a:t>Connecting with Students: Learn about Them</a:t>
            </a:r>
            <a:endParaRPr lang="en-CA" altLang="en-US" sz="4200" b="1">
              <a:solidFill>
                <a:srgbClr val="7030A0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5EED7488-30A3-1D67-CFFB-156868C4AF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1501254"/>
            <a:ext cx="10665275" cy="4688409"/>
          </a:xfrm>
        </p:spPr>
        <p:txBody>
          <a:bodyPr>
            <a:normAutofit lnSpcReduction="10000"/>
          </a:bodyPr>
          <a:lstStyle/>
          <a:p>
            <a:pPr marL="0">
              <a:lnSpc>
                <a:spcPct val="110000"/>
              </a:lnSpc>
              <a:spcBef>
                <a:spcPts val="0"/>
              </a:spcBef>
              <a:defRPr/>
            </a:pPr>
            <a:r>
              <a:rPr lang="en-US">
                <a:latin typeface="+mn-lt"/>
              </a:rPr>
              <a:t>Learn their names, with proper pronunciations, and pronouns (if they share them)</a:t>
            </a:r>
          </a:p>
          <a:p>
            <a:pPr marL="0">
              <a:lnSpc>
                <a:spcPct val="110000"/>
              </a:lnSpc>
              <a:spcBef>
                <a:spcPts val="0"/>
              </a:spcBef>
              <a:defRPr/>
            </a:pPr>
            <a:endParaRPr lang="en-US" sz="1200">
              <a:latin typeface="+mn-lt"/>
            </a:endParaRPr>
          </a:p>
          <a:p>
            <a:pPr marL="0">
              <a:lnSpc>
                <a:spcPct val="110000"/>
              </a:lnSpc>
              <a:spcBef>
                <a:spcPts val="0"/>
              </a:spcBef>
              <a:defRPr/>
            </a:pPr>
            <a:r>
              <a:rPr lang="en-US">
                <a:latin typeface="+mn-lt"/>
              </a:rPr>
              <a:t>Learn about them as learners</a:t>
            </a:r>
            <a:endParaRPr lang="en-US" sz="1200">
              <a:latin typeface="+mn-lt"/>
            </a:endParaRPr>
          </a:p>
          <a:p>
            <a:pPr marL="0">
              <a:lnSpc>
                <a:spcPct val="110000"/>
              </a:lnSpc>
              <a:spcBef>
                <a:spcPts val="0"/>
              </a:spcBef>
              <a:defRPr/>
            </a:pPr>
            <a:r>
              <a:rPr lang="en-US" sz="1200">
                <a:latin typeface="+mn-lt"/>
              </a:rPr>
              <a:t> </a:t>
            </a:r>
          </a:p>
          <a:p>
            <a:pPr marL="457200" lvl="2">
              <a:lnSpc>
                <a:spcPct val="110000"/>
              </a:lnSpc>
              <a:spcBef>
                <a:spcPts val="0"/>
              </a:spcBef>
              <a:defRPr/>
            </a:pPr>
            <a:r>
              <a:rPr lang="en-US" sz="2800">
                <a:latin typeface="+mn-lt"/>
              </a:rPr>
              <a:t>For example, survey them about…</a:t>
            </a:r>
          </a:p>
          <a:p>
            <a:pPr marL="914400" lvl="4">
              <a:lnSpc>
                <a:spcPct val="110000"/>
              </a:lnSpc>
              <a:spcBef>
                <a:spcPts val="0"/>
              </a:spcBef>
              <a:defRPr/>
            </a:pPr>
            <a:r>
              <a:rPr lang="en-US" sz="2800">
                <a:latin typeface="+mn-lt"/>
              </a:rPr>
              <a:t>Knowledge they are coming in with</a:t>
            </a:r>
          </a:p>
          <a:p>
            <a:pPr marL="914400" lvl="4">
              <a:lnSpc>
                <a:spcPct val="110000"/>
              </a:lnSpc>
              <a:spcBef>
                <a:spcPts val="0"/>
              </a:spcBef>
              <a:defRPr/>
            </a:pPr>
            <a:r>
              <a:rPr lang="en-US" sz="2800">
                <a:latin typeface="+mn-lt"/>
              </a:rPr>
              <a:t>Why they are taking the course</a:t>
            </a:r>
          </a:p>
          <a:p>
            <a:pPr marL="914400" lvl="4">
              <a:lnSpc>
                <a:spcPct val="110000"/>
              </a:lnSpc>
              <a:spcBef>
                <a:spcPts val="0"/>
              </a:spcBef>
              <a:defRPr/>
            </a:pPr>
            <a:r>
              <a:rPr lang="en-US" sz="2800">
                <a:latin typeface="+mn-lt"/>
              </a:rPr>
              <a:t>What most interests them about the course </a:t>
            </a:r>
          </a:p>
          <a:p>
            <a:pPr marL="914400" lvl="4">
              <a:lnSpc>
                <a:spcPct val="110000"/>
              </a:lnSpc>
              <a:spcBef>
                <a:spcPts val="0"/>
              </a:spcBef>
              <a:defRPr/>
            </a:pPr>
            <a:r>
              <a:rPr lang="en-US" sz="2800" i="1">
                <a:latin typeface="+mn-lt"/>
              </a:rPr>
              <a:t>“What would you like me to know about you as a learner?”</a:t>
            </a:r>
          </a:p>
          <a:p>
            <a:pPr marL="914400" lvl="4">
              <a:lnSpc>
                <a:spcPct val="110000"/>
              </a:lnSpc>
              <a:spcBef>
                <a:spcPts val="0"/>
              </a:spcBef>
              <a:defRPr/>
            </a:pPr>
            <a:endParaRPr lang="en-US" sz="1300" i="1">
              <a:latin typeface="+mn-lt"/>
            </a:endParaRPr>
          </a:p>
          <a:p>
            <a:pPr marL="450850" lvl="4" indent="-273050">
              <a:lnSpc>
                <a:spcPct val="110000"/>
              </a:lnSpc>
              <a:spcBef>
                <a:spcPts val="0"/>
              </a:spcBef>
              <a:defRPr/>
            </a:pPr>
            <a:r>
              <a:rPr lang="en-US" sz="2800">
                <a:latin typeface="+mn-lt"/>
              </a:rPr>
              <a:t>Get feedback on their learning during the course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ENTIMETER_SERIES_ID_KEY" val="blebkgthpsp3gzp9jip5w7xuzwt9gfex"/>
</p:tagLst>
</file>

<file path=ppt/theme/theme1.xml><?xml version="1.0" encoding="utf-8"?>
<a:theme xmlns:a="http://schemas.openxmlformats.org/drawingml/2006/main" name="office theme">
  <a:themeElements>
    <a:clrScheme name="Violet II">
      <a:dk1>
        <a:sysClr val="windowText" lastClr="000000"/>
      </a:dk1>
      <a:lt1>
        <a:sysClr val="window" lastClr="FFFFFF"/>
      </a:lt1>
      <a:dk2>
        <a:srgbClr val="632E62"/>
      </a:dk2>
      <a:lt2>
        <a:srgbClr val="EAE5EB"/>
      </a:lt2>
      <a:accent1>
        <a:srgbClr val="92278F"/>
      </a:accent1>
      <a:accent2>
        <a:srgbClr val="9B57D3"/>
      </a:accent2>
      <a:accent3>
        <a:srgbClr val="755DD9"/>
      </a:accent3>
      <a:accent4>
        <a:srgbClr val="665EB8"/>
      </a:accent4>
      <a:accent5>
        <a:srgbClr val="45A5ED"/>
      </a:accent5>
      <a:accent6>
        <a:srgbClr val="5982DB"/>
      </a:accent6>
      <a:hlink>
        <a:srgbClr val="0066FF"/>
      </a:hlink>
      <a:folHlink>
        <a:srgbClr val="666699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LengthInSeconds xmlns="a17acca7-7318-4771-8995-5150499e55ff" xsi:nil="true"/>
    <lcf76f155ced4ddcb4097134ff3c332f xmlns="a17acca7-7318-4771-8995-5150499e55ff">
      <Terms xmlns="http://schemas.microsoft.com/office/infopath/2007/PartnerControls"/>
    </lcf76f155ced4ddcb4097134ff3c332f>
    <TaxCatchAll xmlns="2c90a57d-6df2-4460-981c-17f0f70f81e6" xsi:nil="true"/>
    <SharedWithUsers xmlns="2c90a57d-6df2-4460-981c-17f0f70f81e6">
      <UserInfo>
        <DisplayName>Christopher Ryan</DisplayName>
        <AccountId>103</AccountId>
        <AccountType/>
      </UserInfo>
    </SharedWithUsers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3DED0EFCCB55E4F86ACD1DB8B759412" ma:contentTypeVersion="18" ma:contentTypeDescription="Create a new document." ma:contentTypeScope="" ma:versionID="6a73c31129059c04e7a589a030f94cd8">
  <xsd:schema xmlns:xsd="http://www.w3.org/2001/XMLSchema" xmlns:xs="http://www.w3.org/2001/XMLSchema" xmlns:p="http://schemas.microsoft.com/office/2006/metadata/properties" xmlns:ns2="a17acca7-7318-4771-8995-5150499e55ff" xmlns:ns3="2c90a57d-6df2-4460-981c-17f0f70f81e6" targetNamespace="http://schemas.microsoft.com/office/2006/metadata/properties" ma:root="true" ma:fieldsID="372df5a897401860a9e453740bda548e" ns2:_="" ns3:_="">
    <xsd:import namespace="a17acca7-7318-4771-8995-5150499e55ff"/>
    <xsd:import namespace="2c90a57d-6df2-4460-981c-17f0f70f81e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17acca7-7318-4771-8995-5150499e55f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8406f274-7af8-4e05-8564-eff9e2e21b1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c90a57d-6df2-4460-981c-17f0f70f81e6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27860e57-e2da-4584-b28d-56e2f4e15a2f}" ma:internalName="TaxCatchAll" ma:showField="CatchAllData" ma:web="2c90a57d-6df2-4460-981c-17f0f70f81e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4173843-8CB2-4182-8F88-F62A763C1A18}">
  <ds:schemaRefs>
    <ds:schemaRef ds:uri="2c90a57d-6df2-4460-981c-17f0f70f81e6"/>
    <ds:schemaRef ds:uri="a17acca7-7318-4771-8995-5150499e55ff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2D7B613F-EFB1-4216-8EF8-26071477609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6A40A193-C70C-42C8-829E-527E75DFBDD1}">
  <ds:schemaRefs>
    <ds:schemaRef ds:uri="2c90a57d-6df2-4460-981c-17f0f70f81e6"/>
    <ds:schemaRef ds:uri="a17acca7-7318-4771-8995-5150499e55ff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Application>Microsoft Office PowerPoint</Application>
  <PresentationFormat>Widescreen</PresentationFormat>
  <Slides>26</Slides>
  <Notes>15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7" baseType="lpstr">
      <vt:lpstr>office theme</vt:lpstr>
      <vt:lpstr>Tables Topics in Teaching</vt:lpstr>
      <vt:lpstr>Access Statement</vt:lpstr>
      <vt:lpstr>Topics in Teaching</vt:lpstr>
      <vt:lpstr>Format of Session </vt:lpstr>
      <vt:lpstr>Introductions</vt:lpstr>
      <vt:lpstr>Supporting Student Engagement by Building Community in your Courses</vt:lpstr>
      <vt:lpstr>Defining Community</vt:lpstr>
      <vt:lpstr>Building Community</vt:lpstr>
      <vt:lpstr>Connecting with Students: Learn about Them</vt:lpstr>
      <vt:lpstr>Connecting with Students: Let them Learn about You</vt:lpstr>
      <vt:lpstr>Connecting Students with Each Other</vt:lpstr>
      <vt:lpstr>Connecting Students with the Course</vt:lpstr>
      <vt:lpstr>Connecting Students with the Course (continued)</vt:lpstr>
      <vt:lpstr>Discussion Questions: Building Community</vt:lpstr>
      <vt:lpstr>Big Hero Six or  The Terminator? Understanding GenAI Through Metaphors  Facilitated by:  Dani Dilkes eLearning &amp; Curriculum Specialist</vt:lpstr>
      <vt:lpstr>What IS Generative AI? </vt:lpstr>
      <vt:lpstr>AI Metaphors</vt:lpstr>
      <vt:lpstr>Stochastic Parrot</vt:lpstr>
      <vt:lpstr>Over-Eager Intern</vt:lpstr>
      <vt:lpstr>Digital Kaleidoscope</vt:lpstr>
      <vt:lpstr>Fast Food</vt:lpstr>
      <vt:lpstr>Discussion Questions</vt:lpstr>
      <vt:lpstr>Upcoming AI Sessions</vt:lpstr>
      <vt:lpstr>Upcoming Universal Design for Learning (UDL) Sessions teaching.uwo.ca</vt:lpstr>
      <vt:lpstr>References and Resources</vt:lpstr>
      <vt:lpstr>References and Resources (continued)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Introduction to Generative AI in Teaching and Learning  Facilitated by:  Dani Dilkes</dc:title>
  <dc:creator/>
  <cp:revision>1</cp:revision>
  <dcterms:created xsi:type="dcterms:W3CDTF">2024-05-27T17:45:03Z</dcterms:created>
  <dcterms:modified xsi:type="dcterms:W3CDTF">2024-08-18T14:13:06Z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ediaServiceImageTags">
    <vt:lpwstr/>
  </property>
  <property fmtid="{D5CDD505-2E9C-101B-9397-08002B2CF9AE}" pid="3" name="ContentTypeId">
    <vt:lpwstr>0x01010083DED0EFCCB55E4F86ACD1DB8B759412</vt:lpwstr>
  </property>
  <property fmtid="{D5CDD505-2E9C-101B-9397-08002B2CF9AE}" pid="4" name="ComplianceAssetId">
    <vt:lpwstr/>
  </property>
  <property fmtid="{D5CDD505-2E9C-101B-9397-08002B2CF9AE}" pid="5" name="_ExtendedDescription">
    <vt:lpwstr/>
  </property>
  <property fmtid="{D5CDD505-2E9C-101B-9397-08002B2CF9AE}" pid="6" name="TriggerFlowInfo">
    <vt:lpwstr/>
  </property>
</Properties>
</file>