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6" r:id="rId2"/>
    <p:sldId id="279" r:id="rId3"/>
    <p:sldId id="281" r:id="rId4"/>
    <p:sldId id="257" r:id="rId5"/>
    <p:sldId id="258" r:id="rId6"/>
    <p:sldId id="260" r:id="rId7"/>
    <p:sldId id="259" r:id="rId8"/>
    <p:sldId id="264" r:id="rId9"/>
    <p:sldId id="263" r:id="rId10"/>
    <p:sldId id="262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89" r:id="rId26"/>
    <p:sldId id="290" r:id="rId27"/>
    <p:sldId id="291" r:id="rId28"/>
    <p:sldId id="28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1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604" autoAdjust="0"/>
  </p:normalViewPr>
  <p:slideViewPr>
    <p:cSldViewPr snapToGrid="0">
      <p:cViewPr varScale="1">
        <p:scale>
          <a:sx n="79" d="100"/>
          <a:sy n="7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3D63F-F76C-4C08-8649-A277A61AF327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035DD-B141-48AD-B0FD-515941D9C0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5546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Writing Explained. (n.d.). What is a main verb? Definitions, examples of main verbs. Retrieved from https://writingexplained.org/grammar-dictionary/main-verb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80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149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059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875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0879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2494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Pictures: 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Kissnetothedit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(2013). Irregular verbs picture dictionary#1. Retrieved from </a:t>
            </a:r>
            <a:r>
              <a:rPr lang="en-CA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https://en.islcollective.com/english-esl-worksheets/grammar/past-simple-tense/irregular-verbs-picture-dictionary1/45408</a:t>
            </a:r>
          </a:p>
          <a:p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9956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8283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4045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5372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156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10298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Grammarly. (n.d.). Modal verbs: Definition  and usage. Retrieved from https://www.grammarly.com/blog/modal-verbs/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624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Pavelko,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18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Grammarly. (n.d.). Articles. Retrieved from https://www.grammarly.com/blog/articles/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4622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7271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70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725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642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Owens, R. E., </a:t>
            </a:r>
            <a:r>
              <a:rPr lang="en-CA" dirty="0" err="1"/>
              <a:t>Pavelko</a:t>
            </a:r>
            <a:r>
              <a:rPr lang="en-CA" dirty="0"/>
              <a:t>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utterance: Analyzing language samples to identify intervention targets. </a:t>
            </a:r>
            <a:r>
              <a:rPr lang="en-CA" i="1" dirty="0"/>
              <a:t>Perspectives of 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035DD-B141-48AD-B0FD-515941D9C068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3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28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474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87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876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60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99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539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743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836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56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3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AC989F-7DC4-49A2-8BAF-1936EE1B6C0A}" type="datetimeFigureOut">
              <a:rPr lang="en-CA" smtClean="0"/>
              <a:t>2020-01-06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FCA48A-56A2-4E45-BFF1-DFCBFFFBF83F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80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leeward.hawaii.edu/teachonline/author/first-syndication-post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etjustice.blogspot.com/2011/06/leadership-skills-6-smart-objectives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E6F2-83B9-4B80-8C88-F51292D33C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Noun and Verb phrase elaboration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2513C-7E3E-4212-8E9B-87BDFB98DE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By: Tanaya Rose</a:t>
            </a:r>
          </a:p>
        </p:txBody>
      </p:sp>
    </p:spTree>
    <p:extLst>
      <p:ext uri="{BB962C8B-B14F-4D97-AF65-F5344CB8AC3E}">
        <p14:creationId xmlns:p14="http://schemas.microsoft.com/office/powerpoint/2010/main" val="110580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19D3-7B74-4F30-B6C5-966EF52D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07172-387A-44BB-A901-FA80EF29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02971"/>
            <a:ext cx="9720073" cy="4855029"/>
          </a:xfrm>
        </p:spPr>
        <p:txBody>
          <a:bodyPr>
            <a:normAutofit fontScale="92500" lnSpcReduction="20000"/>
          </a:bodyPr>
          <a:lstStyle/>
          <a:p>
            <a:r>
              <a:rPr lang="en-CA" sz="2400" dirty="0"/>
              <a:t>What is an adjective?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A word that modifies or describes a noun.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It must occur in a noun phrase to be considered an element of an ENP.</a:t>
            </a:r>
          </a:p>
          <a:p>
            <a:pPr marL="128016" lvl="1" indent="0">
              <a:buNone/>
            </a:pPr>
            <a:endParaRPr lang="en-CA" dirty="0"/>
          </a:p>
          <a:p>
            <a:pPr marL="470916" lvl="1" indent="-342900">
              <a:buFont typeface="+mj-lt"/>
              <a:buAutoNum type="arabicPeriod"/>
            </a:pPr>
            <a:r>
              <a:rPr lang="en-CA" sz="2400" dirty="0"/>
              <a:t>Possessive noun</a:t>
            </a:r>
          </a:p>
          <a:p>
            <a:pPr lvl="2"/>
            <a:r>
              <a:rPr lang="en-CA" sz="2200" dirty="0"/>
              <a:t>Noun that conveys ownership</a:t>
            </a:r>
          </a:p>
          <a:p>
            <a:pPr lvl="2"/>
            <a:r>
              <a:rPr lang="en-CA" sz="2200" dirty="0"/>
              <a:t>Contains an apostrophe</a:t>
            </a:r>
          </a:p>
          <a:p>
            <a:pPr lvl="2"/>
            <a:r>
              <a:rPr lang="en-CA" sz="2200" dirty="0"/>
              <a:t>Example: “</a:t>
            </a:r>
            <a:r>
              <a:rPr lang="en-CA" sz="2200" u="sng" dirty="0"/>
              <a:t>Dad’s</a:t>
            </a:r>
            <a:r>
              <a:rPr lang="en-CA" sz="2200" dirty="0"/>
              <a:t> new car.”</a:t>
            </a:r>
          </a:p>
          <a:p>
            <a:pPr lvl="2"/>
            <a:r>
              <a:rPr lang="en-CA" sz="2200" dirty="0"/>
              <a:t>Incorrect example: “The new car is </a:t>
            </a:r>
            <a:r>
              <a:rPr lang="en-CA" sz="2200" u="sng" dirty="0"/>
              <a:t>Dad’s</a:t>
            </a:r>
            <a:r>
              <a:rPr lang="en-CA" sz="2200" dirty="0"/>
              <a:t>,” as </a:t>
            </a:r>
            <a:r>
              <a:rPr lang="en-CA" sz="2200" u="sng" dirty="0"/>
              <a:t>Dad’s</a:t>
            </a:r>
            <a:r>
              <a:rPr lang="en-CA" sz="2200" i="1" dirty="0"/>
              <a:t> </a:t>
            </a:r>
            <a:r>
              <a:rPr lang="en-CA" sz="2200" dirty="0"/>
              <a:t>is not modifying a noun in a NP.</a:t>
            </a:r>
          </a:p>
          <a:p>
            <a:pPr marL="310896" lvl="2" indent="0">
              <a:buNone/>
            </a:pPr>
            <a:endParaRPr lang="en-CA" sz="2400" dirty="0"/>
          </a:p>
          <a:p>
            <a:pPr marL="470916" lvl="1" indent="-342900">
              <a:buFont typeface="+mj-lt"/>
              <a:buAutoNum type="arabicPeriod"/>
            </a:pPr>
            <a:r>
              <a:rPr lang="en-CA" sz="2400" dirty="0"/>
              <a:t>Ordinal</a:t>
            </a:r>
          </a:p>
          <a:p>
            <a:pPr lvl="2"/>
            <a:r>
              <a:rPr lang="en-CA" sz="2200" dirty="0"/>
              <a:t>Conveys position in a series (e.g., first, second, last, next)</a:t>
            </a:r>
          </a:p>
          <a:p>
            <a:pPr lvl="2"/>
            <a:r>
              <a:rPr lang="en-CA" sz="2200" dirty="0"/>
              <a:t>Occurs before a noun</a:t>
            </a:r>
          </a:p>
          <a:p>
            <a:pPr lvl="2"/>
            <a:r>
              <a:rPr lang="en-CA" sz="2200" dirty="0"/>
              <a:t>Example. “He won </a:t>
            </a:r>
            <a:r>
              <a:rPr lang="en-CA" sz="2200" u="sng" dirty="0"/>
              <a:t>first</a:t>
            </a:r>
            <a:r>
              <a:rPr lang="en-CA" sz="2200" dirty="0"/>
              <a:t> place in the race.”</a:t>
            </a:r>
          </a:p>
          <a:p>
            <a:pPr lvl="2"/>
            <a:r>
              <a:rPr lang="en-CA" sz="2200" dirty="0"/>
              <a:t>Incorrect example: “He will always come </a:t>
            </a:r>
            <a:r>
              <a:rPr lang="en-CA" sz="2200" u="sng" dirty="0"/>
              <a:t>first</a:t>
            </a:r>
            <a:r>
              <a:rPr lang="en-CA" sz="2200" dirty="0"/>
              <a:t>,” as </a:t>
            </a:r>
            <a:r>
              <a:rPr lang="en-CA" sz="2200" u="sng" dirty="0"/>
              <a:t>first</a:t>
            </a:r>
            <a:r>
              <a:rPr lang="en-CA" sz="2200" dirty="0"/>
              <a:t> is not modifying a noun; thus, is not an ENP.</a:t>
            </a:r>
          </a:p>
          <a:p>
            <a:pPr marL="310896" lvl="2" indent="0">
              <a:buNone/>
            </a:pPr>
            <a:endParaRPr lang="en-CA" sz="1900" dirty="0"/>
          </a:p>
          <a:p>
            <a:pPr marL="310896" lvl="2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49965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B65E-11D1-4E1D-B471-21995F2F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Adjectives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847B8-AC76-4493-80F1-7CF6A93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4114"/>
            <a:ext cx="9720073" cy="441524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CA" sz="2400" dirty="0"/>
              <a:t>Adverb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An adverb is considered an adjective when it modifies an adjective (e.g., really, very)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Example: “She was a </a:t>
            </a:r>
            <a:r>
              <a:rPr lang="en-CA" sz="2200" u="sng" dirty="0"/>
              <a:t>very</a:t>
            </a:r>
            <a:r>
              <a:rPr lang="en-CA" sz="2200" dirty="0"/>
              <a:t> happy girl.”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Incorrect example: “The girl was </a:t>
            </a:r>
            <a:r>
              <a:rPr lang="en-CA" sz="2200" u="sng" dirty="0"/>
              <a:t>very</a:t>
            </a:r>
            <a:r>
              <a:rPr lang="en-CA" sz="2200" dirty="0"/>
              <a:t> happy,” as “very happy” is an adjective phrase, not a noun phrase.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CA" sz="2400" dirty="0"/>
              <a:t>Adjective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Occurs before a noun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Describes a quality of the noun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Example: “The </a:t>
            </a:r>
            <a:r>
              <a:rPr lang="en-CA" sz="2200" u="sng" dirty="0"/>
              <a:t>funny</a:t>
            </a:r>
            <a:r>
              <a:rPr lang="en-CA" sz="2200" dirty="0"/>
              <a:t> puppy rolled over.”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Incorrect example: “The puppy was </a:t>
            </a:r>
            <a:r>
              <a:rPr lang="en-CA" sz="2200" u="sng" dirty="0"/>
              <a:t>funny</a:t>
            </a:r>
            <a:r>
              <a:rPr lang="en-CA" sz="2200" dirty="0"/>
              <a:t>,” as </a:t>
            </a:r>
            <a:r>
              <a:rPr lang="en-CA" sz="2200" u="sng" dirty="0"/>
              <a:t>funny</a:t>
            </a:r>
            <a:r>
              <a:rPr lang="en-CA" sz="2200" dirty="0"/>
              <a:t> is in its own adjective phrase, not a noun phrase.</a:t>
            </a:r>
          </a:p>
          <a:p>
            <a:pPr marL="310896" lvl="2" indent="0">
              <a:buNone/>
            </a:pPr>
            <a:endParaRPr lang="en-CA" sz="2400" b="1" dirty="0"/>
          </a:p>
          <a:p>
            <a:pPr marL="310896" lvl="2" indent="0">
              <a:buNone/>
            </a:pPr>
            <a:r>
              <a:rPr lang="en-CA" sz="2400" b="1" dirty="0"/>
              <a:t>ENP Example: Article + Adjective + Noun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6212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F0000-AEA7-4396-A912-85A0A2C6E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Descriptor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6661-9C3E-4C03-A38B-706030BE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What is a descriptor?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An open compound noun </a:t>
            </a:r>
            <a:r>
              <a:rPr lang="en-CA" sz="2000" dirty="0">
                <a:sym typeface="Wingdings" panose="05000000000000000000" pitchFamily="2" charset="2"/>
              </a:rPr>
              <a:t> noun + noun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The first noun modifies the second noun.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There is a space between the two nouns.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 A descriptor is considered a type of adjective by Owens et al. (2018), but is counted separately from adjectives when scoring the language sample.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“Fish tank”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“Bus stop”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>
                <a:sym typeface="Wingdings" panose="05000000000000000000" pitchFamily="2" charset="2"/>
              </a:rPr>
              <a:t>“Apple tree”</a:t>
            </a:r>
          </a:p>
          <a:p>
            <a:pPr marL="310896" lvl="2" indent="0">
              <a:buNone/>
            </a:pPr>
            <a:endParaRPr lang="en-CA" sz="1800" dirty="0"/>
          </a:p>
          <a:p>
            <a:pPr marL="310896" lvl="2" indent="0">
              <a:buNone/>
            </a:pPr>
            <a:r>
              <a:rPr lang="en-CA" sz="2000" b="1" dirty="0"/>
              <a:t>ENP Example: Article + Descriptor</a:t>
            </a:r>
            <a:endParaRPr lang="en-CA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95036-4D01-4AD8-AE37-183F56DB8ACE}"/>
              </a:ext>
            </a:extLst>
          </p:cNvPr>
          <p:cNvSpPr txBox="1"/>
          <p:nvPr/>
        </p:nvSpPr>
        <p:spPr>
          <a:xfrm>
            <a:off x="7733088" y="6303224"/>
            <a:ext cx="1147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Noun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EF831F-530D-4C5C-885B-85750CC941B1}"/>
              </a:ext>
            </a:extLst>
          </p:cNvPr>
          <p:cNvSpPr txBox="1"/>
          <p:nvPr/>
        </p:nvSpPr>
        <p:spPr>
          <a:xfrm>
            <a:off x="9263165" y="6327956"/>
            <a:ext cx="1147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Noun 2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BD24DD-5B1D-4892-86AA-AEC4D609A697}"/>
              </a:ext>
            </a:extLst>
          </p:cNvPr>
          <p:cNvCxnSpPr/>
          <p:nvPr/>
        </p:nvCxnSpPr>
        <p:spPr>
          <a:xfrm flipV="1">
            <a:off x="9568774" y="5959993"/>
            <a:ext cx="0" cy="4572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B81C33-2B6D-42B8-862B-125246678D46}"/>
              </a:ext>
            </a:extLst>
          </p:cNvPr>
          <p:cNvSpPr txBox="1"/>
          <p:nvPr/>
        </p:nvSpPr>
        <p:spPr>
          <a:xfrm>
            <a:off x="9383048" y="5636827"/>
            <a:ext cx="496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</a:t>
            </a:r>
            <a:r>
              <a:rPr lang="en-CA" baseline="30000" dirty="0"/>
              <a:t>I</a:t>
            </a:r>
            <a:endParaRPr lang="en-CA" dirty="0"/>
          </a:p>
          <a:p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1F9257-3C6D-4583-9499-51C5463DB6AC}"/>
              </a:ext>
            </a:extLst>
          </p:cNvPr>
          <p:cNvSpPr txBox="1"/>
          <p:nvPr/>
        </p:nvSpPr>
        <p:spPr>
          <a:xfrm>
            <a:off x="9315671" y="4827251"/>
            <a:ext cx="49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699003-81F5-46E1-AAF4-DC5C5DD96132}"/>
              </a:ext>
            </a:extLst>
          </p:cNvPr>
          <p:cNvCxnSpPr/>
          <p:nvPr/>
        </p:nvCxnSpPr>
        <p:spPr>
          <a:xfrm flipV="1">
            <a:off x="9568774" y="5179627"/>
            <a:ext cx="0" cy="4572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841C44D-9A29-41F2-ADD3-EA7051C15816}"/>
              </a:ext>
            </a:extLst>
          </p:cNvPr>
          <p:cNvCxnSpPr>
            <a:cxnSpLocks/>
          </p:cNvCxnSpPr>
          <p:nvPr/>
        </p:nvCxnSpPr>
        <p:spPr>
          <a:xfrm flipV="1">
            <a:off x="7997036" y="5870756"/>
            <a:ext cx="0" cy="43246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3B9C3D3-6348-4DDA-AF90-8B858E5B65CF}"/>
              </a:ext>
            </a:extLst>
          </p:cNvPr>
          <p:cNvSpPr txBox="1"/>
          <p:nvPr/>
        </p:nvSpPr>
        <p:spPr>
          <a:xfrm>
            <a:off x="7856704" y="5521462"/>
            <a:ext cx="496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</a:t>
            </a:r>
            <a:r>
              <a:rPr lang="en-CA" baseline="30000" dirty="0"/>
              <a:t>I</a:t>
            </a:r>
            <a:endParaRPr lang="en-CA" dirty="0"/>
          </a:p>
          <a:p>
            <a:endParaRPr lang="en-CA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4C75CE-6810-4F70-8AC8-8307C868CDE7}"/>
              </a:ext>
            </a:extLst>
          </p:cNvPr>
          <p:cNvCxnSpPr>
            <a:cxnSpLocks/>
          </p:cNvCxnSpPr>
          <p:nvPr/>
        </p:nvCxnSpPr>
        <p:spPr>
          <a:xfrm flipH="1" flipV="1">
            <a:off x="8797764" y="4461416"/>
            <a:ext cx="585284" cy="41257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BF4951-C4A2-491A-840E-2790E3C2542E}"/>
              </a:ext>
            </a:extLst>
          </p:cNvPr>
          <p:cNvCxnSpPr>
            <a:cxnSpLocks/>
          </p:cNvCxnSpPr>
          <p:nvPr/>
        </p:nvCxnSpPr>
        <p:spPr>
          <a:xfrm flipV="1">
            <a:off x="7988936" y="4452338"/>
            <a:ext cx="808827" cy="104106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50FE08A-CDDE-437C-87DD-061F6D489D12}"/>
              </a:ext>
            </a:extLst>
          </p:cNvPr>
          <p:cNvSpPr txBox="1"/>
          <p:nvPr/>
        </p:nvSpPr>
        <p:spPr>
          <a:xfrm>
            <a:off x="8549710" y="4064410"/>
            <a:ext cx="49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439966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29559-C04F-4B5D-BE15-49F36984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Quantifier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33471-38A1-4878-A8DF-0A7EB2EEE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67711"/>
            <a:ext cx="9914085" cy="4863829"/>
          </a:xfrm>
        </p:spPr>
        <p:txBody>
          <a:bodyPr>
            <a:normAutofit fontScale="92500" lnSpcReduction="20000"/>
          </a:bodyPr>
          <a:lstStyle/>
          <a:p>
            <a:r>
              <a:rPr lang="en-CA" sz="2600" dirty="0"/>
              <a:t>What is a quantifier?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600" dirty="0"/>
              <a:t>A function word that specifies an amount. </a:t>
            </a:r>
          </a:p>
          <a:p>
            <a:pPr marL="310896" lvl="2" indent="0">
              <a:buNone/>
            </a:pPr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CA" sz="1600" dirty="0"/>
          </a:p>
          <a:p>
            <a:pPr marL="310896" lvl="2" indent="0">
              <a:buNone/>
            </a:pPr>
            <a:endParaRPr lang="en-CA" sz="1600" dirty="0"/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900" dirty="0"/>
              <a:t> </a:t>
            </a:r>
            <a:r>
              <a:rPr lang="en-CA" sz="2600" dirty="0"/>
              <a:t>Example: “I would like </a:t>
            </a:r>
            <a:r>
              <a:rPr lang="en-CA" sz="2600" u="sng" dirty="0"/>
              <a:t>some</a:t>
            </a:r>
            <a:r>
              <a:rPr lang="en-CA" sz="2600" dirty="0"/>
              <a:t> cake.”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CA" sz="2400" b="1" dirty="0"/>
          </a:p>
          <a:p>
            <a:pPr marL="310896" lvl="2" indent="0">
              <a:buNone/>
            </a:pPr>
            <a:r>
              <a:rPr lang="en-CA" sz="2400" b="1" dirty="0"/>
              <a:t>ENP Examples:</a:t>
            </a:r>
          </a:p>
          <a:p>
            <a:pPr marL="310896" lvl="2" indent="0">
              <a:buNone/>
            </a:pPr>
            <a:r>
              <a:rPr lang="en-CA" sz="2400" b="1" dirty="0"/>
              <a:t>Quantifier + Article + Noun </a:t>
            </a:r>
            <a:r>
              <a:rPr lang="en-CA" sz="2400" b="1" dirty="0">
                <a:sym typeface="Wingdings" panose="05000000000000000000" pitchFamily="2" charset="2"/>
              </a:rPr>
              <a:t> </a:t>
            </a:r>
            <a:r>
              <a:rPr lang="en-CA" sz="2400" dirty="0">
                <a:sym typeface="Wingdings" panose="05000000000000000000" pitchFamily="2" charset="2"/>
              </a:rPr>
              <a:t>“I would like </a:t>
            </a:r>
            <a:r>
              <a:rPr lang="en-CA" sz="2400" u="sng" dirty="0">
                <a:sym typeface="Wingdings" panose="05000000000000000000" pitchFamily="2" charset="2"/>
              </a:rPr>
              <a:t>some</a:t>
            </a:r>
            <a:r>
              <a:rPr lang="en-CA" sz="2400" dirty="0">
                <a:sym typeface="Wingdings" panose="05000000000000000000" pitchFamily="2" charset="2"/>
              </a:rPr>
              <a:t> of </a:t>
            </a:r>
            <a:r>
              <a:rPr lang="en-CA" sz="2400" u="sng" dirty="0">
                <a:sym typeface="Wingdings" panose="05000000000000000000" pitchFamily="2" charset="2"/>
              </a:rPr>
              <a:t>the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cake</a:t>
            </a:r>
            <a:r>
              <a:rPr lang="en-CA" sz="2400" dirty="0">
                <a:sym typeface="Wingdings" panose="05000000000000000000" pitchFamily="2" charset="2"/>
              </a:rPr>
              <a:t>.”</a:t>
            </a:r>
          </a:p>
          <a:p>
            <a:pPr marL="310896" lvl="2" indent="0">
              <a:buNone/>
            </a:pPr>
            <a:r>
              <a:rPr lang="en-CA" sz="2400" b="1" dirty="0">
                <a:sym typeface="Wingdings" panose="05000000000000000000" pitchFamily="2" charset="2"/>
              </a:rPr>
              <a:t>Quantifier + Possessive Pronoun + Noun  </a:t>
            </a:r>
            <a:r>
              <a:rPr lang="en-CA" sz="2400" dirty="0">
                <a:sym typeface="Wingdings" panose="05000000000000000000" pitchFamily="2" charset="2"/>
              </a:rPr>
              <a:t>“</a:t>
            </a:r>
            <a:r>
              <a:rPr lang="en-CA" sz="2400" u="sng" dirty="0">
                <a:sym typeface="Wingdings" panose="05000000000000000000" pitchFamily="2" charset="2"/>
              </a:rPr>
              <a:t>All</a:t>
            </a:r>
            <a:r>
              <a:rPr lang="en-CA" sz="2400" dirty="0">
                <a:sym typeface="Wingdings" panose="05000000000000000000" pitchFamily="2" charset="2"/>
              </a:rPr>
              <a:t> of </a:t>
            </a:r>
            <a:r>
              <a:rPr lang="en-CA" sz="2400" u="sng" dirty="0">
                <a:sym typeface="Wingdings" panose="05000000000000000000" pitchFamily="2" charset="2"/>
              </a:rPr>
              <a:t>my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friends </a:t>
            </a:r>
            <a:r>
              <a:rPr lang="en-CA" sz="2400" dirty="0">
                <a:sym typeface="Wingdings" panose="05000000000000000000" pitchFamily="2" charset="2"/>
              </a:rPr>
              <a:t>are nice.”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0EA5A45-3AB1-4C25-81E3-B66A47372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624068"/>
              </p:ext>
            </p:extLst>
          </p:nvPr>
        </p:nvGraphicFramePr>
        <p:xfrm>
          <a:off x="1185693" y="2748064"/>
          <a:ext cx="521186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932">
                  <a:extLst>
                    <a:ext uri="{9D8B030D-6E8A-4147-A177-3AD203B41FA5}">
                      <a16:colId xmlns:a16="http://schemas.microsoft.com/office/drawing/2014/main" val="2713804305"/>
                    </a:ext>
                  </a:extLst>
                </a:gridCol>
                <a:gridCol w="2605932">
                  <a:extLst>
                    <a:ext uri="{9D8B030D-6E8A-4147-A177-3AD203B41FA5}">
                      <a16:colId xmlns:a16="http://schemas.microsoft.com/office/drawing/2014/main" val="3830412465"/>
                    </a:ext>
                  </a:extLst>
                </a:gridCol>
              </a:tblGrid>
              <a:tr h="326263">
                <a:tc gridSpan="2">
                  <a:txBody>
                    <a:bodyPr/>
                    <a:lstStyle/>
                    <a:p>
                      <a:r>
                        <a:rPr lang="en-CA" dirty="0"/>
                        <a:t>Quantifiers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62403"/>
                  </a:ext>
                </a:extLst>
              </a:tr>
              <a:tr h="326263">
                <a:tc>
                  <a:txBody>
                    <a:bodyPr/>
                    <a:lstStyle/>
                    <a:p>
                      <a:r>
                        <a:rPr lang="en-CA" dirty="0"/>
                        <a:t>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 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322261"/>
                  </a:ext>
                </a:extLst>
              </a:tr>
              <a:tr h="326263">
                <a:tc>
                  <a:txBody>
                    <a:bodyPr/>
                    <a:lstStyle/>
                    <a:p>
                      <a:r>
                        <a:rPr lang="en-CA" dirty="0"/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 few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119866"/>
                  </a:ext>
                </a:extLst>
              </a:tr>
              <a:tr h="326263">
                <a:tc>
                  <a:txBody>
                    <a:bodyPr/>
                    <a:lstStyle/>
                    <a:p>
                      <a:r>
                        <a:rPr lang="en-CA" dirty="0"/>
                        <a:t>much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several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78018"/>
                  </a:ext>
                </a:extLst>
              </a:tr>
              <a:tr h="326263">
                <a:tc>
                  <a:txBody>
                    <a:bodyPr/>
                    <a:lstStyle/>
                    <a:p>
                      <a:r>
                        <a:rPr lang="en-CA" dirty="0"/>
                        <a:t>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8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243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251B-C51A-41C1-885F-97660D9C7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Demonstrative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02680-0C4B-4116-B046-69DE136B8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600" dirty="0"/>
              <a:t>What is a demonstrative?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A function word that indicates the identity of the thing being referred to by the subsequent noun.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  <a:p>
            <a:pPr marL="310896" lvl="2" indent="0">
              <a:buNone/>
            </a:pPr>
            <a:endParaRPr lang="en-CA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400" dirty="0"/>
              <a:t>Example: “Look at </a:t>
            </a:r>
            <a:r>
              <a:rPr lang="en-CA" sz="2400" u="sng" dirty="0"/>
              <a:t>that</a:t>
            </a:r>
            <a:r>
              <a:rPr lang="en-CA" sz="2400" dirty="0"/>
              <a:t> bird.”</a:t>
            </a:r>
          </a:p>
          <a:p>
            <a:pPr marL="310896" lvl="2" indent="0">
              <a:buNone/>
            </a:pPr>
            <a:endParaRPr lang="en-CA" sz="2400" dirty="0"/>
          </a:p>
          <a:p>
            <a:pPr marL="310896" lvl="2" indent="0">
              <a:buNone/>
            </a:pPr>
            <a:r>
              <a:rPr lang="en-CA" sz="2400" b="1" dirty="0"/>
              <a:t>ENP Example: Quantifier + Demonstrative + Noun </a:t>
            </a:r>
            <a:r>
              <a:rPr lang="en-CA" sz="2400" b="1" dirty="0">
                <a:sym typeface="Wingdings" panose="05000000000000000000" pitchFamily="2" charset="2"/>
              </a:rPr>
              <a:t> </a:t>
            </a:r>
            <a:r>
              <a:rPr lang="en-CA" sz="2400" dirty="0">
                <a:sym typeface="Wingdings" panose="05000000000000000000" pitchFamily="2" charset="2"/>
              </a:rPr>
              <a:t>“</a:t>
            </a:r>
            <a:r>
              <a:rPr lang="en-CA" sz="2400" u="sng" dirty="0">
                <a:sym typeface="Wingdings" panose="05000000000000000000" pitchFamily="2" charset="2"/>
              </a:rPr>
              <a:t>Some</a:t>
            </a:r>
            <a:r>
              <a:rPr lang="en-CA" sz="2400" dirty="0">
                <a:sym typeface="Wingdings" panose="05000000000000000000" pitchFamily="2" charset="2"/>
              </a:rPr>
              <a:t> of </a:t>
            </a:r>
            <a:r>
              <a:rPr lang="en-CA" sz="2400" u="sng" dirty="0">
                <a:sym typeface="Wingdings" panose="05000000000000000000" pitchFamily="2" charset="2"/>
              </a:rPr>
              <a:t>those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apples</a:t>
            </a:r>
            <a:r>
              <a:rPr lang="en-CA" sz="2400" dirty="0">
                <a:sym typeface="Wingdings" panose="05000000000000000000" pitchFamily="2" charset="2"/>
              </a:rPr>
              <a:t> have gone bad.”</a:t>
            </a:r>
            <a:endParaRPr lang="en-CA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293E2EA-4F45-4360-97FE-236DCC0D2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084884"/>
              </p:ext>
            </p:extLst>
          </p:nvPr>
        </p:nvGraphicFramePr>
        <p:xfrm>
          <a:off x="1311612" y="3429000"/>
          <a:ext cx="4875180" cy="1225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590">
                  <a:extLst>
                    <a:ext uri="{9D8B030D-6E8A-4147-A177-3AD203B41FA5}">
                      <a16:colId xmlns:a16="http://schemas.microsoft.com/office/drawing/2014/main" val="798688981"/>
                    </a:ext>
                  </a:extLst>
                </a:gridCol>
                <a:gridCol w="2437590">
                  <a:extLst>
                    <a:ext uri="{9D8B030D-6E8A-4147-A177-3AD203B41FA5}">
                      <a16:colId xmlns:a16="http://schemas.microsoft.com/office/drawing/2014/main" val="550489404"/>
                    </a:ext>
                  </a:extLst>
                </a:gridCol>
              </a:tblGrid>
              <a:tr h="408622">
                <a:tc gridSpan="2">
                  <a:txBody>
                    <a:bodyPr/>
                    <a:lstStyle/>
                    <a:p>
                      <a:r>
                        <a:rPr lang="en-CA" dirty="0"/>
                        <a:t>Demonstrative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888123"/>
                  </a:ext>
                </a:extLst>
              </a:tr>
              <a:tr h="408622">
                <a:tc>
                  <a:txBody>
                    <a:bodyPr/>
                    <a:lstStyle/>
                    <a:p>
                      <a:r>
                        <a:rPr lang="en-CA" dirty="0"/>
                        <a:t>this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310379"/>
                  </a:ext>
                </a:extLst>
              </a:tr>
              <a:tr h="408622">
                <a:tc>
                  <a:txBody>
                    <a:bodyPr/>
                    <a:lstStyle/>
                    <a:p>
                      <a:r>
                        <a:rPr lang="en-CA" dirty="0"/>
                        <a:t>these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932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8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57F0B-2A8D-4315-8E7A-0E7C7E167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Numerical 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5267B-CA2D-436D-9F8F-B460C78D2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What is a numerical term?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A function word that conveys an actual or specific number (e.g., one, two, three…).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Example: “Goldilocks and the </a:t>
            </a:r>
            <a:r>
              <a:rPr lang="en-CA" sz="2400" u="sng" dirty="0"/>
              <a:t>three</a:t>
            </a:r>
            <a:r>
              <a:rPr lang="en-CA" sz="2400" dirty="0"/>
              <a:t> little pigs.”</a:t>
            </a:r>
          </a:p>
          <a:p>
            <a:pPr marL="310896" lvl="2" indent="0">
              <a:buNone/>
            </a:pPr>
            <a:endParaRPr lang="en-CA" sz="1800" dirty="0"/>
          </a:p>
          <a:p>
            <a:pPr marL="310896" lvl="2" indent="0">
              <a:buNone/>
            </a:pPr>
            <a:endParaRPr lang="en-CA" sz="1800" dirty="0"/>
          </a:p>
          <a:p>
            <a:pPr marL="310896" lvl="2" indent="0">
              <a:buNone/>
            </a:pPr>
            <a:endParaRPr lang="en-CA" sz="1800" b="1" dirty="0"/>
          </a:p>
          <a:p>
            <a:pPr marL="310896" lvl="2" indent="0">
              <a:buNone/>
            </a:pPr>
            <a:endParaRPr lang="en-CA" sz="1800" b="1" dirty="0"/>
          </a:p>
          <a:p>
            <a:pPr marL="310896" lvl="2" indent="0">
              <a:buNone/>
            </a:pPr>
            <a:endParaRPr lang="en-CA" sz="1800" b="1" dirty="0"/>
          </a:p>
          <a:p>
            <a:pPr marL="310896" lvl="2" indent="0">
              <a:buNone/>
            </a:pPr>
            <a:endParaRPr lang="en-CA" sz="1800" b="1" dirty="0"/>
          </a:p>
          <a:p>
            <a:pPr marL="310896" lvl="2" indent="0">
              <a:buNone/>
            </a:pPr>
            <a:r>
              <a:rPr lang="en-CA" sz="2400" b="1" dirty="0"/>
              <a:t>ENP Example: Quantifier + Numerical + Noun </a:t>
            </a:r>
            <a:r>
              <a:rPr lang="en-CA" sz="2400" b="1" dirty="0">
                <a:sym typeface="Wingdings" panose="05000000000000000000" pitchFamily="2" charset="2"/>
              </a:rPr>
              <a:t></a:t>
            </a:r>
            <a:r>
              <a:rPr lang="en-CA" sz="2400" dirty="0">
                <a:sym typeface="Wingdings" panose="05000000000000000000" pitchFamily="2" charset="2"/>
              </a:rPr>
              <a:t> “</a:t>
            </a:r>
            <a:r>
              <a:rPr lang="en-CA" sz="2400" u="sng" dirty="0">
                <a:sym typeface="Wingdings" panose="05000000000000000000" pitchFamily="2" charset="2"/>
              </a:rPr>
              <a:t>All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four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dogs</a:t>
            </a:r>
            <a:r>
              <a:rPr lang="en-CA" sz="2400" dirty="0">
                <a:sym typeface="Wingdings" panose="05000000000000000000" pitchFamily="2" charset="2"/>
              </a:rPr>
              <a:t> had black spots.”</a:t>
            </a:r>
            <a:endParaRPr lang="en-CA" sz="2400" dirty="0"/>
          </a:p>
          <a:p>
            <a:pPr marL="310896" lvl="2" indent="0">
              <a:buNone/>
            </a:pPr>
            <a:endParaRPr lang="en-CA" sz="1800" dirty="0"/>
          </a:p>
          <a:p>
            <a:pPr marL="310896" lvl="2" indent="0">
              <a:buNone/>
            </a:pPr>
            <a:endParaRPr lang="en-CA" sz="1800" dirty="0"/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F5A57-A46E-47EC-B922-3B8A5A7C12B0}"/>
              </a:ext>
            </a:extLst>
          </p:cNvPr>
          <p:cNvSpPr txBox="1"/>
          <p:nvPr/>
        </p:nvSpPr>
        <p:spPr>
          <a:xfrm rot="634749">
            <a:off x="2514600" y="417641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00B0F0"/>
                </a:solidFill>
              </a:rPr>
              <a:t>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2FE990-1963-4E1A-9689-DFF9BA74AB48}"/>
              </a:ext>
            </a:extLst>
          </p:cNvPr>
          <p:cNvSpPr txBox="1"/>
          <p:nvPr/>
        </p:nvSpPr>
        <p:spPr>
          <a:xfrm rot="19399918">
            <a:off x="1324584" y="417641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FF0000"/>
                </a:solidFill>
              </a:rPr>
              <a:t>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5E2B0D-4AC1-42D6-BCC4-681BE1BA8D4F}"/>
              </a:ext>
            </a:extLst>
          </p:cNvPr>
          <p:cNvSpPr txBox="1"/>
          <p:nvPr/>
        </p:nvSpPr>
        <p:spPr>
          <a:xfrm rot="19651060">
            <a:off x="5011866" y="401289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FFC000"/>
                </a:solidFill>
              </a:rPr>
              <a:t>FOUR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385788-F2EB-4BB5-9639-67ACA74019B4}"/>
              </a:ext>
            </a:extLst>
          </p:cNvPr>
          <p:cNvSpPr txBox="1"/>
          <p:nvPr/>
        </p:nvSpPr>
        <p:spPr>
          <a:xfrm rot="330093">
            <a:off x="3706943" y="4526946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00B050"/>
                </a:solidFill>
              </a:rPr>
              <a:t>THREE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4589C-1008-4170-8B5A-69988C2C3FF8}"/>
              </a:ext>
            </a:extLst>
          </p:cNvPr>
          <p:cNvSpPr txBox="1"/>
          <p:nvPr/>
        </p:nvSpPr>
        <p:spPr>
          <a:xfrm rot="1115999">
            <a:off x="6214500" y="4350115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E719CA"/>
                </a:solidFill>
              </a:rPr>
              <a:t>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073C35-C51D-49CF-ABC4-B791CEED4688}"/>
              </a:ext>
            </a:extLst>
          </p:cNvPr>
          <p:cNvSpPr txBox="1"/>
          <p:nvPr/>
        </p:nvSpPr>
        <p:spPr>
          <a:xfrm rot="20450992">
            <a:off x="7390915" y="4189832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chemeClr val="accent3">
                    <a:lumMod val="75000"/>
                  </a:schemeClr>
                </a:solidFill>
              </a:rPr>
              <a:t>SIX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DE65D8-466E-4895-9940-940A3FB83C04}"/>
              </a:ext>
            </a:extLst>
          </p:cNvPr>
          <p:cNvSpPr txBox="1"/>
          <p:nvPr/>
        </p:nvSpPr>
        <p:spPr>
          <a:xfrm rot="1115999">
            <a:off x="8232559" y="4397457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FFFF00"/>
                </a:solidFill>
              </a:rPr>
              <a:t>SEVEN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A40FD5-5B3E-4ECD-AB93-46B2F9C5E487}"/>
              </a:ext>
            </a:extLst>
          </p:cNvPr>
          <p:cNvSpPr txBox="1"/>
          <p:nvPr/>
        </p:nvSpPr>
        <p:spPr>
          <a:xfrm rot="19820523">
            <a:off x="9421927" y="411202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C00000"/>
                </a:solidFill>
              </a:rPr>
              <a:t>EIGHT</a:t>
            </a:r>
          </a:p>
        </p:txBody>
      </p:sp>
    </p:spTree>
    <p:extLst>
      <p:ext uri="{BB962C8B-B14F-4D97-AF65-F5344CB8AC3E}">
        <p14:creationId xmlns:p14="http://schemas.microsoft.com/office/powerpoint/2010/main" val="1702009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ED09-4308-4394-827A-3635417C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Trickier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95590-8132-4F21-91F8-999A6A8E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Embedded clauses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A clause that is inserted into the main clause.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It contains its own subject and verb; thus, it contains its own NP(s).</a:t>
            </a:r>
          </a:p>
          <a:p>
            <a:pPr marL="128016" lvl="1" indent="0">
              <a:buNone/>
            </a:pPr>
            <a:endParaRPr lang="en-CA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Example One: “The waitress </a:t>
            </a:r>
            <a:r>
              <a:rPr lang="en-CA" sz="2400" u="sng" dirty="0"/>
              <a:t>who served us our food </a:t>
            </a:r>
            <a:r>
              <a:rPr lang="en-CA" sz="2400" dirty="0"/>
              <a:t>was friendly.” </a:t>
            </a:r>
          </a:p>
          <a:p>
            <a:pPr lvl="2"/>
            <a:r>
              <a:rPr lang="en-CA" sz="2000" dirty="0"/>
              <a:t>NP in the main clause: “the waitress”</a:t>
            </a:r>
          </a:p>
          <a:p>
            <a:pPr lvl="2"/>
            <a:r>
              <a:rPr lang="en-CA" sz="2000" dirty="0"/>
              <a:t>NP in the embedded clause: “our food”</a:t>
            </a:r>
          </a:p>
          <a:p>
            <a:pPr marL="310896" lvl="2" indent="0">
              <a:buNone/>
            </a:pPr>
            <a:endParaRPr lang="en-CA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Example Two: “The soup, </a:t>
            </a:r>
            <a:r>
              <a:rPr lang="en-CA" sz="2400" u="sng" dirty="0"/>
              <a:t>that’s in the pot</a:t>
            </a:r>
            <a:r>
              <a:rPr lang="en-CA" sz="2400" dirty="0"/>
              <a:t>, is very hot.”</a:t>
            </a:r>
          </a:p>
          <a:p>
            <a:pPr lvl="2"/>
            <a:r>
              <a:rPr lang="en-CA" sz="2000" dirty="0"/>
              <a:t>NP in the main clause: “the soup”</a:t>
            </a:r>
          </a:p>
          <a:p>
            <a:pPr lvl="2"/>
            <a:r>
              <a:rPr lang="en-CA" sz="2000" dirty="0"/>
              <a:t>NP in the embedded clause: “the pot”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8AB965-D4F3-46CA-9A68-CE22E8CD74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" r="3774" b="1101"/>
          <a:stretch/>
        </p:blipFill>
        <p:spPr>
          <a:xfrm>
            <a:off x="9630383" y="2684834"/>
            <a:ext cx="2345746" cy="284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59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4988-49DD-47A0-929F-9BD00BA5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Elaborated VERB phrase (EVP)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668F7-15E3-4FE7-92B1-A0917E8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9071"/>
            <a:ext cx="9720073" cy="490274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Like NPs, as children develop, they also produce more elaborate verb phrases (VPs).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Elements of EVPs include: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BE copula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Irregular past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Infinitive phrases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Prepositional phrases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BE Auxiliary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Do/does + verb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Modal Auxiliaries</a:t>
            </a:r>
          </a:p>
          <a:p>
            <a:pPr marL="0" indent="0">
              <a:buNone/>
            </a:pPr>
            <a:r>
              <a:rPr lang="en-CA" dirty="0"/>
              <a:t>NOTE about gerunds: a gerund functions as a noun even though it looks like a verb.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Examples: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“</a:t>
            </a:r>
            <a:r>
              <a:rPr lang="en-CA" u="sng" dirty="0"/>
              <a:t>Talking</a:t>
            </a:r>
            <a:r>
              <a:rPr lang="en-CA" dirty="0"/>
              <a:t> in the library is not allowed.”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“She loves </a:t>
            </a:r>
            <a:r>
              <a:rPr lang="en-CA" u="sng" dirty="0"/>
              <a:t>singing.</a:t>
            </a:r>
            <a:r>
              <a:rPr lang="en-CA" dirty="0"/>
              <a:t>”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“Singing” could be replaced by an object and the sentence would still make sense.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01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660C2-61F0-487D-ACBE-4F3EEF54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Be copula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4747-B765-4B3B-9781-9223001AE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When the verb “be” is used as the main verb in the sentence, it is called a copula.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Example: “The kitten </a:t>
            </a:r>
            <a:r>
              <a:rPr lang="en-CA" sz="2400" u="sng" dirty="0"/>
              <a:t>was</a:t>
            </a:r>
            <a:r>
              <a:rPr lang="en-CA" sz="2400" dirty="0"/>
              <a:t> sleepy.”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  <a:p>
            <a:pPr marL="128016" lvl="1" indent="0">
              <a:buNone/>
            </a:pPr>
            <a:endParaRPr lang="en-C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24CA800-DE2D-406D-AEF3-751310481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94746"/>
              </p:ext>
            </p:extLst>
          </p:nvPr>
        </p:nvGraphicFramePr>
        <p:xfrm>
          <a:off x="1273243" y="3711102"/>
          <a:ext cx="383377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779">
                  <a:extLst>
                    <a:ext uri="{9D8B030D-6E8A-4147-A177-3AD203B41FA5}">
                      <a16:colId xmlns:a16="http://schemas.microsoft.com/office/drawing/2014/main" val="2134911877"/>
                    </a:ext>
                  </a:extLst>
                </a:gridCol>
              </a:tblGrid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Be Copula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129109"/>
                  </a:ext>
                </a:extLst>
              </a:tr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801636"/>
                  </a:ext>
                </a:extLst>
              </a:tr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121650"/>
                  </a:ext>
                </a:extLst>
              </a:tr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798051"/>
                  </a:ext>
                </a:extLst>
              </a:tr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was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47677"/>
                  </a:ext>
                </a:extLst>
              </a:tr>
              <a:tr h="354874">
                <a:tc>
                  <a:txBody>
                    <a:bodyPr/>
                    <a:lstStyle/>
                    <a:p>
                      <a:r>
                        <a:rPr lang="en-CA" dirty="0"/>
                        <a:t>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0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818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015A-0E6A-41AD-9FEF-ADAED0F04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Irregular past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FF82F-E2B5-4AA9-8A7B-55D1AAF25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99617"/>
            <a:ext cx="9720073" cy="4902739"/>
          </a:xfrm>
        </p:spPr>
        <p:txBody>
          <a:bodyPr/>
          <a:lstStyle/>
          <a:p>
            <a:r>
              <a:rPr lang="en-CA" dirty="0"/>
              <a:t>Some verbs are not inflected with the regular past tense marker </a:t>
            </a:r>
            <a:r>
              <a:rPr lang="en-CA" i="1" dirty="0"/>
              <a:t>–ed.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Instead, they change forms when in the simple past tense.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Examples: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1800" dirty="0"/>
              <a:t> Choose </a:t>
            </a:r>
            <a:r>
              <a:rPr lang="en-CA" sz="1800" dirty="0">
                <a:sym typeface="Wingdings" panose="05000000000000000000" pitchFamily="2" charset="2"/>
              </a:rPr>
              <a:t> </a:t>
            </a:r>
            <a:r>
              <a:rPr lang="en-CA" sz="1800" dirty="0"/>
              <a:t>chose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1800" dirty="0"/>
              <a:t> Eat </a:t>
            </a:r>
            <a:r>
              <a:rPr lang="en-CA" sz="1800" dirty="0">
                <a:sym typeface="Wingdings" panose="05000000000000000000" pitchFamily="2" charset="2"/>
              </a:rPr>
              <a:t> </a:t>
            </a:r>
            <a:r>
              <a:rPr lang="en-CA" sz="1800" dirty="0"/>
              <a:t>ate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1800" dirty="0"/>
              <a:t> Hear </a:t>
            </a:r>
            <a:r>
              <a:rPr lang="en-CA" sz="1800" dirty="0">
                <a:sym typeface="Wingdings" panose="05000000000000000000" pitchFamily="2" charset="2"/>
              </a:rPr>
              <a:t> heard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1800" dirty="0">
                <a:sym typeface="Wingdings" panose="05000000000000000000" pitchFamily="2" charset="2"/>
              </a:rPr>
              <a:t> Freeze  froze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1800" dirty="0">
                <a:sym typeface="Wingdings" panose="05000000000000000000" pitchFamily="2" charset="2"/>
              </a:rPr>
              <a:t> Speak  spoke</a:t>
            </a:r>
          </a:p>
          <a:p>
            <a:pPr marL="640080" lvl="4" indent="0">
              <a:buNone/>
            </a:pPr>
            <a:endParaRPr lang="en-CA" sz="1800" dirty="0">
              <a:sym typeface="Wingdings" panose="05000000000000000000" pitchFamily="2" charset="2"/>
            </a:endParaRPr>
          </a:p>
        </p:txBody>
      </p:sp>
      <p:pic>
        <p:nvPicPr>
          <p:cNvPr id="4" name="Picture 3" descr="Image result for irregular verbs pictures&quot;">
            <a:extLst>
              <a:ext uri="{FF2B5EF4-FFF2-40B4-BE49-F238E27FC236}">
                <a16:creationId xmlns:a16="http://schemas.microsoft.com/office/drawing/2014/main" id="{DB68C721-8530-4E51-894E-4D4F2395DC1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98" t="43612" r="50114" b="38147"/>
          <a:stretch/>
        </p:blipFill>
        <p:spPr bwMode="auto">
          <a:xfrm>
            <a:off x="1283564" y="4773169"/>
            <a:ext cx="1498546" cy="17072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irregular verbs pictures&quot;">
            <a:extLst>
              <a:ext uri="{FF2B5EF4-FFF2-40B4-BE49-F238E27FC236}">
                <a16:creationId xmlns:a16="http://schemas.microsoft.com/office/drawing/2014/main" id="{4676E66B-9C34-4639-A410-721690C1532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10" t="25740" r="29997" b="56204"/>
          <a:stretch/>
        </p:blipFill>
        <p:spPr bwMode="auto">
          <a:xfrm>
            <a:off x="3172918" y="4773169"/>
            <a:ext cx="1428265" cy="17072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irregular verbs pictures&quot;">
            <a:extLst>
              <a:ext uri="{FF2B5EF4-FFF2-40B4-BE49-F238E27FC236}">
                <a16:creationId xmlns:a16="http://schemas.microsoft.com/office/drawing/2014/main" id="{21800F91-0067-4173-A911-00E165B160FE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1" t="25554" r="70802" b="56204"/>
          <a:stretch/>
        </p:blipFill>
        <p:spPr bwMode="auto">
          <a:xfrm>
            <a:off x="5047114" y="4731063"/>
            <a:ext cx="1292077" cy="17914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irregular verbs pictures&quot;">
            <a:extLst>
              <a:ext uri="{FF2B5EF4-FFF2-40B4-BE49-F238E27FC236}">
                <a16:creationId xmlns:a16="http://schemas.microsoft.com/office/drawing/2014/main" id="{6F1C8AF9-8052-4EAA-BA26-3CEF61BB158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57" t="25369" r="8996" b="56019"/>
          <a:stretch/>
        </p:blipFill>
        <p:spPr bwMode="auto">
          <a:xfrm>
            <a:off x="6805096" y="4731063"/>
            <a:ext cx="1424504" cy="17914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148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9395F-3B7E-4BAF-AE6B-35ED493C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Broader Perspective of Grammatical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32ADD-7388-4656-8AF9-6DA5BDFB5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558381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200" dirty="0"/>
              <a:t>In the field of speech language pathology, perspectives of grammatical development have focused on mean length of utterance (MLU) and grammatical morphemes, such as plural </a:t>
            </a:r>
            <a:r>
              <a:rPr lang="en-CA" sz="2200" i="1" dirty="0"/>
              <a:t>–s </a:t>
            </a:r>
            <a:r>
              <a:rPr lang="en-CA" sz="2200" dirty="0"/>
              <a:t>and progressive </a:t>
            </a:r>
            <a:r>
              <a:rPr lang="en-CA" sz="2200" i="1" dirty="0"/>
              <a:t>–</a:t>
            </a:r>
            <a:r>
              <a:rPr lang="en-CA" sz="2200" i="1" dirty="0" err="1"/>
              <a:t>ing</a:t>
            </a:r>
            <a:r>
              <a:rPr lang="en-CA" sz="2200" i="1" dirty="0"/>
              <a:t> </a:t>
            </a:r>
            <a:r>
              <a:rPr lang="en-CA" sz="2200" dirty="0"/>
              <a:t>(Owens, Pavelko, &amp; </a:t>
            </a:r>
            <a:r>
              <a:rPr lang="en-CA" sz="2200" dirty="0" err="1"/>
              <a:t>Bambinelli</a:t>
            </a:r>
            <a:r>
              <a:rPr lang="en-CA" sz="2200" dirty="0"/>
              <a:t>, 2018).</a:t>
            </a:r>
          </a:p>
          <a:p>
            <a:pPr marL="128016" lvl="1" indent="0">
              <a:buNone/>
            </a:pPr>
            <a:endParaRPr lang="en-CA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200" dirty="0"/>
              <a:t>While MLU and grammatical morphemes have their clinical utility, it is important to take a broader approach to grammatical development by also focusing on the grammatical targets of noun phrase elaboration, verb phrase elaboration, and complex syntax.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CA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000" dirty="0"/>
              <a:t> </a:t>
            </a:r>
            <a:r>
              <a:rPr lang="en-CA" sz="2200" dirty="0"/>
              <a:t>Children with language impairments (LI) produce (Eisenberg, 2013):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200" dirty="0"/>
              <a:t>Fewer two and three element noun phrases than their typically developing peers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/>
              <a:t> </a:t>
            </a:r>
            <a:r>
              <a:rPr lang="en-CA" sz="2200" dirty="0"/>
              <a:t>Less elaborate verb phrases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2000" dirty="0"/>
              <a:t> </a:t>
            </a:r>
            <a:r>
              <a:rPr lang="en-CA" sz="2200" dirty="0"/>
              <a:t>Fewer complex sentences </a:t>
            </a:r>
            <a:r>
              <a:rPr lang="en-CA" sz="1800" dirty="0"/>
              <a:t>	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803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1DF7-342C-44CB-A34D-8FED6FAEB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Infinitive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6B991-AD58-4E40-B7CF-85BDD1067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6349"/>
            <a:ext cx="9720073" cy="4393011"/>
          </a:xfrm>
        </p:spPr>
        <p:txBody>
          <a:bodyPr/>
          <a:lstStyle/>
          <a:p>
            <a:r>
              <a:rPr lang="en-CA" sz="2400" dirty="0"/>
              <a:t>Infinitives have the structure </a:t>
            </a:r>
            <a:r>
              <a:rPr lang="en-CA" sz="2400" i="1" dirty="0"/>
              <a:t>to + simple form of the verb.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The simple form of the verb has no inflection or tense marking: it is the root/stem form.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400" dirty="0"/>
              <a:t> When infinitive phrases occur after a verb, they are technically gerunds, as they can be replaced with a noun and the sentence would still make sense.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An infinitive phrase is considered an element of an EVP regardless of if it is a gerund.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Examples: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“She loves </a:t>
            </a:r>
            <a:r>
              <a:rPr lang="en-CA" sz="2400" u="sng" dirty="0"/>
              <a:t>to read</a:t>
            </a:r>
            <a:r>
              <a:rPr lang="en-CA" sz="2400" dirty="0"/>
              <a:t>.”</a:t>
            </a:r>
            <a:endParaRPr lang="en-CA" sz="2400" u="sng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“I like </a:t>
            </a:r>
            <a:r>
              <a:rPr lang="en-CA" sz="2400" u="sng" dirty="0"/>
              <a:t>to bake </a:t>
            </a:r>
            <a:r>
              <a:rPr lang="en-CA" sz="2400" dirty="0"/>
              <a:t>chocolate chip cookies.”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CA" sz="2400" dirty="0"/>
          </a:p>
        </p:txBody>
      </p:sp>
      <p:pic>
        <p:nvPicPr>
          <p:cNvPr id="4" name="Picture 3" descr="Image result for infinitive word cards&quot;">
            <a:extLst>
              <a:ext uri="{FF2B5EF4-FFF2-40B4-BE49-F238E27FC236}">
                <a16:creationId xmlns:a16="http://schemas.microsoft.com/office/drawing/2014/main" id="{7D53523E-4A31-460F-BAFF-E19B812D07E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t="78888" r="4275" b="3149"/>
          <a:stretch/>
        </p:blipFill>
        <p:spPr bwMode="auto">
          <a:xfrm>
            <a:off x="897668" y="5418306"/>
            <a:ext cx="7769676" cy="13385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1837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5F8F3-FF0D-4816-8000-4B766707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Prepositional phrases (PP)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5DA78-4242-4599-8557-646AB50DA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Prepositional phrases contain a preposition and a NP (</a:t>
            </a:r>
            <a:r>
              <a:rPr lang="en-CA" dirty="0">
                <a:sym typeface="Wingdings" panose="05000000000000000000" pitchFamily="2" charset="2"/>
              </a:rPr>
              <a:t>P + NP).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>
                <a:sym typeface="Wingdings" panose="05000000000000000000" pitchFamily="2" charset="2"/>
              </a:rPr>
              <a:t> </a:t>
            </a:r>
            <a:r>
              <a:rPr lang="en-CA" sz="2400" dirty="0">
                <a:sym typeface="Wingdings" panose="05000000000000000000" pitchFamily="2" charset="2"/>
              </a:rPr>
              <a:t>Prepositional phrases are complements of the verb.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dirty="0">
                <a:sym typeface="Wingdings" panose="05000000000000000000" pitchFamily="2" charset="2"/>
              </a:rPr>
              <a:t> </a:t>
            </a:r>
            <a:r>
              <a:rPr lang="en-CA" sz="2400" dirty="0">
                <a:sym typeface="Wingdings" panose="05000000000000000000" pitchFamily="2" charset="2"/>
              </a:rPr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sz="1800" dirty="0">
                <a:sym typeface="Wingdings" panose="05000000000000000000" pitchFamily="2" charset="2"/>
              </a:rPr>
              <a:t> </a:t>
            </a:r>
            <a:r>
              <a:rPr lang="en-CA" sz="2400" dirty="0">
                <a:sym typeface="Wingdings" panose="05000000000000000000" pitchFamily="2" charset="2"/>
              </a:rPr>
              <a:t>“The fireman went </a:t>
            </a:r>
            <a:r>
              <a:rPr lang="en-CA" sz="2400" u="sng" dirty="0">
                <a:sym typeface="Wingdings" panose="05000000000000000000" pitchFamily="2" charset="2"/>
              </a:rPr>
              <a:t>up the ladder</a:t>
            </a:r>
            <a:r>
              <a:rPr lang="en-CA" sz="2400" dirty="0">
                <a:sym typeface="Wingdings" panose="05000000000000000000" pitchFamily="2" charset="2"/>
              </a:rPr>
              <a:t>.”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dirty="0">
                <a:sym typeface="Wingdings" panose="05000000000000000000" pitchFamily="2" charset="2"/>
              </a:rPr>
              <a:t>  </a:t>
            </a:r>
            <a:r>
              <a:rPr lang="en-CA" sz="2400" dirty="0">
                <a:sym typeface="Wingdings" panose="05000000000000000000" pitchFamily="2" charset="2"/>
              </a:rPr>
              <a:t>“I keep my bicycle </a:t>
            </a:r>
            <a:r>
              <a:rPr lang="en-CA" sz="2400" u="sng" dirty="0">
                <a:sym typeface="Wingdings" panose="05000000000000000000" pitchFamily="2" charset="2"/>
              </a:rPr>
              <a:t>in the garage</a:t>
            </a:r>
            <a:r>
              <a:rPr lang="en-CA" sz="2400" dirty="0">
                <a:sym typeface="Wingdings" panose="05000000000000000000" pitchFamily="2" charset="2"/>
              </a:rPr>
              <a:t>.”</a:t>
            </a:r>
            <a:endParaRPr lang="en-CA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88432-3911-4EF3-9BE9-AB83DD823ACE}"/>
              </a:ext>
            </a:extLst>
          </p:cNvPr>
          <p:cNvSpPr txBox="1"/>
          <p:nvPr/>
        </p:nvSpPr>
        <p:spPr>
          <a:xfrm>
            <a:off x="7554750" y="5957618"/>
            <a:ext cx="14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Preposition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B1BE77-5872-4992-B9DC-665438775340}"/>
              </a:ext>
            </a:extLst>
          </p:cNvPr>
          <p:cNvSpPr txBox="1"/>
          <p:nvPr/>
        </p:nvSpPr>
        <p:spPr>
          <a:xfrm>
            <a:off x="9072262" y="5975207"/>
            <a:ext cx="14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Noun Phrase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DD99B8C5-AD0F-448E-87B4-71BEBC2312D5}"/>
              </a:ext>
            </a:extLst>
          </p:cNvPr>
          <p:cNvSpPr/>
          <p:nvPr/>
        </p:nvSpPr>
        <p:spPr>
          <a:xfrm>
            <a:off x="9168730" y="5128901"/>
            <a:ext cx="1079770" cy="8463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17BC66-B19E-4ACC-9E35-1C6DDCEAB28B}"/>
              </a:ext>
            </a:extLst>
          </p:cNvPr>
          <p:cNvSpPr txBox="1"/>
          <p:nvPr/>
        </p:nvSpPr>
        <p:spPr>
          <a:xfrm>
            <a:off x="9493793" y="4743067"/>
            <a:ext cx="62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NP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94B0F-C898-4A82-878A-E87531819FAA}"/>
              </a:ext>
            </a:extLst>
          </p:cNvPr>
          <p:cNvCxnSpPr>
            <a:cxnSpLocks/>
          </p:cNvCxnSpPr>
          <p:nvPr/>
        </p:nvCxnSpPr>
        <p:spPr>
          <a:xfrm flipH="1" flipV="1">
            <a:off x="8013963" y="5128901"/>
            <a:ext cx="1" cy="82871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A5010A1-50BB-4F94-AEB3-F85DA0855763}"/>
              </a:ext>
            </a:extLst>
          </p:cNvPr>
          <p:cNvSpPr txBox="1"/>
          <p:nvPr/>
        </p:nvSpPr>
        <p:spPr>
          <a:xfrm>
            <a:off x="7894398" y="4743067"/>
            <a:ext cx="3947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P</a:t>
            </a:r>
            <a:r>
              <a:rPr lang="en-CA" baseline="30000" dirty="0"/>
              <a:t>I</a:t>
            </a:r>
            <a:endParaRPr lang="en-CA" dirty="0"/>
          </a:p>
          <a:p>
            <a:endParaRPr lang="en-CA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5771AA-FC2A-4378-8BAF-E68A076A76E0}"/>
              </a:ext>
            </a:extLst>
          </p:cNvPr>
          <p:cNvCxnSpPr>
            <a:cxnSpLocks/>
          </p:cNvCxnSpPr>
          <p:nvPr/>
        </p:nvCxnSpPr>
        <p:spPr>
          <a:xfrm flipV="1">
            <a:off x="8166365" y="3813243"/>
            <a:ext cx="725116" cy="96406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92D89A-5809-42BF-A641-CCEF91F674BF}"/>
              </a:ext>
            </a:extLst>
          </p:cNvPr>
          <p:cNvCxnSpPr>
            <a:cxnSpLocks/>
          </p:cNvCxnSpPr>
          <p:nvPr/>
        </p:nvCxnSpPr>
        <p:spPr>
          <a:xfrm>
            <a:off x="8869600" y="3813243"/>
            <a:ext cx="760783" cy="96406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D9049A5-3A2E-4C0D-8646-DEFCABF6BDF3}"/>
              </a:ext>
            </a:extLst>
          </p:cNvPr>
          <p:cNvSpPr txBox="1"/>
          <p:nvPr/>
        </p:nvSpPr>
        <p:spPr>
          <a:xfrm>
            <a:off x="8711340" y="3426321"/>
            <a:ext cx="457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PP</a:t>
            </a:r>
          </a:p>
        </p:txBody>
      </p:sp>
    </p:spTree>
    <p:extLst>
      <p:ext uri="{BB962C8B-B14F-4D97-AF65-F5344CB8AC3E}">
        <p14:creationId xmlns:p14="http://schemas.microsoft.com/office/powerpoint/2010/main" val="1699795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DBF55-F9C3-434B-B1C8-A48447E7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BE Auxiliary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0CFC6-47BE-462A-B970-44635485A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77438"/>
            <a:ext cx="9720073" cy="4431922"/>
          </a:xfrm>
        </p:spPr>
        <p:txBody>
          <a:bodyPr/>
          <a:lstStyle/>
          <a:p>
            <a:r>
              <a:rPr lang="en-CA" dirty="0"/>
              <a:t>The verb “be” functions as an auxiliary when it supports the main verb.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000" dirty="0"/>
              <a:t>It helps supply tense information.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200" dirty="0"/>
              <a:t> Examples: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2000" dirty="0"/>
              <a:t>“She </a:t>
            </a:r>
            <a:r>
              <a:rPr lang="en-CA" sz="2000" u="sng" dirty="0"/>
              <a:t>was</a:t>
            </a:r>
            <a:r>
              <a:rPr lang="en-CA" sz="2000" dirty="0"/>
              <a:t> walking on the sidewalk.”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2000" dirty="0"/>
              <a:t> “He</a:t>
            </a:r>
            <a:r>
              <a:rPr lang="en-CA" sz="2000" u="sng" dirty="0"/>
              <a:t>’s</a:t>
            </a:r>
            <a:r>
              <a:rPr lang="en-CA" sz="2000" dirty="0"/>
              <a:t> singing in the school concert.” </a:t>
            </a:r>
            <a:endParaRPr lang="en-CA" sz="22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200" dirty="0"/>
              <a:t> Incorrect example: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2000" dirty="0"/>
              <a:t> “One of my favourite things </a:t>
            </a:r>
            <a:r>
              <a:rPr lang="en-CA" sz="2000" u="sng" dirty="0"/>
              <a:t>is</a:t>
            </a:r>
            <a:r>
              <a:rPr lang="en-CA" sz="2000" dirty="0"/>
              <a:t> painting.”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CA" sz="2000" dirty="0"/>
              <a:t> “Is” functions as a copula here, as “painting” is a gerund.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2C0B2E-CF2C-4884-AB33-7E530D06E4A4}"/>
              </a:ext>
            </a:extLst>
          </p:cNvPr>
          <p:cNvSpPr txBox="1"/>
          <p:nvPr/>
        </p:nvSpPr>
        <p:spPr>
          <a:xfrm>
            <a:off x="8338678" y="6145753"/>
            <a:ext cx="14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BE Auxiliary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6C62-DC58-4958-9247-912447190F7C}"/>
              </a:ext>
            </a:extLst>
          </p:cNvPr>
          <p:cNvSpPr txBox="1"/>
          <p:nvPr/>
        </p:nvSpPr>
        <p:spPr>
          <a:xfrm>
            <a:off x="10013424" y="6156704"/>
            <a:ext cx="14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Verb Phrase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48E1A7E1-49CA-474B-8DA3-AE055039DA0D}"/>
              </a:ext>
            </a:extLst>
          </p:cNvPr>
          <p:cNvSpPr/>
          <p:nvPr/>
        </p:nvSpPr>
        <p:spPr>
          <a:xfrm>
            <a:off x="10105444" y="5327514"/>
            <a:ext cx="1079770" cy="8463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0996F1-757E-417E-9852-382DC8F4686C}"/>
              </a:ext>
            </a:extLst>
          </p:cNvPr>
          <p:cNvCxnSpPr>
            <a:cxnSpLocks/>
          </p:cNvCxnSpPr>
          <p:nvPr/>
        </p:nvCxnSpPr>
        <p:spPr>
          <a:xfrm flipH="1" flipV="1">
            <a:off x="8919851" y="5388562"/>
            <a:ext cx="1" cy="82871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997BD69-BF8B-409A-BEF7-587DF7D36F5E}"/>
              </a:ext>
            </a:extLst>
          </p:cNvPr>
          <p:cNvSpPr/>
          <p:nvPr/>
        </p:nvSpPr>
        <p:spPr>
          <a:xfrm>
            <a:off x="8760192" y="5039339"/>
            <a:ext cx="319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T</a:t>
            </a:r>
            <a:r>
              <a:rPr lang="en-CA" baseline="30000" dirty="0"/>
              <a:t>I</a:t>
            </a:r>
            <a:endParaRPr lang="en-CA" dirty="0"/>
          </a:p>
          <a:p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ABB6CA-9637-459C-83B3-973A5C3B5337}"/>
              </a:ext>
            </a:extLst>
          </p:cNvPr>
          <p:cNvSpPr txBox="1"/>
          <p:nvPr/>
        </p:nvSpPr>
        <p:spPr>
          <a:xfrm>
            <a:off x="10393302" y="4920751"/>
            <a:ext cx="62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VP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FA84EE-F59A-4256-B845-0C64A0289B0F}"/>
              </a:ext>
            </a:extLst>
          </p:cNvPr>
          <p:cNvCxnSpPr>
            <a:cxnSpLocks/>
          </p:cNvCxnSpPr>
          <p:nvPr/>
        </p:nvCxnSpPr>
        <p:spPr>
          <a:xfrm flipV="1">
            <a:off x="8939465" y="4044408"/>
            <a:ext cx="725116" cy="96406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6B2CF7-EE0D-4AB9-8DE8-B23DB53860DB}"/>
              </a:ext>
            </a:extLst>
          </p:cNvPr>
          <p:cNvCxnSpPr>
            <a:cxnSpLocks/>
          </p:cNvCxnSpPr>
          <p:nvPr/>
        </p:nvCxnSpPr>
        <p:spPr>
          <a:xfrm>
            <a:off x="9660975" y="4044408"/>
            <a:ext cx="949669" cy="948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DE2B4F8-00F2-49CC-BF97-04745BED3447}"/>
              </a:ext>
            </a:extLst>
          </p:cNvPr>
          <p:cNvSpPr txBox="1"/>
          <p:nvPr/>
        </p:nvSpPr>
        <p:spPr>
          <a:xfrm>
            <a:off x="8926336" y="3643066"/>
            <a:ext cx="14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Tense Phrase</a:t>
            </a: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ACC34C7A-B558-471C-828F-09730C3DE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70401"/>
              </p:ext>
            </p:extLst>
          </p:nvPr>
        </p:nvGraphicFramePr>
        <p:xfrm>
          <a:off x="1485590" y="4836267"/>
          <a:ext cx="41839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987">
                  <a:extLst>
                    <a:ext uri="{9D8B030D-6E8A-4147-A177-3AD203B41FA5}">
                      <a16:colId xmlns:a16="http://schemas.microsoft.com/office/drawing/2014/main" val="1076577121"/>
                    </a:ext>
                  </a:extLst>
                </a:gridCol>
                <a:gridCol w="2091987">
                  <a:extLst>
                    <a:ext uri="{9D8B030D-6E8A-4147-A177-3AD203B41FA5}">
                      <a16:colId xmlns:a16="http://schemas.microsoft.com/office/drawing/2014/main" val="515182614"/>
                    </a:ext>
                  </a:extLst>
                </a:gridCol>
              </a:tblGrid>
              <a:tr h="338559">
                <a:tc gridSpan="2">
                  <a:txBody>
                    <a:bodyPr/>
                    <a:lstStyle/>
                    <a:p>
                      <a:r>
                        <a:rPr lang="en-CA" dirty="0"/>
                        <a:t>Be Auxiliary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013226"/>
                  </a:ext>
                </a:extLst>
              </a:tr>
              <a:tr h="338559">
                <a:tc>
                  <a:txBody>
                    <a:bodyPr/>
                    <a:lstStyle/>
                    <a:p>
                      <a:r>
                        <a:rPr lang="en-CA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364"/>
                  </a:ext>
                </a:extLst>
              </a:tr>
              <a:tr h="338559">
                <a:tc>
                  <a:txBody>
                    <a:bodyPr/>
                    <a:lstStyle/>
                    <a:p>
                      <a:r>
                        <a:rPr lang="en-CA" dirty="0"/>
                        <a:t>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been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48026"/>
                  </a:ext>
                </a:extLst>
              </a:tr>
              <a:tr h="338559">
                <a:tc>
                  <a:txBody>
                    <a:bodyPr/>
                    <a:lstStyle/>
                    <a:p>
                      <a:r>
                        <a:rPr lang="en-CA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being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79265"/>
                  </a:ext>
                </a:extLst>
              </a:tr>
              <a:tr h="338559">
                <a:tc>
                  <a:txBody>
                    <a:bodyPr/>
                    <a:lstStyle/>
                    <a:p>
                      <a:r>
                        <a:rPr lang="en-CA" dirty="0"/>
                        <a:t>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13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594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FAC52-7A53-44B5-B2FB-0FAFF0166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Do/Does +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DC996-276D-425E-93E4-465152E2D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The verb “do” can also function as an auxiliary or “helping” verb.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“She </a:t>
            </a:r>
            <a:r>
              <a:rPr lang="en-CA" sz="2400" u="sng" dirty="0"/>
              <a:t>does</a:t>
            </a:r>
            <a:r>
              <a:rPr lang="en-CA" sz="2400" dirty="0"/>
              <a:t> look nice in her yellow dress.”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400" dirty="0"/>
              <a:t>“He </a:t>
            </a:r>
            <a:r>
              <a:rPr lang="en-CA" sz="2400" u="sng" dirty="0"/>
              <a:t>doesn’t</a:t>
            </a:r>
            <a:r>
              <a:rPr lang="en-CA" sz="2400" dirty="0"/>
              <a:t> eat brussels sprouts.”</a:t>
            </a:r>
          </a:p>
          <a:p>
            <a:pPr marL="310896" lvl="2" indent="0">
              <a:buNone/>
            </a:pPr>
            <a:endParaRPr lang="en-C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A26109-F97C-49E2-83E7-7515A0E48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77005"/>
              </p:ext>
            </p:extLst>
          </p:nvPr>
        </p:nvGraphicFramePr>
        <p:xfrm>
          <a:off x="1257592" y="4124345"/>
          <a:ext cx="4189898" cy="1994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898">
                  <a:extLst>
                    <a:ext uri="{9D8B030D-6E8A-4147-A177-3AD203B41FA5}">
                      <a16:colId xmlns:a16="http://schemas.microsoft.com/office/drawing/2014/main" val="3714433518"/>
                    </a:ext>
                  </a:extLst>
                </a:gridCol>
              </a:tblGrid>
              <a:tr h="398870">
                <a:tc>
                  <a:txBody>
                    <a:bodyPr/>
                    <a:lstStyle/>
                    <a:p>
                      <a:r>
                        <a:rPr lang="en-CA" dirty="0"/>
                        <a:t>___ + 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58718"/>
                  </a:ext>
                </a:extLst>
              </a:tr>
              <a:tr h="398870">
                <a:tc>
                  <a:txBody>
                    <a:bodyPr/>
                    <a:lstStyle/>
                    <a:p>
                      <a:r>
                        <a:rPr lang="en-CA" dirty="0"/>
                        <a:t>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353372"/>
                  </a:ext>
                </a:extLst>
              </a:tr>
              <a:tr h="398870">
                <a:tc>
                  <a:txBody>
                    <a:bodyPr/>
                    <a:lstStyle/>
                    <a:p>
                      <a:r>
                        <a:rPr lang="en-CA" dirty="0"/>
                        <a:t>does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164930"/>
                  </a:ext>
                </a:extLst>
              </a:tr>
              <a:tr h="398870">
                <a:tc>
                  <a:txBody>
                    <a:bodyPr/>
                    <a:lstStyle/>
                    <a:p>
                      <a:r>
                        <a:rPr lang="en-CA" dirty="0"/>
                        <a:t>don’t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1900"/>
                  </a:ext>
                </a:extLst>
              </a:tr>
              <a:tr h="398870">
                <a:tc>
                  <a:txBody>
                    <a:bodyPr/>
                    <a:lstStyle/>
                    <a:p>
                      <a:r>
                        <a:rPr lang="en-CA" dirty="0"/>
                        <a:t>doesn’t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1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796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4EE7-06D1-4A43-8D47-53421899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EVP ELEMENTS: MODAL AUXILARIES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6044-6E81-427F-A222-1060FB0FC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6349"/>
            <a:ext cx="9720073" cy="4393011"/>
          </a:xfrm>
        </p:spPr>
        <p:txBody>
          <a:bodyPr/>
          <a:lstStyle/>
          <a:p>
            <a:r>
              <a:rPr lang="en-CA" dirty="0"/>
              <a:t>Modal auxiliaries express (Grammarly, n.d.):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 Possibility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 Permission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 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 Obligation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8EB432-8326-4A36-B5C4-E1F63018F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09912"/>
              </p:ext>
            </p:extLst>
          </p:nvPr>
        </p:nvGraphicFramePr>
        <p:xfrm>
          <a:off x="1024128" y="3835239"/>
          <a:ext cx="6184068" cy="264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2034">
                  <a:extLst>
                    <a:ext uri="{9D8B030D-6E8A-4147-A177-3AD203B41FA5}">
                      <a16:colId xmlns:a16="http://schemas.microsoft.com/office/drawing/2014/main" val="4246739403"/>
                    </a:ext>
                  </a:extLst>
                </a:gridCol>
                <a:gridCol w="3092034">
                  <a:extLst>
                    <a:ext uri="{9D8B030D-6E8A-4147-A177-3AD203B41FA5}">
                      <a16:colId xmlns:a16="http://schemas.microsoft.com/office/drawing/2014/main" val="3209703296"/>
                    </a:ext>
                  </a:extLst>
                </a:gridCol>
              </a:tblGrid>
              <a:tr h="377788">
                <a:tc gridSpan="2">
                  <a:txBody>
                    <a:bodyPr/>
                    <a:lstStyle/>
                    <a:p>
                      <a:r>
                        <a:rPr lang="en-CA" dirty="0"/>
                        <a:t>Modal Auxiliaries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401483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used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394014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could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ought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32127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shall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6560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might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should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774716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must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998045"/>
                  </a:ext>
                </a:extLst>
              </a:tr>
              <a:tr h="377788">
                <a:tc>
                  <a:txBody>
                    <a:bodyPr/>
                    <a:lstStyle/>
                    <a:p>
                      <a:r>
                        <a:rPr lang="en-CA" dirty="0"/>
                        <a:t>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would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768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040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B89A-A8AC-44A9-8F8E-AA08454B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Intervention Idea for Noun phrase elaboration: Sentence-Combining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98BC0-94A9-43D2-A3D3-7F7621D03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01591" cy="4245430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 Sentence combining is a writing intervention that involves systematic instruction and structured practice (Saddler &amp; </a:t>
            </a:r>
            <a:r>
              <a:rPr lang="en-CA" sz="2200" dirty="0" err="1"/>
              <a:t>Asaro</a:t>
            </a:r>
            <a:r>
              <a:rPr lang="en-CA" sz="2200" dirty="0"/>
              <a:t>-Saddler, 2010).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 While technically a writing intervention, its strategies can be applied to oral language intervention.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 The child practices combining two or more short sentences into a more complex sentence.</a:t>
            </a:r>
          </a:p>
          <a:p>
            <a:pPr marL="128016" lvl="1" indent="0">
              <a:buNone/>
            </a:pPr>
            <a:r>
              <a:rPr lang="en-CA" sz="22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/>
              <a:t> </a:t>
            </a:r>
            <a:r>
              <a:rPr lang="en-CA" sz="2200"/>
              <a:t>If a </a:t>
            </a:r>
            <a:r>
              <a:rPr lang="en-CA" sz="2200" dirty="0"/>
              <a:t>clinician was targeting articles and adjectives, as well as expanding ENPs to three elements, they could get the child to practice combining sentences such as:</a:t>
            </a:r>
          </a:p>
          <a:p>
            <a:pPr marL="128016" lvl="1" indent="0">
              <a:buNone/>
            </a:pPr>
            <a:endParaRPr lang="en-CA" sz="2200" dirty="0"/>
          </a:p>
          <a:p>
            <a:pPr marL="310896" lvl="2" indent="0">
              <a:buNone/>
            </a:pPr>
            <a:r>
              <a:rPr lang="en-CA" sz="2200" b="1" dirty="0"/>
              <a:t> Base clause: </a:t>
            </a:r>
            <a:r>
              <a:rPr lang="en-CA" sz="2200" dirty="0"/>
              <a:t>The bird sat in the nest.</a:t>
            </a:r>
          </a:p>
          <a:p>
            <a:pPr marL="310896" lvl="2" indent="0">
              <a:buNone/>
            </a:pPr>
            <a:r>
              <a:rPr lang="en-CA" sz="2200" dirty="0"/>
              <a:t> </a:t>
            </a:r>
            <a:r>
              <a:rPr lang="en-CA" sz="2200" b="1" dirty="0"/>
              <a:t>Sentence to be combined: </a:t>
            </a:r>
            <a:r>
              <a:rPr lang="en-CA" sz="2200" dirty="0"/>
              <a:t>The bird is red.</a:t>
            </a:r>
          </a:p>
          <a:p>
            <a:pPr marL="310896" lvl="2" indent="0">
              <a:buNone/>
            </a:pPr>
            <a:r>
              <a:rPr lang="en-CA" sz="2200" b="1" dirty="0"/>
              <a:t> Combined: </a:t>
            </a:r>
            <a:r>
              <a:rPr lang="en-CA" sz="2200" dirty="0"/>
              <a:t>The red bird sat in the nest.</a:t>
            </a:r>
          </a:p>
          <a:p>
            <a:pPr marL="310896" lvl="2" indent="0">
              <a:buNone/>
            </a:pPr>
            <a:r>
              <a:rPr lang="en-CA" sz="2200" b="1" dirty="0"/>
              <a:t> Result: </a:t>
            </a:r>
            <a:r>
              <a:rPr lang="en-CA" sz="2200" dirty="0"/>
              <a:t>The child produced a three-element ENP that has both an article and an adjective:                     “the red bird.”</a:t>
            </a:r>
            <a:endParaRPr lang="en-CA" sz="2200" b="1" dirty="0"/>
          </a:p>
          <a:p>
            <a:pPr lvl="7">
              <a:buFont typeface="Wingdings" panose="05000000000000000000" pitchFamily="2" charset="2"/>
              <a:buChar char="§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5362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3070-BF8B-4A3E-8C56-E6A7B44C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Sentence-Combining: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B7765-0230-46F1-B39F-1206EADE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After tallying the results of a 50-utterance language sample, you decide to work on </a:t>
            </a:r>
            <a:r>
              <a:rPr lang="en-CA" u="sng" dirty="0"/>
              <a:t>thee element NPs </a:t>
            </a:r>
            <a:r>
              <a:rPr lang="en-CA" dirty="0"/>
              <a:t>that contain a </a:t>
            </a:r>
            <a:r>
              <a:rPr lang="en-CA" u="sng" dirty="0"/>
              <a:t>possessive pronoun </a:t>
            </a:r>
            <a:r>
              <a:rPr lang="en-CA" dirty="0"/>
              <a:t>and an </a:t>
            </a:r>
            <a:r>
              <a:rPr lang="en-CA" u="sng" dirty="0"/>
              <a:t>adjective</a:t>
            </a:r>
            <a:r>
              <a:rPr lang="en-CA" dirty="0"/>
              <a:t>. What sentence could be combined with the following base sentence to get the desired result?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Base Sentence: </a:t>
            </a:r>
            <a:r>
              <a:rPr lang="en-CA" u="sng" dirty="0"/>
              <a:t>My bicycle </a:t>
            </a:r>
            <a:r>
              <a:rPr lang="en-CA" dirty="0"/>
              <a:t>is in the shed.</a:t>
            </a:r>
          </a:p>
          <a:p>
            <a:pPr marL="0" indent="0">
              <a:buNone/>
            </a:pPr>
            <a:r>
              <a:rPr lang="en-CA" b="1" dirty="0"/>
              <a:t>Sentence to be combined: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6417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05FDC-5543-4A31-A939-A585EB60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Sentence-Combining: Practice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14913-CE33-4FD7-B35D-36EE9800E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Example sentences to be combined: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000" dirty="0"/>
              <a:t>“My bicycle is purple.”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000" dirty="0"/>
              <a:t>“My bicycle is new.”</a:t>
            </a:r>
          </a:p>
          <a:p>
            <a:pPr marL="128016" lvl="1" indent="0">
              <a:buNone/>
            </a:pPr>
            <a:endParaRPr lang="en-CA" sz="2200" dirty="0"/>
          </a:p>
          <a:p>
            <a:pPr marL="128016" lvl="1" indent="0">
              <a:buNone/>
            </a:pPr>
            <a:r>
              <a:rPr lang="en-CA" sz="2200" dirty="0"/>
              <a:t>Once the child is successful with combining two sentences, you could work on combining more than two sentences to get NPs with multiple adjectives, such as:</a:t>
            </a:r>
          </a:p>
          <a:p>
            <a:pPr lvl="1"/>
            <a:r>
              <a:rPr lang="en-CA" sz="2000" dirty="0"/>
              <a:t>“</a:t>
            </a:r>
            <a:r>
              <a:rPr lang="en-CA" sz="2000" u="sng" dirty="0"/>
              <a:t>My new purple bicycle </a:t>
            </a:r>
            <a:r>
              <a:rPr lang="en-CA" sz="2000" dirty="0"/>
              <a:t>is in the shed.”</a:t>
            </a:r>
          </a:p>
          <a:p>
            <a:pPr marL="128016" lvl="1" indent="0">
              <a:buNone/>
            </a:pPr>
            <a:endParaRPr lang="en-CA" dirty="0"/>
          </a:p>
          <a:p>
            <a:pPr marL="128016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035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2ED2B-607E-4D07-A42D-E4F97B0F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8CD86-663C-4A36-A085-AE092D53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28800"/>
            <a:ext cx="10062972" cy="44805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Eisenberg, S. L. (2013). Grammar intervention: Content and procedures for facilitating 	children's language development, </a:t>
            </a:r>
            <a:r>
              <a:rPr lang="en-US" i="1" dirty="0"/>
              <a:t>Topics in Language Disorders,</a:t>
            </a:r>
            <a:r>
              <a:rPr lang="en-US" dirty="0"/>
              <a:t> </a:t>
            </a:r>
            <a:r>
              <a:rPr lang="en-US" i="1" dirty="0"/>
              <a:t>33</a:t>
            </a:r>
            <a:r>
              <a:rPr lang="en-US" dirty="0"/>
              <a:t>(2), 165-178. 	</a:t>
            </a:r>
            <a:r>
              <a:rPr lang="en-US" dirty="0" err="1"/>
              <a:t>doi</a:t>
            </a:r>
            <a:r>
              <a:rPr lang="en-US" dirty="0"/>
              <a:t>:</a:t>
            </a:r>
            <a:r>
              <a:rPr lang="en-CA" dirty="0"/>
              <a:t>10.1097/TLD.0b013e31828ef28e</a:t>
            </a:r>
          </a:p>
          <a:p>
            <a:r>
              <a:rPr lang="en-CA" dirty="0"/>
              <a:t>Grammarly. (n.d.). Articles. Retrieved from https://www.grammarly.com/blog/articles/</a:t>
            </a:r>
          </a:p>
          <a:p>
            <a:r>
              <a:rPr lang="en-CA" dirty="0"/>
              <a:t>Grammarly. (n.d.). Modal verbs: Definition and usage. Retrieved from https://www.grammarly 	.com/blog/modal-verbs/</a:t>
            </a:r>
          </a:p>
          <a:p>
            <a:r>
              <a:rPr lang="en-CA" dirty="0"/>
              <a:t>Owens, R. E., Pavelko, S. L., </a:t>
            </a:r>
            <a:r>
              <a:rPr lang="en-CA" dirty="0" err="1"/>
              <a:t>Bambinelli</a:t>
            </a:r>
            <a:r>
              <a:rPr lang="en-CA" dirty="0"/>
              <a:t>, D. (2018). Moving beyond mean length of 	utterance: Analyzing language samples to identify intervention targets. </a:t>
            </a:r>
            <a:r>
              <a:rPr lang="en-CA" i="1" dirty="0"/>
              <a:t>Perspectives of 	the ASHA Special Interest Groups</a:t>
            </a:r>
            <a:r>
              <a:rPr lang="en-CA" dirty="0"/>
              <a:t>, </a:t>
            </a:r>
            <a:r>
              <a:rPr lang="en-CA" i="1" dirty="0"/>
              <a:t>3</a:t>
            </a:r>
            <a:r>
              <a:rPr lang="en-CA" dirty="0"/>
              <a:t>(SIG 1), 5-22. doi:10.1044/persp3.SIG1.5</a:t>
            </a:r>
          </a:p>
          <a:p>
            <a:r>
              <a:rPr lang="en-CA" dirty="0"/>
              <a:t>Saddler, B., &amp; </a:t>
            </a:r>
            <a:r>
              <a:rPr lang="en-CA" dirty="0" err="1"/>
              <a:t>Asaro</a:t>
            </a:r>
            <a:r>
              <a:rPr lang="en-CA" dirty="0"/>
              <a:t>-Saddler, K. (2010). Writing better sentences: Sentence-combining instruction 	in the classroom, </a:t>
            </a:r>
            <a:r>
              <a:rPr lang="en-CA" i="1" dirty="0"/>
              <a:t>Preventing School Failure</a:t>
            </a:r>
            <a:r>
              <a:rPr lang="en-CA" dirty="0"/>
              <a:t>, </a:t>
            </a:r>
            <a:r>
              <a:rPr lang="en-CA" i="1" dirty="0"/>
              <a:t>54</a:t>
            </a:r>
            <a:r>
              <a:rPr lang="en-CA" dirty="0"/>
              <a:t>(3), 159-163. doi:10.1080/10459880 	903495851</a:t>
            </a:r>
          </a:p>
          <a:p>
            <a:r>
              <a:rPr lang="en-CA" dirty="0"/>
              <a:t>Writing Explained. (n.d.). What is a main verb? Definitions, examples of main verbs. 	Retrieved from https://writingexplained.org/grammar-dictionary/main-verb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526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91BD-CDE8-4F82-9333-2177B735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 of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96-F33A-457F-9092-0D37CDEF7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From this PowerPoint presentation you will learn: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How to identify elements of elaborated noun phrases (ENPs) and elaborated verb phrases (EVPs)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How to use sentence-combining techniques to facilitate noun phrase elaboration</a:t>
            </a:r>
          </a:p>
          <a:p>
            <a:pPr marL="457200" indent="-457200">
              <a:buFont typeface="+mj-lt"/>
              <a:buAutoNum type="arabicPeriod"/>
            </a:pPr>
            <a:endParaRPr lang="en-CA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7197C1-10FD-481C-B9AB-42677A3459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4918" b="8732"/>
          <a:stretch/>
        </p:blipFill>
        <p:spPr>
          <a:xfrm>
            <a:off x="8142514" y="4585343"/>
            <a:ext cx="3156857" cy="227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8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D435-4342-46A5-9D7D-0811511B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19091"/>
            <a:ext cx="10058400" cy="1018269"/>
          </a:xfrm>
        </p:spPr>
        <p:txBody>
          <a:bodyPr>
            <a:normAutofit/>
          </a:bodyPr>
          <a:lstStyle/>
          <a:p>
            <a:r>
              <a:rPr lang="en-CA" dirty="0"/>
              <a:t>Identifying A Noun Phrase: The Main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34A6C-8610-433B-AA66-83E2801A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28548"/>
            <a:ext cx="9720073" cy="4023360"/>
          </a:xfrm>
        </p:spPr>
        <p:txBody>
          <a:bodyPr/>
          <a:lstStyle/>
          <a:p>
            <a:r>
              <a:rPr lang="en-CA" sz="2400" dirty="0"/>
              <a:t>How do you know what group of words form a noun phrase (NP) in a sentence?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CA" sz="2400" dirty="0"/>
              <a:t>Begin by locating the main verb in the sentence. Ask yourself:</a:t>
            </a:r>
          </a:p>
          <a:p>
            <a:pPr lvl="3"/>
            <a:r>
              <a:rPr lang="en-CA" sz="2400" dirty="0"/>
              <a:t>What is the action that the subject is doing (Writing Explained, n.d.)?</a:t>
            </a:r>
          </a:p>
          <a:p>
            <a:pPr lvl="3"/>
            <a:r>
              <a:rPr lang="en-CA" sz="2400" dirty="0"/>
              <a:t>What is the most important verb in the sentence?</a:t>
            </a:r>
          </a:p>
          <a:p>
            <a:pPr lvl="3"/>
            <a:endParaRPr lang="en-CA" sz="2400" dirty="0"/>
          </a:p>
          <a:p>
            <a:pPr lvl="3"/>
            <a:r>
              <a:rPr lang="en-CA" sz="2400" dirty="0"/>
              <a:t>Example: “The really tall giraffe at the zoo </a:t>
            </a:r>
            <a:r>
              <a:rPr lang="en-CA" sz="2400" dirty="0">
                <a:solidFill>
                  <a:srgbClr val="FF0000"/>
                </a:solidFill>
              </a:rPr>
              <a:t>ate</a:t>
            </a:r>
            <a:r>
              <a:rPr lang="en-CA" sz="2400" dirty="0"/>
              <a:t> the green leaves off the tree.”</a:t>
            </a:r>
          </a:p>
        </p:txBody>
      </p:sp>
    </p:spTree>
    <p:extLst>
      <p:ext uri="{BB962C8B-B14F-4D97-AF65-F5344CB8AC3E}">
        <p14:creationId xmlns:p14="http://schemas.microsoft.com/office/powerpoint/2010/main" val="392165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C0E6-28B4-428F-AF18-184084E0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CA" dirty="0"/>
              <a:t>Identifying A Noun Phrase: Substitution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4F5B-7DB6-46CD-8C71-84D50BAAD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31074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en-CA" sz="2400" dirty="0"/>
              <a:t>Once you have located the main verb, ask yourself what words before/after the main verb can be substituted by a single pronoun.</a:t>
            </a:r>
          </a:p>
          <a:p>
            <a:pPr marL="514350" lvl="0" indent="-514350">
              <a:buFont typeface="+mj-lt"/>
              <a:buAutoNum type="arabicPeriod" startAt="2"/>
            </a:pPr>
            <a:endParaRPr lang="en-CA" sz="2400" dirty="0"/>
          </a:p>
          <a:p>
            <a:pPr lvl="3"/>
            <a:r>
              <a:rPr lang="en-CA" sz="2400" dirty="0"/>
              <a:t>Examples:</a:t>
            </a:r>
          </a:p>
          <a:p>
            <a:pPr lvl="4"/>
            <a:r>
              <a:rPr lang="en-CA" sz="2400" dirty="0"/>
              <a:t>“</a:t>
            </a:r>
            <a:r>
              <a:rPr lang="en-CA" sz="2400" u="sng" dirty="0"/>
              <a:t>The really tall giraffe at the zoo </a:t>
            </a:r>
            <a:r>
              <a:rPr lang="en-CA" sz="2400" dirty="0">
                <a:solidFill>
                  <a:srgbClr val="FF0000"/>
                </a:solidFill>
              </a:rPr>
              <a:t>ate</a:t>
            </a:r>
            <a:r>
              <a:rPr lang="en-CA" sz="2400" dirty="0"/>
              <a:t> </a:t>
            </a:r>
            <a:r>
              <a:rPr lang="en-CA" sz="2400" u="sng" dirty="0"/>
              <a:t>the green leaves off the tree</a:t>
            </a:r>
            <a:r>
              <a:rPr lang="en-CA" sz="2400" dirty="0"/>
              <a:t>.” </a:t>
            </a:r>
            <a:r>
              <a:rPr lang="en-CA" sz="2400" dirty="0">
                <a:sym typeface="Wingdings" panose="05000000000000000000" pitchFamily="2" charset="2"/>
              </a:rPr>
              <a:t> “</a:t>
            </a:r>
            <a:r>
              <a:rPr lang="en-CA" sz="2400" u="sng" dirty="0">
                <a:sym typeface="Wingdings" panose="05000000000000000000" pitchFamily="2" charset="2"/>
              </a:rPr>
              <a:t>He</a:t>
            </a:r>
            <a:r>
              <a:rPr lang="en-CA" sz="2400" dirty="0">
                <a:sym typeface="Wingdings" panose="05000000000000000000" pitchFamily="2" charset="2"/>
              </a:rPr>
              <a:t> ate </a:t>
            </a:r>
            <a:r>
              <a:rPr lang="en-CA" sz="2400" u="sng" dirty="0">
                <a:sym typeface="Wingdings" panose="05000000000000000000" pitchFamily="2" charset="2"/>
              </a:rPr>
              <a:t>them</a:t>
            </a:r>
            <a:r>
              <a:rPr lang="en-CA" sz="2400" dirty="0">
                <a:sym typeface="Wingdings" panose="05000000000000000000" pitchFamily="2" charset="2"/>
              </a:rPr>
              <a:t>.”</a:t>
            </a:r>
          </a:p>
          <a:p>
            <a:pPr lvl="4"/>
            <a:r>
              <a:rPr lang="en-CA" sz="2400" dirty="0">
                <a:sym typeface="Wingdings" panose="05000000000000000000" pitchFamily="2" charset="2"/>
              </a:rPr>
              <a:t>“</a:t>
            </a:r>
            <a:r>
              <a:rPr lang="en-CA" sz="2400" u="sng" dirty="0">
                <a:sym typeface="Wingdings" panose="05000000000000000000" pitchFamily="2" charset="2"/>
              </a:rPr>
              <a:t>The silly frog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dirty="0">
                <a:solidFill>
                  <a:srgbClr val="FF0000"/>
                </a:solidFill>
                <a:sym typeface="Wingdings" panose="05000000000000000000" pitchFamily="2" charset="2"/>
              </a:rPr>
              <a:t>hopped </a:t>
            </a:r>
            <a:r>
              <a:rPr lang="en-CA" sz="2400" dirty="0">
                <a:sym typeface="Wingdings" panose="05000000000000000000" pitchFamily="2" charset="2"/>
              </a:rPr>
              <a:t>over </a:t>
            </a:r>
            <a:r>
              <a:rPr lang="en-CA" sz="2400" u="sng" dirty="0">
                <a:sym typeface="Wingdings" panose="05000000000000000000" pitchFamily="2" charset="2"/>
              </a:rPr>
              <a:t>the fence</a:t>
            </a:r>
            <a:r>
              <a:rPr lang="en-CA" sz="2400" dirty="0">
                <a:sym typeface="Wingdings" panose="05000000000000000000" pitchFamily="2" charset="2"/>
              </a:rPr>
              <a:t>.” “</a:t>
            </a:r>
            <a:r>
              <a:rPr lang="en-CA" sz="2400" u="sng" dirty="0">
                <a:sym typeface="Wingdings" panose="05000000000000000000" pitchFamily="2" charset="2"/>
              </a:rPr>
              <a:t>He</a:t>
            </a:r>
            <a:r>
              <a:rPr lang="en-CA" sz="2400" dirty="0">
                <a:sym typeface="Wingdings" panose="05000000000000000000" pitchFamily="2" charset="2"/>
              </a:rPr>
              <a:t> hopped over </a:t>
            </a:r>
            <a:r>
              <a:rPr lang="en-CA" sz="2400" u="sng" dirty="0">
                <a:sym typeface="Wingdings" panose="05000000000000000000" pitchFamily="2" charset="2"/>
              </a:rPr>
              <a:t>it</a:t>
            </a:r>
            <a:r>
              <a:rPr lang="en-CA" sz="2400" dirty="0">
                <a:sym typeface="Wingdings" panose="05000000000000000000" pitchFamily="2" charset="2"/>
              </a:rPr>
              <a:t>.”</a:t>
            </a:r>
          </a:p>
          <a:p>
            <a:pPr lvl="4"/>
            <a:r>
              <a:rPr lang="en-CA" sz="2400" dirty="0">
                <a:sym typeface="Wingdings" panose="05000000000000000000" pitchFamily="2" charset="2"/>
              </a:rPr>
              <a:t>“</a:t>
            </a:r>
            <a:r>
              <a:rPr lang="en-CA" sz="2400" u="sng" dirty="0">
                <a:sym typeface="Wingdings" panose="05000000000000000000" pitchFamily="2" charset="2"/>
              </a:rPr>
              <a:t>Playing soccer all day </a:t>
            </a:r>
            <a:r>
              <a:rPr lang="en-CA" sz="2400" dirty="0">
                <a:solidFill>
                  <a:srgbClr val="FF0000"/>
                </a:solidFill>
                <a:sym typeface="Wingdings" panose="05000000000000000000" pitchFamily="2" charset="2"/>
              </a:rPr>
              <a:t>made</a:t>
            </a: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2400" u="sng" dirty="0">
                <a:sym typeface="Wingdings" panose="05000000000000000000" pitchFamily="2" charset="2"/>
              </a:rPr>
              <a:t>the boy</a:t>
            </a:r>
            <a:r>
              <a:rPr lang="en-CA" sz="2400" dirty="0">
                <a:sym typeface="Wingdings" panose="05000000000000000000" pitchFamily="2" charset="2"/>
              </a:rPr>
              <a:t> tired.”  “</a:t>
            </a:r>
            <a:r>
              <a:rPr lang="en-CA" sz="2400" u="sng" dirty="0">
                <a:sym typeface="Wingdings" panose="05000000000000000000" pitchFamily="2" charset="2"/>
              </a:rPr>
              <a:t>It</a:t>
            </a:r>
            <a:r>
              <a:rPr lang="en-CA" sz="2400" dirty="0">
                <a:sym typeface="Wingdings" panose="05000000000000000000" pitchFamily="2" charset="2"/>
              </a:rPr>
              <a:t> made </a:t>
            </a:r>
            <a:r>
              <a:rPr lang="en-CA" sz="2400" u="sng" dirty="0">
                <a:sym typeface="Wingdings" panose="05000000000000000000" pitchFamily="2" charset="2"/>
              </a:rPr>
              <a:t>him</a:t>
            </a:r>
            <a:r>
              <a:rPr lang="en-CA" sz="2400" dirty="0">
                <a:sym typeface="Wingdings" panose="05000000000000000000" pitchFamily="2" charset="2"/>
              </a:rPr>
              <a:t> tired.”</a:t>
            </a:r>
          </a:p>
          <a:p>
            <a:pPr lvl="4"/>
            <a:r>
              <a:rPr lang="en-CA" sz="2400" dirty="0">
                <a:sym typeface="Wingdings" panose="05000000000000000000" pitchFamily="2" charset="2"/>
              </a:rPr>
              <a:t>“</a:t>
            </a:r>
            <a:r>
              <a:rPr lang="en-CA" sz="2400" u="sng" dirty="0">
                <a:sym typeface="Wingdings" panose="05000000000000000000" pitchFamily="2" charset="2"/>
              </a:rPr>
              <a:t>The toy car</a:t>
            </a:r>
            <a:r>
              <a:rPr lang="en-CA" sz="2400" dirty="0">
                <a:sym typeface="Wingdings" panose="05000000000000000000" pitchFamily="2" charset="2"/>
              </a:rPr>
              <a:t> was </a:t>
            </a:r>
            <a:r>
              <a:rPr lang="en-CA" sz="2400" dirty="0">
                <a:solidFill>
                  <a:srgbClr val="FF0000"/>
                </a:solidFill>
                <a:sym typeface="Wingdings" panose="05000000000000000000" pitchFamily="2" charset="2"/>
              </a:rPr>
              <a:t>going</a:t>
            </a:r>
            <a:r>
              <a:rPr lang="en-CA" sz="2400" dirty="0">
                <a:sym typeface="Wingdings" panose="05000000000000000000" pitchFamily="2" charset="2"/>
              </a:rPr>
              <a:t> really fast.” “</a:t>
            </a:r>
            <a:r>
              <a:rPr lang="en-CA" sz="2400" u="sng" dirty="0">
                <a:sym typeface="Wingdings" panose="05000000000000000000" pitchFamily="2" charset="2"/>
              </a:rPr>
              <a:t>It</a:t>
            </a:r>
            <a:r>
              <a:rPr lang="en-CA" sz="2400" dirty="0">
                <a:sym typeface="Wingdings" panose="05000000000000000000" pitchFamily="2" charset="2"/>
              </a:rPr>
              <a:t> was going really fast.”</a:t>
            </a:r>
          </a:p>
          <a:p>
            <a:pPr lvl="4"/>
            <a:endParaRPr lang="en-CA" sz="2400" dirty="0">
              <a:sym typeface="Wingdings" panose="05000000000000000000" pitchFamily="2" charset="2"/>
            </a:endParaRPr>
          </a:p>
          <a:p>
            <a:pPr lvl="4"/>
            <a:endParaRPr lang="en-CA" sz="2400" u="sng" dirty="0">
              <a:sym typeface="Wingdings" panose="05000000000000000000" pitchFamily="2" charset="2"/>
            </a:endParaRPr>
          </a:p>
          <a:p>
            <a:pPr lvl="3"/>
            <a:r>
              <a:rPr lang="en-CA" sz="2400" dirty="0"/>
              <a:t>If the string of words can be substituted by a single pronoun, you have evidence that those words form a noun phrase!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46503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735A-88A2-4A05-856D-50C134AE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Elaborated noun phrase (ENP)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B315-AF45-45B9-992E-6EF821D8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400" dirty="0"/>
              <a:t>The most basic noun phrase consists of only a single word/noun.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600" dirty="0"/>
              <a:t> </a:t>
            </a:r>
            <a:r>
              <a:rPr lang="en-CA" sz="2400" dirty="0"/>
              <a:t>Example: “</a:t>
            </a:r>
            <a:r>
              <a:rPr lang="en-CA" sz="2400" u="sng" dirty="0"/>
              <a:t>Bears</a:t>
            </a:r>
            <a:r>
              <a:rPr lang="en-CA" sz="2400" dirty="0"/>
              <a:t> like </a:t>
            </a:r>
            <a:r>
              <a:rPr lang="en-CA" sz="2400" u="sng" dirty="0"/>
              <a:t>honey</a:t>
            </a:r>
            <a:r>
              <a:rPr lang="en-CA" sz="1600" dirty="0"/>
              <a:t>.”</a:t>
            </a:r>
          </a:p>
          <a:p>
            <a:pPr marL="310896" lvl="2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Children can expand on a single noun by using the following elements: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Articles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Possessive pronouns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Adjectives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Descriptors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Quantifiers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/>
              <a:t> </a:t>
            </a:r>
            <a:r>
              <a:rPr lang="en-CA" sz="2400" dirty="0"/>
              <a:t>Demonstratives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900" dirty="0"/>
              <a:t> </a:t>
            </a:r>
            <a:r>
              <a:rPr lang="en-CA" sz="2600" dirty="0"/>
              <a:t>Numerical Terms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CA" sz="1800" dirty="0"/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80441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0C0BE-D815-400F-A71D-6140B1A0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899E-9BBA-46E7-A130-6B48D98B9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45532"/>
            <a:ext cx="9720073" cy="4363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400" dirty="0"/>
              <a:t>What is an article?</a:t>
            </a:r>
          </a:p>
          <a:p>
            <a:pPr lvl="3"/>
            <a:r>
              <a:rPr lang="en-CA" sz="1800" dirty="0"/>
              <a:t>A function word that determines if the speaker is referring to a specific or unspecific noun (Grammarly, n.d.).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CA" sz="2400" dirty="0"/>
              <a:t>The definite article </a:t>
            </a:r>
            <a:r>
              <a:rPr lang="en-CA" sz="2400" i="1" dirty="0"/>
              <a:t>the</a:t>
            </a:r>
            <a:endParaRPr lang="en-CA" sz="2400" dirty="0"/>
          </a:p>
          <a:p>
            <a:pPr lvl="3"/>
            <a:r>
              <a:rPr lang="en-CA" sz="1800" dirty="0"/>
              <a:t>Used when the speaker is referring to a specific noun</a:t>
            </a:r>
          </a:p>
          <a:p>
            <a:pPr lvl="3"/>
            <a:r>
              <a:rPr lang="en-CA" sz="1800" dirty="0"/>
              <a:t>Example: “Pass me </a:t>
            </a:r>
            <a:r>
              <a:rPr lang="en-CA" sz="1800" u="sng" dirty="0"/>
              <a:t>the</a:t>
            </a:r>
            <a:r>
              <a:rPr lang="en-CA" sz="1800" dirty="0"/>
              <a:t> cup.”</a:t>
            </a:r>
          </a:p>
          <a:p>
            <a:pPr lvl="3"/>
            <a:r>
              <a:rPr lang="en-CA" sz="1800" dirty="0"/>
              <a:t>Meaning: there is a specific cup that the individual wants passed to them.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CA" sz="2400" dirty="0"/>
              <a:t>The indefinite article </a:t>
            </a:r>
            <a:r>
              <a:rPr lang="en-CA" sz="2400" i="1" dirty="0"/>
              <a:t>a/an</a:t>
            </a:r>
            <a:endParaRPr lang="en-CA" sz="2400" dirty="0"/>
          </a:p>
          <a:p>
            <a:pPr lvl="3"/>
            <a:r>
              <a:rPr lang="en-CA" sz="1800" dirty="0"/>
              <a:t>Used when the speaker is referring to an unspecific noun</a:t>
            </a:r>
          </a:p>
          <a:p>
            <a:pPr lvl="3"/>
            <a:r>
              <a:rPr lang="en-CA" sz="1800" dirty="0"/>
              <a:t>Example” “Pass me </a:t>
            </a:r>
            <a:r>
              <a:rPr lang="en-CA" sz="1800" u="sng" dirty="0"/>
              <a:t>a</a:t>
            </a:r>
            <a:r>
              <a:rPr lang="en-CA" sz="1800" dirty="0"/>
              <a:t> cup.”</a:t>
            </a:r>
          </a:p>
          <a:p>
            <a:pPr lvl="3"/>
            <a:r>
              <a:rPr lang="en-CA" sz="1800" dirty="0"/>
              <a:t>Meaning: the individual is not requesting a specific cup.</a:t>
            </a:r>
          </a:p>
          <a:p>
            <a:pPr lvl="3"/>
            <a:endParaRPr lang="en-CA" sz="1800" dirty="0"/>
          </a:p>
          <a:p>
            <a:r>
              <a:rPr lang="en-CA" b="1" dirty="0"/>
              <a:t>ENP: Article + Noun</a:t>
            </a:r>
          </a:p>
        </p:txBody>
      </p:sp>
    </p:spTree>
    <p:extLst>
      <p:ext uri="{BB962C8B-B14F-4D97-AF65-F5344CB8AC3E}">
        <p14:creationId xmlns:p14="http://schemas.microsoft.com/office/powerpoint/2010/main" val="314873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B69D-2267-420C-9E90-4FA31E8CD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Possessive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A2D1-1BBF-485C-80BD-0126D5D22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213" y="1682886"/>
            <a:ext cx="9720073" cy="5515582"/>
          </a:xfrm>
        </p:spPr>
        <p:txBody>
          <a:bodyPr>
            <a:normAutofit/>
          </a:bodyPr>
          <a:lstStyle/>
          <a:p>
            <a:r>
              <a:rPr lang="en-CA" sz="2400" dirty="0"/>
              <a:t>What are possessive pronouns?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900" dirty="0"/>
              <a:t> </a:t>
            </a:r>
            <a:r>
              <a:rPr lang="en-CA" sz="2000" dirty="0"/>
              <a:t>Pronouns that convey ownership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2000" dirty="0"/>
              <a:t> They do NOT contain an apostrophe</a:t>
            </a:r>
          </a:p>
          <a:p>
            <a:pPr marL="310896" lvl="2" indent="0">
              <a:buNone/>
            </a:pPr>
            <a:endParaRPr lang="en-CA" sz="1800" dirty="0"/>
          </a:p>
          <a:p>
            <a:pPr marL="768096" lvl="2" indent="-457200">
              <a:buFont typeface="+mj-lt"/>
              <a:buAutoNum type="arabicPeriod"/>
            </a:pPr>
            <a:r>
              <a:rPr lang="en-CA" sz="2400" dirty="0"/>
              <a:t>Independent possessive pronouns</a:t>
            </a:r>
          </a:p>
          <a:p>
            <a:pPr lvl="4"/>
            <a:r>
              <a:rPr lang="en-CA" sz="2000" dirty="0"/>
              <a:t>Can stand alone: replace a noun in a sentence</a:t>
            </a:r>
          </a:p>
          <a:p>
            <a:pPr marL="640080" lvl="4" indent="0">
              <a:buNone/>
            </a:pPr>
            <a:endParaRPr lang="en-CA" sz="1800" dirty="0"/>
          </a:p>
          <a:p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endParaRPr lang="en-CA" sz="2000" dirty="0"/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2000" dirty="0"/>
              <a:t>Example: “The book on the desk is </a:t>
            </a:r>
            <a:r>
              <a:rPr lang="en-CA" sz="2000" u="sng" dirty="0"/>
              <a:t>Sally’s</a:t>
            </a:r>
            <a:r>
              <a:rPr lang="en-CA" sz="2000" dirty="0"/>
              <a:t>.” </a:t>
            </a:r>
            <a:r>
              <a:rPr lang="en-CA" sz="2000" dirty="0">
                <a:sym typeface="Wingdings" panose="05000000000000000000" pitchFamily="2" charset="2"/>
              </a:rPr>
              <a:t> “The book on the desk is </a:t>
            </a:r>
            <a:r>
              <a:rPr lang="en-CA" sz="2000" u="sng" dirty="0">
                <a:sym typeface="Wingdings" panose="05000000000000000000" pitchFamily="2" charset="2"/>
              </a:rPr>
              <a:t>hers</a:t>
            </a:r>
            <a:r>
              <a:rPr lang="en-CA" sz="2000" dirty="0">
                <a:sym typeface="Wingdings" panose="05000000000000000000" pitchFamily="2" charset="2"/>
              </a:rPr>
              <a:t>.”</a:t>
            </a:r>
            <a:endParaRPr lang="en-CA" sz="2000" dirty="0"/>
          </a:p>
          <a:p>
            <a:endParaRPr lang="en-CA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176518-02FE-4C9D-B0AD-5CCED68EA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874164"/>
              </p:ext>
            </p:extLst>
          </p:nvPr>
        </p:nvGraphicFramePr>
        <p:xfrm>
          <a:off x="1582364" y="4025495"/>
          <a:ext cx="4076970" cy="191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485">
                  <a:extLst>
                    <a:ext uri="{9D8B030D-6E8A-4147-A177-3AD203B41FA5}">
                      <a16:colId xmlns:a16="http://schemas.microsoft.com/office/drawing/2014/main" val="637467003"/>
                    </a:ext>
                  </a:extLst>
                </a:gridCol>
                <a:gridCol w="2038485">
                  <a:extLst>
                    <a:ext uri="{9D8B030D-6E8A-4147-A177-3AD203B41FA5}">
                      <a16:colId xmlns:a16="http://schemas.microsoft.com/office/drawing/2014/main" val="322835007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CA" dirty="0"/>
                        <a:t>Independent Possessive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433979"/>
                  </a:ext>
                </a:extLst>
              </a:tr>
              <a:tr h="386093">
                <a:tc>
                  <a:txBody>
                    <a:bodyPr/>
                    <a:lstStyle/>
                    <a:p>
                      <a:r>
                        <a:rPr lang="en-CA" dirty="0"/>
                        <a:t>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62368"/>
                  </a:ext>
                </a:extLst>
              </a:tr>
              <a:tr h="386093">
                <a:tc>
                  <a:txBody>
                    <a:bodyPr/>
                    <a:lstStyle/>
                    <a:p>
                      <a:r>
                        <a:rPr lang="en-CA" dirty="0"/>
                        <a:t>yours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yours (pl)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056571"/>
                  </a:ext>
                </a:extLst>
              </a:tr>
              <a:tr h="386093">
                <a:tc>
                  <a:txBody>
                    <a:bodyPr/>
                    <a:lstStyle/>
                    <a:p>
                      <a:r>
                        <a:rPr lang="en-CA" dirty="0"/>
                        <a:t>his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theirs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64286"/>
                  </a:ext>
                </a:extLst>
              </a:tr>
              <a:tr h="386093">
                <a:tc>
                  <a:txBody>
                    <a:bodyPr/>
                    <a:lstStyle/>
                    <a:p>
                      <a:r>
                        <a:rPr lang="en-CA" dirty="0"/>
                        <a:t>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87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9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AECB2-C1AA-49C0-8E8E-8C0179CD5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ENP Elements: Possessive pronouns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3BB77-2F58-41F7-B5BC-4B7C1F56E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39704"/>
          </a:xfrm>
        </p:spPr>
        <p:txBody>
          <a:bodyPr>
            <a:normAutofit fontScale="47500" lnSpcReduction="20000"/>
          </a:bodyPr>
          <a:lstStyle/>
          <a:p>
            <a:pPr marL="653796" lvl="2" indent="-342900">
              <a:buFont typeface="+mj-lt"/>
              <a:buAutoNum type="arabicPeriod" startAt="2"/>
            </a:pPr>
            <a:r>
              <a:rPr lang="en-CA" sz="4400" dirty="0">
                <a:sym typeface="Wingdings" panose="05000000000000000000" pitchFamily="2" charset="2"/>
              </a:rPr>
              <a:t>Dependent possessive pronouns (aka possessive adjectives)</a:t>
            </a:r>
          </a:p>
          <a:p>
            <a:pPr lvl="4"/>
            <a:r>
              <a:rPr lang="en-CA" sz="4400" dirty="0">
                <a:sym typeface="Wingdings" panose="05000000000000000000" pitchFamily="2" charset="2"/>
              </a:rPr>
              <a:t>Can NOT stand alone: occur before a noun</a:t>
            </a:r>
          </a:p>
          <a:p>
            <a:pPr marL="640080" lvl="4" indent="0">
              <a:buNone/>
            </a:pPr>
            <a:endParaRPr lang="en-CA" sz="20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0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0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0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0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000" dirty="0">
              <a:sym typeface="Wingdings" panose="05000000000000000000" pitchFamily="2" charset="2"/>
            </a:endParaRPr>
          </a:p>
          <a:p>
            <a:pPr marL="640080" lvl="4" indent="0">
              <a:buNone/>
            </a:pPr>
            <a:endParaRPr lang="en-CA" sz="24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4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4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4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CA" sz="2400" dirty="0">
              <a:sym typeface="Wingdings" panose="05000000000000000000" pitchFamily="2" charset="2"/>
            </a:endParaRPr>
          </a:p>
          <a:p>
            <a:pPr marL="640080" lvl="4" indent="0">
              <a:buNone/>
            </a:pPr>
            <a:endParaRPr lang="en-CA" sz="2400" dirty="0">
              <a:sym typeface="Wingdings" panose="05000000000000000000" pitchFamily="2" charset="2"/>
            </a:endParaRPr>
          </a:p>
          <a:p>
            <a:pPr lvl="4">
              <a:buFont typeface="Wingdings" panose="05000000000000000000" pitchFamily="2" charset="2"/>
              <a:buChar char="§"/>
            </a:pPr>
            <a:r>
              <a:rPr lang="en-CA" sz="2400" dirty="0">
                <a:sym typeface="Wingdings" panose="05000000000000000000" pitchFamily="2" charset="2"/>
              </a:rPr>
              <a:t> </a:t>
            </a:r>
            <a:r>
              <a:rPr lang="en-CA" sz="4400" dirty="0">
                <a:sym typeface="Wingdings" panose="05000000000000000000" pitchFamily="2" charset="2"/>
              </a:rPr>
              <a:t>“</a:t>
            </a:r>
            <a:r>
              <a:rPr lang="en-CA" sz="4400" u="sng" dirty="0">
                <a:sym typeface="Wingdings" panose="05000000000000000000" pitchFamily="2" charset="2"/>
              </a:rPr>
              <a:t>His</a:t>
            </a:r>
            <a:r>
              <a:rPr lang="en-CA" sz="4400" dirty="0">
                <a:sym typeface="Wingdings" panose="05000000000000000000" pitchFamily="2" charset="2"/>
              </a:rPr>
              <a:t> train set.”  vs “The train set was </a:t>
            </a:r>
            <a:r>
              <a:rPr lang="en-CA" sz="4400" u="sng" dirty="0">
                <a:sym typeface="Wingdings" panose="05000000000000000000" pitchFamily="2" charset="2"/>
              </a:rPr>
              <a:t>his</a:t>
            </a:r>
            <a:r>
              <a:rPr lang="en-CA" sz="4400" dirty="0">
                <a:sym typeface="Wingdings" panose="05000000000000000000" pitchFamily="2" charset="2"/>
              </a:rPr>
              <a:t>.” </a:t>
            </a:r>
          </a:p>
          <a:p>
            <a:pPr marL="1225296" lvl="8" indent="0">
              <a:buNone/>
            </a:pPr>
            <a:r>
              <a:rPr lang="en-CA" sz="4400" dirty="0">
                <a:sym typeface="Wingdings" panose="05000000000000000000" pitchFamily="2" charset="2"/>
              </a:rPr>
              <a:t>Dependent vs independent</a:t>
            </a:r>
          </a:p>
          <a:p>
            <a:pPr marL="640080" lvl="4" indent="0">
              <a:buNone/>
            </a:pPr>
            <a:endParaRPr lang="en-CA" sz="4400" b="1" dirty="0"/>
          </a:p>
          <a:p>
            <a:pPr marL="640080" lvl="4" indent="0">
              <a:buNone/>
            </a:pPr>
            <a:r>
              <a:rPr lang="en-CA" sz="4400" b="1" dirty="0"/>
              <a:t>ENP Example: Possessive Pronoun + Noun</a:t>
            </a:r>
          </a:p>
          <a:p>
            <a:pPr marL="640080" lvl="4" indent="0">
              <a:buNone/>
            </a:pPr>
            <a:r>
              <a:rPr lang="en-CA" sz="3800" b="1" dirty="0"/>
              <a:t>*** </a:t>
            </a:r>
            <a:r>
              <a:rPr lang="en-CA" sz="3800" dirty="0"/>
              <a:t>Owens et al. (2018) also count independent possessive pronouns as an element of an ENP.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CA" sz="3800" dirty="0"/>
          </a:p>
          <a:p>
            <a:pPr marL="640080" lvl="4" indent="0">
              <a:buNone/>
            </a:pPr>
            <a:endParaRPr lang="en-CA" sz="2400" dirty="0">
              <a:sym typeface="Wingdings" panose="05000000000000000000" pitchFamily="2" charset="2"/>
            </a:endParaRPr>
          </a:p>
          <a:p>
            <a:endParaRPr lang="en-CA" dirty="0"/>
          </a:p>
          <a:p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DD1892-543A-4C54-8D90-91F40E4B14A6}"/>
              </a:ext>
            </a:extLst>
          </p:cNvPr>
          <p:cNvSpPr txBox="1"/>
          <p:nvPr/>
        </p:nvSpPr>
        <p:spPr>
          <a:xfrm>
            <a:off x="5132962" y="5626453"/>
            <a:ext cx="9630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900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5E82C4BA-D1E3-4386-B7F4-F31C8CBB3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036188"/>
              </p:ext>
            </p:extLst>
          </p:nvPr>
        </p:nvGraphicFramePr>
        <p:xfrm>
          <a:off x="1700719" y="2863019"/>
          <a:ext cx="497245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229">
                  <a:extLst>
                    <a:ext uri="{9D8B030D-6E8A-4147-A177-3AD203B41FA5}">
                      <a16:colId xmlns:a16="http://schemas.microsoft.com/office/drawing/2014/main" val="4190552521"/>
                    </a:ext>
                  </a:extLst>
                </a:gridCol>
                <a:gridCol w="2486229">
                  <a:extLst>
                    <a:ext uri="{9D8B030D-6E8A-4147-A177-3AD203B41FA5}">
                      <a16:colId xmlns:a16="http://schemas.microsoft.com/office/drawing/2014/main" val="262950526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CA" dirty="0"/>
                        <a:t>Dependent Possessive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88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CA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6085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CA" dirty="0"/>
                        <a:t>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your (pl)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082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CA" dirty="0"/>
                        <a:t>his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their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73542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CA" dirty="0"/>
                        <a:t>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06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7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5120</TotalTime>
  <Words>3375</Words>
  <Application>Microsoft Office PowerPoint</Application>
  <PresentationFormat>Widescreen</PresentationFormat>
  <Paragraphs>406</Paragraphs>
  <Slides>28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Noun and Verb phrase elaboration</vt:lpstr>
      <vt:lpstr>Broader Perspective of Grammatical Development </vt:lpstr>
      <vt:lpstr>Overview of objectives</vt:lpstr>
      <vt:lpstr>Identifying A Noun Phrase: The Main VERB</vt:lpstr>
      <vt:lpstr>Identifying A Noun Phrase: Substitution Test</vt:lpstr>
      <vt:lpstr>Elaborated noun phrase (ENP) Elements</vt:lpstr>
      <vt:lpstr>ENP Elements: Articles</vt:lpstr>
      <vt:lpstr>ENP Elements: Possessive pronouns</vt:lpstr>
      <vt:lpstr>ENP Elements: Possessive pronouns Continued</vt:lpstr>
      <vt:lpstr>ENP ELEMENTS: Adjectives</vt:lpstr>
      <vt:lpstr>ENP ELEMENTS: Adjectives Continued</vt:lpstr>
      <vt:lpstr>ENP ELEMENTS: Descriptor </vt:lpstr>
      <vt:lpstr>ENP ELEMENTS: Quantifier</vt:lpstr>
      <vt:lpstr>ENP ELEMENTS: Demonstrative</vt:lpstr>
      <vt:lpstr>ENP ELEMENTS: Numerical term</vt:lpstr>
      <vt:lpstr>ENP ELEMENTS: Trickier cases</vt:lpstr>
      <vt:lpstr>Elaborated VERB phrase (EVP) Elements</vt:lpstr>
      <vt:lpstr>EVP ELEMENTS: Be copula </vt:lpstr>
      <vt:lpstr>EVP ELEMENTS: Irregular past </vt:lpstr>
      <vt:lpstr>EVP ELEMENTS: Infinitive phrases</vt:lpstr>
      <vt:lpstr>EVP ELEMENTS: Prepositional phrases (PP)</vt:lpstr>
      <vt:lpstr>EVP ELEMENTS: BE Auxiliary</vt:lpstr>
      <vt:lpstr>EVP ELEMENTS: Do/Does + Verb</vt:lpstr>
      <vt:lpstr>EVP ELEMENTS: MODAL AUXILARIES </vt:lpstr>
      <vt:lpstr>Intervention Idea for Noun phrase elaboration: Sentence-Combining </vt:lpstr>
      <vt:lpstr>Sentence-Combining: Practice</vt:lpstr>
      <vt:lpstr>Sentence-Combining: Practice Continued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Tanaya Rose</dc:creator>
  <cp:lastModifiedBy>Tanaya Rose</cp:lastModifiedBy>
  <cp:revision>174</cp:revision>
  <dcterms:created xsi:type="dcterms:W3CDTF">2019-12-14T14:05:00Z</dcterms:created>
  <dcterms:modified xsi:type="dcterms:W3CDTF">2020-01-07T00:48:07Z</dcterms:modified>
</cp:coreProperties>
</file>