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5"/>
  </p:sldMasterIdLst>
  <p:notesMasterIdLst>
    <p:notesMasterId r:id="rId46"/>
  </p:notesMasterIdLst>
  <p:handoutMasterIdLst>
    <p:handoutMasterId r:id="rId47"/>
  </p:handoutMasterIdLst>
  <p:sldIdLst>
    <p:sldId id="502" r:id="rId6"/>
    <p:sldId id="455" r:id="rId7"/>
    <p:sldId id="618" r:id="rId8"/>
    <p:sldId id="697" r:id="rId9"/>
    <p:sldId id="662" r:id="rId10"/>
    <p:sldId id="538" r:id="rId11"/>
    <p:sldId id="617" r:id="rId12"/>
    <p:sldId id="656" r:id="rId13"/>
    <p:sldId id="657" r:id="rId14"/>
    <p:sldId id="705" r:id="rId15"/>
    <p:sldId id="698" r:id="rId16"/>
    <p:sldId id="626" r:id="rId17"/>
    <p:sldId id="663" r:id="rId18"/>
    <p:sldId id="641" r:id="rId19"/>
    <p:sldId id="660" r:id="rId20"/>
    <p:sldId id="643" r:id="rId21"/>
    <p:sldId id="661" r:id="rId22"/>
    <p:sldId id="699" r:id="rId23"/>
    <p:sldId id="677" r:id="rId24"/>
    <p:sldId id="678" r:id="rId25"/>
    <p:sldId id="647" r:id="rId26"/>
    <p:sldId id="706" r:id="rId27"/>
    <p:sldId id="679" r:id="rId28"/>
    <p:sldId id="665" r:id="rId29"/>
    <p:sldId id="668" r:id="rId30"/>
    <p:sldId id="513" r:id="rId31"/>
    <p:sldId id="498" r:id="rId32"/>
    <p:sldId id="382" r:id="rId33"/>
    <p:sldId id="667" r:id="rId34"/>
    <p:sldId id="670" r:id="rId35"/>
    <p:sldId id="472" r:id="rId36"/>
    <p:sldId id="531" r:id="rId37"/>
    <p:sldId id="669" r:id="rId38"/>
    <p:sldId id="704" r:id="rId39"/>
    <p:sldId id="674" r:id="rId40"/>
    <p:sldId id="675" r:id="rId41"/>
    <p:sldId id="676" r:id="rId42"/>
    <p:sldId id="514" r:id="rId43"/>
    <p:sldId id="497" r:id="rId44"/>
    <p:sldId id="672" r:id="rId4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k Edgerton" initials="E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FF5050"/>
    <a:srgbClr val="05619F"/>
    <a:srgbClr val="ABE9FF"/>
    <a:srgbClr val="336600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37" autoAdjust="0"/>
    <p:restoredTop sz="82993" autoAdjust="0"/>
  </p:normalViewPr>
  <p:slideViewPr>
    <p:cSldViewPr snapToGrid="0">
      <p:cViewPr varScale="1">
        <p:scale>
          <a:sx n="94" d="100"/>
          <a:sy n="94" d="100"/>
        </p:scale>
        <p:origin x="8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59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90" d="100"/>
        <a:sy n="190" d="100"/>
      </p:scale>
      <p:origin x="0" y="-23460"/>
    </p:cViewPr>
  </p:sorterViewPr>
  <p:notesViewPr>
    <p:cSldViewPr snapToGrid="0">
      <p:cViewPr>
        <p:scale>
          <a:sx n="75" d="100"/>
          <a:sy n="75" d="100"/>
        </p:scale>
        <p:origin x="-1290" y="78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commentAuthors" Target="commentAuthors.xml"/><Relationship Id="rId8" Type="http://schemas.openxmlformats.org/officeDocument/2006/relationships/slide" Target="slides/slide3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623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3172"/>
            <a:ext cx="3036778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623" y="8833172"/>
            <a:ext cx="3036778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A44C842-19E8-4B3D-A50C-FAD53B88B4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6649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30" y="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defTabSz="933159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30" y="8831580"/>
            <a:ext cx="303677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9" tIns="46660" rIns="93319" bIns="46660" numCol="1" anchor="b" anchorCtr="0" compatLnSpc="1">
            <a:prstTxWarp prst="textNoShape">
              <a:avLst/>
            </a:prstTxWarp>
          </a:bodyPr>
          <a:lstStyle>
            <a:lvl1pPr algn="r" defTabSz="933159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0F013E7-9E9D-48D3-AEE6-061E5D3881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9332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E9E4633-B38B-4211-BD5E-C217C5FABED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4608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0346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5080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020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5886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1D2970-F932-437F-AD8D-C3FAE08A63FC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dirty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4925" y="228600"/>
            <a:ext cx="4165600" cy="312420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212" y="3352435"/>
            <a:ext cx="6541978" cy="59439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00803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30602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12E1AC-C1DB-4301-9A3A-68574436159D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dirty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89470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17136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17710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D699555-B50F-4265-B951-D73F6FBD1184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dirty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354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5163D3-9057-4197-A895-B2FD1094E084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8500"/>
            <a:ext cx="4648200" cy="348615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252" y="4415790"/>
            <a:ext cx="5139898" cy="41817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11502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D699555-B50F-4265-B951-D73F6FBD1184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dirty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2488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0283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40135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2664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170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80117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xfrm>
            <a:off x="388758" y="4415791"/>
            <a:ext cx="6387431" cy="457656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0" marR="0" lvl="0" indent="0" algn="r" defTabSz="9331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 </a:t>
            </a:r>
            <a:fld id="{7FF5A018-9D59-4174-8AFD-FD7EA9EFF91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r" defTabSz="9331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1850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83B79CE-17EB-4A26-9605-C0734CB196E6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97032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BD236C1-D914-4BD4-A12E-52B510940D7E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dirty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31604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1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F013E7-9E9D-48D3-AEE6-061E5D3881B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r" defTabSz="9331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428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34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55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0" marR="0" lvl="0" indent="0" algn="r" defTabSz="9331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3909E3-409D-4C8D-A382-F28F35B8D14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r" defTabSz="93315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49390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9985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83476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34934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99777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03896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68634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17309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5253" indent="-286636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6543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5161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63778" indent="-229309" defTabSz="93315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22395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81013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39630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98247" indent="-229309" defTabSz="933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6ED37C8-B942-4F7D-A8C4-CEB90FD49CB5}" type="slidenum">
              <a:rPr lang="en-US" altLang="en-US" smtClean="0"/>
              <a:pPr>
                <a:spcBef>
                  <a:spcPct val="0"/>
                </a:spcBef>
              </a:pPr>
              <a:t>39</a:t>
            </a:fld>
            <a:endParaRPr lang="en-US" altLang="en-US" dirty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20800" y="457200"/>
            <a:ext cx="4368800" cy="32766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282" y="3885704"/>
            <a:ext cx="6541978" cy="5106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1359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46303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59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8022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9586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otes Placeholder 5"/>
          <p:cNvSpPr>
            <a:spLocks noGrp="1"/>
          </p:cNvSpPr>
          <p:nvPr/>
        </p:nvSpPr>
        <p:spPr bwMode="auto">
          <a:xfrm>
            <a:off x="701040" y="4415790"/>
            <a:ext cx="5608320" cy="418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19" tIns="46660" rIns="93319" bIns="46660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81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4334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F013E7-9E9D-48D3-AEE6-061E5D3881BC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937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64EC1A7-144E-4F93-A963-DF311F5E3F9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55DEA-BD17-4486-9F69-224E6AB7EA8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BB1A921D-BC32-4225-8660-9C8852D427B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420C4-BA05-402B-867A-AB52264B9BE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163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B3CD6EC5-1740-4719-9724-71C8A700946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16A7527-43CD-404D-BAA3-19745097BC4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560E18-7FE0-4A4B-A90F-2E3E7F91E48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273271F-32DD-4097-B8F0-DF0FD9D4182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622FBBDC-E198-4D96-9381-6E69CCC173B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F06A81C-1349-4838-96AA-60BE26F55E8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38BBB57-CDF3-48EE-98DD-201214439FC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77D450DF-F1F9-42DE-A8D6-1A442B23DBF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0D66B11-F98B-4662-9813-7FF6300EC7B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7" descr="j0315542"/>
          <p:cNvPicPr>
            <a:picLocks noChangeAspect="1" noChangeArrowheads="1"/>
          </p:cNvPicPr>
          <p:nvPr userDrawn="1"/>
        </p:nvPicPr>
        <p:blipFill>
          <a:blip r:embed="rId14">
            <a:lum bright="6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75"/>
            <a:ext cx="7924800" cy="5876925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12" r:id="rId12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h.gov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how-to-apply-application-guide/format-and-write/develop-your-budget.htm#modbu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funding/modular/modular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developing_budget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policy/person_months_faq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grants.nih.gov/faqs#/person-months.htm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guide/notice-files/NOT-OD-21-057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about_grants.htm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grants.nih.gov/grants/funding/modular/modular.htm" TargetMode="External"/><Relationship Id="rId5" Type="http://schemas.openxmlformats.org/officeDocument/2006/relationships/hyperlink" Target="http://grants.nih.gov/grants/ElectronicReceipt/faq_full.htm" TargetMode="External"/><Relationship Id="rId4" Type="http://schemas.openxmlformats.org/officeDocument/2006/relationships/hyperlink" Target="http://grants.nih.gov/grants/funding/424/index.htm#ins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msesma@nih.gov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emily.linde@nih.gov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developing_budget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4022" y="4091378"/>
            <a:ext cx="8095957" cy="227894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Michael A Sesma, </a:t>
            </a:r>
            <a:r>
              <a:rPr lang="en-US" alt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Phd</a:t>
            </a:r>
            <a:endParaRPr lang="en-US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Institute of general medical sciences (NIGMS)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Emily Linde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INSTITUTE OF Allergy and infectious Diseases 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niAID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sz="2400" dirty="0"/>
          </a:p>
          <a:p>
            <a:pPr algn="r" eaLnBrk="1" hangingPunct="1">
              <a:lnSpc>
                <a:spcPct val="90000"/>
              </a:lnSpc>
            </a:pPr>
            <a:endParaRPr lang="en-US" altLang="en-US" b="1" dirty="0">
              <a:solidFill>
                <a:srgbClr val="FF0000"/>
              </a:solidFill>
            </a:endParaRPr>
          </a:p>
          <a:p>
            <a:pPr algn="r" eaLnBrk="1" hangingPunct="1">
              <a:lnSpc>
                <a:spcPct val="90000"/>
              </a:lnSpc>
            </a:pPr>
            <a:endParaRPr lang="en-US" altLang="en-US" sz="1800" dirty="0"/>
          </a:p>
          <a:p>
            <a:pPr algn="r" eaLnBrk="1" hangingPunct="1">
              <a:lnSpc>
                <a:spcPct val="90000"/>
              </a:lnSpc>
            </a:pPr>
            <a:endParaRPr lang="en-US" altLang="en-US" sz="1800" dirty="0"/>
          </a:p>
          <a:p>
            <a:pPr algn="r" eaLnBrk="1" hangingPunct="1">
              <a:lnSpc>
                <a:spcPct val="90000"/>
              </a:lnSpc>
            </a:pPr>
            <a:endParaRPr lang="en-US" altLang="en-US" sz="1800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438400"/>
            <a:ext cx="6858000" cy="154622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400" b="1" dirty="0"/>
              <a:t>Budget Building Blocks</a:t>
            </a:r>
            <a:br>
              <a:rPr lang="en-US" altLang="en-US" sz="4400" b="1" dirty="0"/>
            </a:br>
            <a:r>
              <a:rPr lang="en-US" altLang="en-US" sz="4400" b="1" dirty="0"/>
              <a:t>for Investigators</a:t>
            </a:r>
            <a:br>
              <a:rPr lang="en-US" altLang="en-US" sz="4000" dirty="0"/>
            </a:br>
            <a:br>
              <a:rPr lang="en-US" alt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NIH Virtual Seminar on Program Funding &amp; Grants Administration</a:t>
            </a:r>
            <a:b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November 2021</a:t>
            </a:r>
          </a:p>
        </p:txBody>
      </p:sp>
      <p:pic>
        <p:nvPicPr>
          <p:cNvPr id="14340" name="Picture 2" descr="National Institutes of Health (NIH) - Turning Discovery Into Health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1438"/>
            <a:ext cx="251460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34CFE52-2152-4C0B-BF8C-775789311CEE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44E4A-FEB0-C345-B805-00B901EFDA3F}"/>
              </a:ext>
            </a:extLst>
          </p:cNvPr>
          <p:cNvSpPr/>
          <p:nvPr/>
        </p:nvSpPr>
        <p:spPr>
          <a:xfrm>
            <a:off x="144440" y="5998510"/>
            <a:ext cx="88719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hlinkClick r:id="rId3"/>
              </a:rPr>
              <a:t>https://</a:t>
            </a:r>
            <a:r>
              <a:rPr lang="en-US" sz="1200" b="1" dirty="0" err="1">
                <a:hlinkClick r:id="rId3"/>
              </a:rPr>
              <a:t>grants.nih.gov</a:t>
            </a:r>
            <a:r>
              <a:rPr lang="en-US" sz="1200" b="1" dirty="0">
                <a:hlinkClick r:id="rId3"/>
              </a:rPr>
              <a:t>/grants/how-to-apply-application-guide/format-and-write/</a:t>
            </a:r>
            <a:r>
              <a:rPr lang="en-US" sz="1200" b="1" dirty="0" err="1">
                <a:hlinkClick r:id="rId3"/>
              </a:rPr>
              <a:t>develop-your-budget.htm#modbud</a:t>
            </a:r>
            <a:endParaRPr lang="en-US" sz="1200" b="1" dirty="0"/>
          </a:p>
        </p:txBody>
      </p:sp>
      <p:grpSp>
        <p:nvGrpSpPr>
          <p:cNvPr id="2" name="Group 1" descr="modular budget flow chart">
            <a:extLst>
              <a:ext uri="{FF2B5EF4-FFF2-40B4-BE49-F238E27FC236}">
                <a16:creationId xmlns:a16="http://schemas.microsoft.com/office/drawing/2014/main" id="{89E35BE9-BADB-4117-BEC3-D4E4889C2722}"/>
              </a:ext>
            </a:extLst>
          </p:cNvPr>
          <p:cNvGrpSpPr/>
          <p:nvPr/>
        </p:nvGrpSpPr>
        <p:grpSpPr>
          <a:xfrm>
            <a:off x="35812" y="1284263"/>
            <a:ext cx="8535802" cy="4509175"/>
            <a:chOff x="35812" y="1284263"/>
            <a:chExt cx="8535802" cy="450917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72E6C71-6EBC-F140-BF9B-2F558C05B0CD}"/>
                </a:ext>
              </a:extLst>
            </p:cNvPr>
            <p:cNvSpPr txBox="1"/>
            <p:nvPr/>
          </p:nvSpPr>
          <p:spPr>
            <a:xfrm>
              <a:off x="35812" y="1284877"/>
              <a:ext cx="50252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Do your direct costs</a:t>
              </a:r>
              <a:r>
                <a:rPr lang="en-US" sz="1200" dirty="0"/>
                <a:t> </a:t>
              </a:r>
            </a:p>
            <a:p>
              <a:pPr algn="ctr"/>
              <a:r>
                <a:rPr lang="en-US" sz="1100" dirty="0"/>
                <a:t>(minus any consortium/subcontract F&amp;A costs) </a:t>
              </a:r>
            </a:p>
            <a:p>
              <a:pPr algn="ctr"/>
              <a:r>
                <a:rPr lang="en-US" sz="1400" dirty="0"/>
                <a:t>equal less than $250,000 per year?</a:t>
              </a: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022E7B2-21E3-404A-9D3E-F732F36997E2}"/>
                </a:ext>
              </a:extLst>
            </p:cNvPr>
            <p:cNvGrpSpPr/>
            <p:nvPr/>
          </p:nvGrpSpPr>
          <p:grpSpPr>
            <a:xfrm>
              <a:off x="4521501" y="2029165"/>
              <a:ext cx="4050113" cy="820364"/>
              <a:chOff x="4521501" y="2029165"/>
              <a:chExt cx="4050113" cy="820364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BC3E7E4-C500-D243-8572-3302AF7587FB}"/>
                  </a:ext>
                </a:extLst>
              </p:cNvPr>
              <p:cNvSpPr/>
              <p:nvPr/>
            </p:nvSpPr>
            <p:spPr>
              <a:xfrm>
                <a:off x="4521501" y="2029165"/>
                <a:ext cx="4050113" cy="820364"/>
              </a:xfrm>
              <a:prstGeom prst="rect">
                <a:avLst/>
              </a:prstGeom>
              <a:noFill/>
              <a:ln w="15875">
                <a:solidFill>
                  <a:srgbClr val="0033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C8AEC54-34BF-B346-ACF9-D36B00553FE9}"/>
                  </a:ext>
                </a:extLst>
              </p:cNvPr>
              <p:cNvSpPr txBox="1"/>
              <p:nvPr/>
            </p:nvSpPr>
            <p:spPr>
              <a:xfrm>
                <a:off x="5148578" y="2131571"/>
                <a:ext cx="2795958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Use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rgbClr val="FF0000"/>
                    </a:solidFill>
                  </a:rPr>
                  <a:t>Detailed Budget</a:t>
                </a:r>
              </a:p>
              <a:p>
                <a:pPr algn="ctr"/>
                <a:r>
                  <a:rPr lang="en-US" sz="1600" dirty="0"/>
                  <a:t>(SF 424(R&amp;R) Budget Form)</a:t>
                </a: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1726179-0698-4B4A-8DBC-A9B29C412E5F}"/>
                </a:ext>
              </a:extLst>
            </p:cNvPr>
            <p:cNvSpPr/>
            <p:nvPr/>
          </p:nvSpPr>
          <p:spPr>
            <a:xfrm>
              <a:off x="4521501" y="4973074"/>
              <a:ext cx="4028187" cy="820364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8D19B3-05ED-CC48-825C-D04E3FBB5631}"/>
                </a:ext>
              </a:extLst>
            </p:cNvPr>
            <p:cNvSpPr txBox="1"/>
            <p:nvPr/>
          </p:nvSpPr>
          <p:spPr>
            <a:xfrm>
              <a:off x="4948970" y="5090869"/>
              <a:ext cx="31838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Use </a:t>
              </a:r>
              <a:r>
                <a:rPr lang="en-US" sz="1600" dirty="0">
                  <a:solidFill>
                    <a:srgbClr val="00B050"/>
                  </a:solidFill>
                </a:rPr>
                <a:t>Modular Budget</a:t>
              </a:r>
            </a:p>
            <a:p>
              <a:pPr algn="ctr"/>
              <a:r>
                <a:rPr lang="en-US" sz="1600" dirty="0"/>
                <a:t>(PHS 398 Modular Budget Form)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55EF666-E025-1A48-BE8A-4CDAF5DA290C}"/>
                </a:ext>
              </a:extLst>
            </p:cNvPr>
            <p:cNvGrpSpPr/>
            <p:nvPr/>
          </p:nvGrpSpPr>
          <p:grpSpPr>
            <a:xfrm>
              <a:off x="2309175" y="2188601"/>
              <a:ext cx="492443" cy="276999"/>
              <a:chOff x="2433356" y="2390623"/>
              <a:chExt cx="492443" cy="276999"/>
            </a:xfrm>
          </p:grpSpPr>
          <p:sp>
            <p:nvSpPr>
              <p:cNvPr id="23" name="Rounded Rectangle 22">
                <a:extLst>
                  <a:ext uri="{FF2B5EF4-FFF2-40B4-BE49-F238E27FC236}">
                    <a16:creationId xmlns:a16="http://schemas.microsoft.com/office/drawing/2014/main" id="{02A143E2-06EA-BC4D-834A-8ED97E52804B}"/>
                  </a:ext>
                </a:extLst>
              </p:cNvPr>
              <p:cNvSpPr/>
              <p:nvPr/>
            </p:nvSpPr>
            <p:spPr>
              <a:xfrm>
                <a:off x="2470597" y="2406346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703571F-F023-E545-8621-081616EAA6E7}"/>
                  </a:ext>
                </a:extLst>
              </p:cNvPr>
              <p:cNvSpPr txBox="1"/>
              <p:nvPr/>
            </p:nvSpPr>
            <p:spPr>
              <a:xfrm>
                <a:off x="2433356" y="2390623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YES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222E25D-4E4B-1D4F-B66A-9495FE9AEE12}"/>
                </a:ext>
              </a:extLst>
            </p:cNvPr>
            <p:cNvGrpSpPr/>
            <p:nvPr/>
          </p:nvGrpSpPr>
          <p:grpSpPr>
            <a:xfrm>
              <a:off x="2309175" y="3700930"/>
              <a:ext cx="492443" cy="276999"/>
              <a:chOff x="2433356" y="2390623"/>
              <a:chExt cx="492443" cy="276999"/>
            </a:xfrm>
          </p:grpSpPr>
          <p:sp>
            <p:nvSpPr>
              <p:cNvPr id="29" name="Rounded Rectangle 28">
                <a:extLst>
                  <a:ext uri="{FF2B5EF4-FFF2-40B4-BE49-F238E27FC236}">
                    <a16:creationId xmlns:a16="http://schemas.microsoft.com/office/drawing/2014/main" id="{AD3DF7F0-9460-E043-9DB0-C53C8393B507}"/>
                  </a:ext>
                </a:extLst>
              </p:cNvPr>
              <p:cNvSpPr/>
              <p:nvPr/>
            </p:nvSpPr>
            <p:spPr>
              <a:xfrm>
                <a:off x="2470597" y="2406346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0828A80-CE86-0B4F-8BEC-666CAB5A0B79}"/>
                  </a:ext>
                </a:extLst>
              </p:cNvPr>
              <p:cNvSpPr txBox="1"/>
              <p:nvPr/>
            </p:nvSpPr>
            <p:spPr>
              <a:xfrm>
                <a:off x="2433356" y="2390623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YES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3DA72A5-F435-D141-BFC1-9AB13769A220}"/>
                </a:ext>
              </a:extLst>
            </p:cNvPr>
            <p:cNvGrpSpPr/>
            <p:nvPr/>
          </p:nvGrpSpPr>
          <p:grpSpPr>
            <a:xfrm>
              <a:off x="2346416" y="5216675"/>
              <a:ext cx="492443" cy="276999"/>
              <a:chOff x="2433356" y="2390623"/>
              <a:chExt cx="492443" cy="276999"/>
            </a:xfrm>
          </p:grpSpPr>
          <p:sp>
            <p:nvSpPr>
              <p:cNvPr id="32" name="Rounded Rectangle 31">
                <a:extLst>
                  <a:ext uri="{FF2B5EF4-FFF2-40B4-BE49-F238E27FC236}">
                    <a16:creationId xmlns:a16="http://schemas.microsoft.com/office/drawing/2014/main" id="{2A095CA6-3209-E94B-AA64-9710684A6430}"/>
                  </a:ext>
                </a:extLst>
              </p:cNvPr>
              <p:cNvSpPr/>
              <p:nvPr/>
            </p:nvSpPr>
            <p:spPr>
              <a:xfrm>
                <a:off x="2470597" y="2406346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5C23A8D-73C7-0341-9085-D83946F28310}"/>
                  </a:ext>
                </a:extLst>
              </p:cNvPr>
              <p:cNvSpPr txBox="1"/>
              <p:nvPr/>
            </p:nvSpPr>
            <p:spPr>
              <a:xfrm>
                <a:off x="2433356" y="2390623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YES</a:t>
                </a:r>
              </a:p>
            </p:txBody>
          </p:sp>
        </p:grp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3145BA0-5A08-304A-AFF6-E58E43453F48}"/>
                </a:ext>
              </a:extLst>
            </p:cNvPr>
            <p:cNvSpPr/>
            <p:nvPr/>
          </p:nvSpPr>
          <p:spPr>
            <a:xfrm>
              <a:off x="1006733" y="1284263"/>
              <a:ext cx="3083442" cy="641709"/>
            </a:xfrm>
            <a:prstGeom prst="rect">
              <a:avLst/>
            </a:prstGeom>
            <a:noFill/>
            <a:ln w="15875">
              <a:solidFill>
                <a:srgbClr val="0033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14A3B301-3801-4F41-A659-07F45394B1DC}"/>
                </a:ext>
              </a:extLst>
            </p:cNvPr>
            <p:cNvGrpSpPr/>
            <p:nvPr/>
          </p:nvGrpSpPr>
          <p:grpSpPr>
            <a:xfrm>
              <a:off x="1013675" y="2768880"/>
              <a:ext cx="3083442" cy="661725"/>
              <a:chOff x="1013675" y="2768880"/>
              <a:chExt cx="3083442" cy="66172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F417C0F-C19C-004A-B217-EAEF297EF559}"/>
                  </a:ext>
                </a:extLst>
              </p:cNvPr>
              <p:cNvSpPr txBox="1"/>
              <p:nvPr/>
            </p:nvSpPr>
            <p:spPr>
              <a:xfrm>
                <a:off x="1146582" y="2822743"/>
                <a:ext cx="281762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Are you applying for </a:t>
                </a:r>
                <a:r>
                  <a:rPr lang="en-US" sz="1600" dirty="0"/>
                  <a:t>an</a:t>
                </a:r>
                <a:r>
                  <a:rPr lang="en-US" sz="1400" dirty="0"/>
                  <a:t> R01, R03, R15, R21 or R34 grant?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B05A79B-3FE9-5C4B-AA10-4F5BB783A550}"/>
                  </a:ext>
                </a:extLst>
              </p:cNvPr>
              <p:cNvSpPr/>
              <p:nvPr/>
            </p:nvSpPr>
            <p:spPr>
              <a:xfrm>
                <a:off x="1013675" y="2768880"/>
                <a:ext cx="3083442" cy="661725"/>
              </a:xfrm>
              <a:prstGeom prst="rect">
                <a:avLst/>
              </a:prstGeom>
              <a:noFill/>
              <a:ln w="15875">
                <a:solidFill>
                  <a:srgbClr val="0033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ABEDF75C-FBEB-2343-AAC3-123FCB3E4ABB}"/>
                </a:ext>
              </a:extLst>
            </p:cNvPr>
            <p:cNvGrpSpPr/>
            <p:nvPr/>
          </p:nvGrpSpPr>
          <p:grpSpPr>
            <a:xfrm>
              <a:off x="841925" y="4216910"/>
              <a:ext cx="3402422" cy="693482"/>
              <a:chOff x="841925" y="4216910"/>
              <a:chExt cx="3402422" cy="693482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6FDB2AC-F29A-1A43-A079-2E193419A33C}"/>
                  </a:ext>
                </a:extLst>
              </p:cNvPr>
              <p:cNvSpPr txBox="1"/>
              <p:nvPr/>
            </p:nvSpPr>
            <p:spPr>
              <a:xfrm>
                <a:off x="841925" y="4302041"/>
                <a:ext cx="34024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Is the applicant organization based in the United States?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3CE9835-6C18-4443-9784-6C2D5B4D2EC0}"/>
                  </a:ext>
                </a:extLst>
              </p:cNvPr>
              <p:cNvSpPr/>
              <p:nvPr/>
            </p:nvSpPr>
            <p:spPr>
              <a:xfrm>
                <a:off x="1001415" y="4216910"/>
                <a:ext cx="3083442" cy="693482"/>
              </a:xfrm>
              <a:prstGeom prst="rect">
                <a:avLst/>
              </a:prstGeom>
              <a:noFill/>
              <a:ln w="15875">
                <a:solidFill>
                  <a:srgbClr val="0033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2131CBE-6B49-B643-961D-E49E8820BA7D}"/>
                </a:ext>
              </a:extLst>
            </p:cNvPr>
            <p:cNvGrpSpPr/>
            <p:nvPr/>
          </p:nvGrpSpPr>
          <p:grpSpPr>
            <a:xfrm>
              <a:off x="4896753" y="4205499"/>
              <a:ext cx="508367" cy="276999"/>
              <a:chOff x="4882374" y="4205499"/>
              <a:chExt cx="508367" cy="276999"/>
            </a:xfrm>
          </p:grpSpPr>
          <p:sp>
            <p:nvSpPr>
              <p:cNvPr id="50" name="Rounded Rectangle 49">
                <a:extLst>
                  <a:ext uri="{FF2B5EF4-FFF2-40B4-BE49-F238E27FC236}">
                    <a16:creationId xmlns:a16="http://schemas.microsoft.com/office/drawing/2014/main" id="{6F3BE878-A4F4-4049-8465-290AF38867DC}"/>
                  </a:ext>
                </a:extLst>
              </p:cNvPr>
              <p:cNvSpPr/>
              <p:nvPr/>
            </p:nvSpPr>
            <p:spPr>
              <a:xfrm>
                <a:off x="4882374" y="4221222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3A72C79-7312-1F43-B217-8FE372831AEF}"/>
                  </a:ext>
                </a:extLst>
              </p:cNvPr>
              <p:cNvSpPr txBox="1"/>
              <p:nvPr/>
            </p:nvSpPr>
            <p:spPr>
              <a:xfrm>
                <a:off x="4898298" y="4205499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NO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931928EF-0793-274E-A873-927BD6E9AD0C}"/>
                </a:ext>
              </a:extLst>
            </p:cNvPr>
            <p:cNvGrpSpPr/>
            <p:nvPr/>
          </p:nvGrpSpPr>
          <p:grpSpPr>
            <a:xfrm>
              <a:off x="4896753" y="3072161"/>
              <a:ext cx="508367" cy="276999"/>
              <a:chOff x="4882374" y="4205499"/>
              <a:chExt cx="508367" cy="276999"/>
            </a:xfrm>
          </p:grpSpPr>
          <p:sp>
            <p:nvSpPr>
              <p:cNvPr id="58" name="Rounded Rectangle 57">
                <a:extLst>
                  <a:ext uri="{FF2B5EF4-FFF2-40B4-BE49-F238E27FC236}">
                    <a16:creationId xmlns:a16="http://schemas.microsoft.com/office/drawing/2014/main" id="{80516BF6-5983-2B41-AA7B-9351766A34B0}"/>
                  </a:ext>
                </a:extLst>
              </p:cNvPr>
              <p:cNvSpPr/>
              <p:nvPr/>
            </p:nvSpPr>
            <p:spPr>
              <a:xfrm>
                <a:off x="4882374" y="4221222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8019DDB-F2A8-2543-B110-FA2313ED7E61}"/>
                  </a:ext>
                </a:extLst>
              </p:cNvPr>
              <p:cNvSpPr txBox="1"/>
              <p:nvPr/>
            </p:nvSpPr>
            <p:spPr>
              <a:xfrm>
                <a:off x="4898298" y="4205499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NO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2228A273-CE50-FB48-B20F-854B1B4FDCF0}"/>
                </a:ext>
              </a:extLst>
            </p:cNvPr>
            <p:cNvGrpSpPr/>
            <p:nvPr/>
          </p:nvGrpSpPr>
          <p:grpSpPr>
            <a:xfrm>
              <a:off x="4896753" y="1448719"/>
              <a:ext cx="508367" cy="276999"/>
              <a:chOff x="4882374" y="4205499"/>
              <a:chExt cx="508367" cy="276999"/>
            </a:xfrm>
          </p:grpSpPr>
          <p:sp>
            <p:nvSpPr>
              <p:cNvPr id="61" name="Rounded Rectangle 60">
                <a:extLst>
                  <a:ext uri="{FF2B5EF4-FFF2-40B4-BE49-F238E27FC236}">
                    <a16:creationId xmlns:a16="http://schemas.microsoft.com/office/drawing/2014/main" id="{5AFC1E74-3473-9449-9A32-B0ED31B1B34E}"/>
                  </a:ext>
                </a:extLst>
              </p:cNvPr>
              <p:cNvSpPr/>
              <p:nvPr/>
            </p:nvSpPr>
            <p:spPr>
              <a:xfrm>
                <a:off x="4882374" y="4221222"/>
                <a:ext cx="417960" cy="24501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E4B7853-68A3-3C42-9384-FF9EB8CC39E6}"/>
                  </a:ext>
                </a:extLst>
              </p:cNvPr>
              <p:cNvSpPr txBox="1"/>
              <p:nvPr/>
            </p:nvSpPr>
            <p:spPr>
              <a:xfrm>
                <a:off x="4898298" y="4205499"/>
                <a:ext cx="4924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NO</a:t>
                </a:r>
              </a:p>
            </p:txBody>
          </p:sp>
        </p:grp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E0B6CC02-8DD1-F642-8E6C-0BAA0ECFBB87}"/>
                </a:ext>
              </a:extLst>
            </p:cNvPr>
            <p:cNvCxnSpPr/>
            <p:nvPr/>
          </p:nvCxnSpPr>
          <p:spPr>
            <a:xfrm>
              <a:off x="4097117" y="1594484"/>
              <a:ext cx="799636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olid"/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3765C35E-AC31-E04C-BD04-EF5F33B73B53}"/>
                </a:ext>
              </a:extLst>
            </p:cNvPr>
            <p:cNvCxnSpPr/>
            <p:nvPr/>
          </p:nvCxnSpPr>
          <p:spPr>
            <a:xfrm>
              <a:off x="4098430" y="3210390"/>
              <a:ext cx="799636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solid"/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A7D3C752-2C7F-484F-BF33-1539AF6DFDA6}"/>
                </a:ext>
              </a:extLst>
            </p:cNvPr>
            <p:cNvCxnSpPr>
              <a:cxnSpLocks/>
            </p:cNvCxnSpPr>
            <p:nvPr/>
          </p:nvCxnSpPr>
          <p:spPr>
            <a:xfrm>
              <a:off x="2794003" y="5366165"/>
              <a:ext cx="1718021" cy="0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5FFDD13A-4747-4544-9B72-A4782814E72F}"/>
                </a:ext>
              </a:extLst>
            </p:cNvPr>
            <p:cNvCxnSpPr/>
            <p:nvPr/>
          </p:nvCxnSpPr>
          <p:spPr>
            <a:xfrm>
              <a:off x="4084857" y="4343728"/>
              <a:ext cx="799636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lbow Connector 75">
              <a:extLst>
                <a:ext uri="{FF2B5EF4-FFF2-40B4-BE49-F238E27FC236}">
                  <a16:creationId xmlns:a16="http://schemas.microsoft.com/office/drawing/2014/main" id="{00609B6E-8F93-D547-ACED-EE7EB83913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41322" y="2849529"/>
              <a:ext cx="1205756" cy="1494470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719E240-E858-164D-98E1-CDC7A9107D2E}"/>
                </a:ext>
              </a:extLst>
            </p:cNvPr>
            <p:cNvCxnSpPr>
              <a:cxnSpLocks/>
            </p:cNvCxnSpPr>
            <p:nvPr/>
          </p:nvCxnSpPr>
          <p:spPr>
            <a:xfrm>
              <a:off x="5309423" y="3210661"/>
              <a:ext cx="123170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>
              <a:extLst>
                <a:ext uri="{FF2B5EF4-FFF2-40B4-BE49-F238E27FC236}">
                  <a16:creationId xmlns:a16="http://schemas.microsoft.com/office/drawing/2014/main" id="{AEA59CC1-EC38-5740-A16F-2B958D7D516E}"/>
                </a:ext>
              </a:extLst>
            </p:cNvPr>
            <p:cNvCxnSpPr>
              <a:cxnSpLocks/>
              <a:endCxn id="7" idx="0"/>
            </p:cNvCxnSpPr>
            <p:nvPr/>
          </p:nvCxnSpPr>
          <p:spPr>
            <a:xfrm>
              <a:off x="5330637" y="1578415"/>
              <a:ext cx="1215921" cy="450750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FB72B3D3-9CE1-7C4E-B29E-13C538AC38CD}"/>
                </a:ext>
              </a:extLst>
            </p:cNvPr>
            <p:cNvCxnSpPr>
              <a:cxnSpLocks/>
            </p:cNvCxnSpPr>
            <p:nvPr/>
          </p:nvCxnSpPr>
          <p:spPr>
            <a:xfrm>
              <a:off x="2548454" y="1906307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17B2F45-6AC8-1E45-B4B9-4C11B28DD6C0}"/>
                </a:ext>
              </a:extLst>
            </p:cNvPr>
            <p:cNvCxnSpPr>
              <a:cxnSpLocks/>
            </p:cNvCxnSpPr>
            <p:nvPr/>
          </p:nvCxnSpPr>
          <p:spPr>
            <a:xfrm>
              <a:off x="2551925" y="2462597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F194ADB6-FD3F-4A41-82F9-3C6FA8723BD7}"/>
                </a:ext>
              </a:extLst>
            </p:cNvPr>
            <p:cNvCxnSpPr>
              <a:cxnSpLocks/>
            </p:cNvCxnSpPr>
            <p:nvPr/>
          </p:nvCxnSpPr>
          <p:spPr>
            <a:xfrm>
              <a:off x="2536193" y="3423482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5C3786E0-1839-A34A-A9D6-87BF967069B3}"/>
                </a:ext>
              </a:extLst>
            </p:cNvPr>
            <p:cNvCxnSpPr>
              <a:cxnSpLocks/>
            </p:cNvCxnSpPr>
            <p:nvPr/>
          </p:nvCxnSpPr>
          <p:spPr>
            <a:xfrm>
              <a:off x="2551925" y="3980088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EDAF1BB2-AD6A-CF4A-AF7F-9943F6B88A28}"/>
                </a:ext>
              </a:extLst>
            </p:cNvPr>
            <p:cNvCxnSpPr>
              <a:cxnSpLocks/>
            </p:cNvCxnSpPr>
            <p:nvPr/>
          </p:nvCxnSpPr>
          <p:spPr>
            <a:xfrm>
              <a:off x="2592821" y="4910392"/>
              <a:ext cx="6943" cy="30356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05394262-33B1-4CD9-AFC6-8DA8CECD54D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 b="1" kern="0" dirty="0">
                <a:solidFill>
                  <a:schemeClr val="accent1"/>
                </a:solidFill>
                <a:ea typeface="MS PGothic" pitchFamily="34" charset="-128"/>
                <a:cs typeface="ＭＳ Ｐゴシック" charset="0"/>
              </a:rPr>
              <a:t>Modular Budget Flow Chart</a:t>
            </a:r>
          </a:p>
        </p:txBody>
      </p:sp>
    </p:spTree>
    <p:extLst>
      <p:ext uri="{BB962C8B-B14F-4D97-AF65-F5344CB8AC3E}">
        <p14:creationId xmlns:p14="http://schemas.microsoft.com/office/powerpoint/2010/main" val="4119623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6672" y="1143662"/>
            <a:ext cx="8222992" cy="4651375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List all personnel involved at Applicant Organization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Name, role and number of person-months for all personnel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Do not include salary, fringe benefits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05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Consortia Justification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List all personnel associated with Consortia/Contractual arrangements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Include total costs (DC + F&amp;A) rounded to the nearest $1000 for each consortium/subcontract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b="1" dirty="0"/>
              <a:t>Additional Narrative Justification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explanations for any variations in the number of modules requested annually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dirty="0"/>
              <a:t>any direct costs excluded from F&amp;A calculation (e.g. equipment, tuition remission)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marL="0" indent="0">
              <a:buClr>
                <a:srgbClr val="0070C0"/>
              </a:buClr>
              <a:buSzPct val="100000"/>
              <a:buNone/>
            </a:pPr>
            <a:r>
              <a:rPr lang="en-US" altLang="en-US" sz="2400" b="1" dirty="0"/>
              <a:t>NIH may request detailed budget to address specific issues </a:t>
            </a:r>
          </a:p>
        </p:txBody>
      </p:sp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179107"/>
            <a:ext cx="8229600" cy="82315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Modular Budget Justification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817418" y="5670352"/>
            <a:ext cx="77375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Additional information on modular budgets: </a:t>
            </a:r>
          </a:p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hlinkClick r:id="rId3"/>
              </a:rPr>
              <a:t>http://grants.nih.gov/grants/funding/modular/modular.htm</a:t>
            </a:r>
            <a:r>
              <a:rPr lang="en-US" altLang="en-US" sz="18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03996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34620" y="0"/>
            <a:ext cx="7772400" cy="1752600"/>
          </a:xfrm>
        </p:spPr>
        <p:txBody>
          <a:bodyPr/>
          <a:lstStyle/>
          <a:p>
            <a:r>
              <a:rPr lang="en-US" sz="4000" b="1" dirty="0"/>
              <a:t>Budget Components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8057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36099" y="1090954"/>
            <a:ext cx="7769225" cy="4651375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Direct costs: </a:t>
            </a:r>
            <a:r>
              <a:rPr lang="en-US" altLang="en-US" sz="2000" dirty="0"/>
              <a:t>directly attributable to the project and allowable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salaries w/ fringe benefits, student fees/tuition, consultants, equipment, supplies, travel, publication, shared facility fees…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Modified Total Direct Costs (MTDC): </a:t>
            </a:r>
            <a:r>
              <a:rPr lang="en-US" altLang="en-US" sz="1700" dirty="0">
                <a:solidFill>
                  <a:schemeClr val="tx1"/>
                </a:solidFill>
              </a:rPr>
              <a:t>DC – costs excluded from F&amp;A = MTDC</a:t>
            </a:r>
            <a:endParaRPr lang="en-US" altLang="en-US" sz="2000" dirty="0">
              <a:solidFill>
                <a:schemeClr val="tx1"/>
              </a:solidFill>
            </a:endParaRP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3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F&amp;A (Indirect) costs:  </a:t>
            </a:r>
            <a:r>
              <a:rPr lang="en-US" altLang="en-US" sz="2000" u="sng" dirty="0"/>
              <a:t>F</a:t>
            </a:r>
            <a:r>
              <a:rPr lang="en-US" altLang="en-US" sz="2000" dirty="0"/>
              <a:t>acilities &amp; </a:t>
            </a:r>
            <a:r>
              <a:rPr lang="en-US" altLang="en-US" sz="2000" u="sng" dirty="0"/>
              <a:t>A</a:t>
            </a:r>
            <a:r>
              <a:rPr lang="en-US" altLang="en-US" sz="2000" dirty="0"/>
              <a:t>dministrative costs, or “overhead” shared by all cost centers  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Specific rate is negotiated by the institution with the government</a:t>
            </a:r>
            <a:r>
              <a:rPr lang="en-US" altLang="en-US" sz="2000" b="1" dirty="0">
                <a:solidFill>
                  <a:schemeClr val="tx1"/>
                </a:solidFill>
              </a:rPr>
              <a:t> 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300" b="1" dirty="0">
              <a:solidFill>
                <a:schemeClr val="tx1"/>
              </a:solidFill>
            </a:endParaRP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Total Costs: </a:t>
            </a:r>
            <a:r>
              <a:rPr lang="en-US" altLang="en-US" sz="2000" dirty="0"/>
              <a:t>Allowable Direct Costs + applicable F&amp;A or “fee” for SBIR/STTR)</a:t>
            </a:r>
            <a:endParaRPr lang="en-US" altLang="en-US" sz="1800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3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Fee (SBIR/STTR only): </a:t>
            </a:r>
            <a:r>
              <a:rPr lang="en-US" altLang="en-US" sz="2000" dirty="0"/>
              <a:t>reasonable profit factor available to for-profit organizations, consistent with normal profit margins</a:t>
            </a:r>
            <a:r>
              <a:rPr lang="en-US" altLang="en-US" sz="2000" dirty="0">
                <a:solidFill>
                  <a:schemeClr val="tx2"/>
                </a:solidFill>
              </a:rPr>
              <a:t>; n</a:t>
            </a:r>
            <a:r>
              <a:rPr lang="en-US" altLang="en-US" sz="2000" dirty="0">
                <a:solidFill>
                  <a:schemeClr val="tx1"/>
                </a:solidFill>
              </a:rPr>
              <a:t>ot to exceed 7% of total costs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800" b="1" dirty="0">
              <a:solidFill>
                <a:schemeClr val="tx1"/>
              </a:solidFill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69142" y="-19694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Costs: An NIH Primer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2658794" y="5604363"/>
            <a:ext cx="58962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NIH Grant Application Budget Basics:</a:t>
            </a:r>
          </a:p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hlinkClick r:id="rId3"/>
              </a:rPr>
              <a:t>http://grants.nih.gov/grants/developing_budget.htm</a:t>
            </a:r>
            <a:r>
              <a:rPr lang="en-US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8240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912E9ED-D387-49F6-AA4D-5E9C914497BB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dirty="0"/>
          </a:p>
        </p:txBody>
      </p:sp>
      <p:sp>
        <p:nvSpPr>
          <p:cNvPr id="37894" name="TextBox 1" descr="https://grants.nih.gov/grants/policy/person_months_faqs.htm &#10;" title="calculating person months"/>
          <p:cNvSpPr txBox="1">
            <a:spLocks noChangeArrowheads="1"/>
          </p:cNvSpPr>
          <p:nvPr/>
        </p:nvSpPr>
        <p:spPr bwMode="auto">
          <a:xfrm>
            <a:off x="1544564" y="5619898"/>
            <a:ext cx="6994525" cy="6461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Calculating “person months” FAQ: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hlinkClick r:id="rId3"/>
              </a:rPr>
              <a:t>https://grants.nih.gov/grants/policy/person_months_faqs.htm</a:t>
            </a:r>
            <a:r>
              <a:rPr lang="en-US" altLang="en-US" sz="1800" b="1" dirty="0"/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74073" y="1304416"/>
            <a:ext cx="8575323" cy="41910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 2"/>
              <a:buNone/>
            </a:pPr>
            <a:r>
              <a:rPr lang="en-US" altLang="en-US" b="1" u="sng" dirty="0"/>
              <a:t>EFFORT: Person-Months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 2"/>
              <a:buNone/>
            </a:pPr>
            <a:endParaRPr lang="en-US" altLang="en-US" sz="1000" b="1" dirty="0">
              <a:solidFill>
                <a:srgbClr val="FF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</a:pPr>
            <a:r>
              <a:rPr lang="en-US" altLang="en-US" b="1" dirty="0"/>
              <a:t>Amount of time (effort) committed to project by PI(s).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Calendar vs. Academic/Summer months </a:t>
            </a:r>
            <a:r>
              <a:rPr lang="en-US" altLang="en-US" sz="2000" dirty="0">
                <a:solidFill>
                  <a:schemeClr val="tx1"/>
                </a:solidFill>
              </a:rPr>
              <a:t>(</a:t>
            </a:r>
            <a:r>
              <a:rPr lang="en-US" altLang="en-US" sz="2000" dirty="0">
                <a:solidFill>
                  <a:schemeClr val="tx1"/>
                </a:solidFill>
                <a:hlinkClick r:id="rId4"/>
              </a:rPr>
              <a:t>https://grants.nih.gov/faqs#/person-months.htm</a:t>
            </a:r>
            <a:r>
              <a:rPr lang="en-US" altLang="en-US" sz="2000" dirty="0">
                <a:solidFill>
                  <a:schemeClr val="tx1"/>
                </a:solidFill>
              </a:rPr>
              <a:t>)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v"/>
            </a:pPr>
            <a:endParaRPr lang="en-US" altLang="en-US" sz="12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</a:pPr>
            <a:r>
              <a:rPr lang="en-US" altLang="en-US" b="1" dirty="0"/>
              <a:t>The number, qualifications and amount of time needed for other personnel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Co-investigators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Technicians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Postdoctoral Fellows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Undergraduate &amp; Graduate Students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54763D-7081-461B-B3EB-CD01B8853AD3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37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Sections A &amp; B: Personnel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7514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6221" y="1681073"/>
            <a:ext cx="7647904" cy="421329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u="sng" dirty="0">
                <a:solidFill>
                  <a:schemeClr val="accent3">
                    <a:lumMod val="50000"/>
                  </a:schemeClr>
                </a:solidFill>
              </a:rPr>
              <a:t>SALARY REQUESTS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000" b="1" u="sng" dirty="0">
              <a:solidFill>
                <a:srgbClr val="FF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Percent SALARY ≤ Percent EFFORT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lvl="1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You devote 9 person-months [75%] effort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You can request between 0% to 75% of your salary* 			</a:t>
            </a:r>
            <a:r>
              <a:rPr lang="en-US" altLang="en-US" sz="24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594360" lvl="2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None/>
            </a:pPr>
            <a:endParaRPr lang="en-US" alt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594360" lvl="2" indent="0" fontAlgn="auto">
              <a:lnSpc>
                <a:spcPct val="90000"/>
              </a:lnSpc>
              <a:spcAft>
                <a:spcPts val="0"/>
              </a:spcAft>
              <a:buClr>
                <a:srgbClr val="0070C0"/>
              </a:buClr>
              <a:buSzPct val="101000"/>
              <a:buNone/>
            </a:pPr>
            <a:r>
              <a:rPr lang="en-US" altLang="en-US" sz="2400" dirty="0"/>
              <a:t>* </a:t>
            </a:r>
            <a:r>
              <a:rPr lang="en-US" altLang="en-US" sz="2400" i="1" dirty="0"/>
              <a:t>up to legislated salary cap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4589C-E734-4523-9E0D-7D50CAB1D2F2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Sections A &amp; B: Personnel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8224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72135" y="1785099"/>
            <a:ext cx="7848600" cy="4038600"/>
          </a:xfrm>
        </p:spPr>
        <p:txBody>
          <a:bodyPr/>
          <a:lstStyle/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Each individual listed in the budget should have a specific role on the project</a:t>
            </a:r>
            <a:endParaRPr lang="en-US" sz="2000" dirty="0">
              <a:ea typeface="ＭＳ Ｐゴシック" charset="0"/>
            </a:endParaRPr>
          </a:p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Be realistic about what each individual can accomplish and the time necessary for the work.</a:t>
            </a:r>
            <a:endParaRPr lang="en-US" sz="2000" dirty="0">
              <a:ea typeface="ＭＳ Ｐゴシック" charset="0"/>
            </a:endParaRPr>
          </a:p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There is no magic algorithm regarding the qualifications and/or number of individuals needed for each aim.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en-US" sz="2400" dirty="0">
                <a:ea typeface="ＭＳ Ｐゴシック" charset="0"/>
              </a:rPr>
              <a:t> Explain any fluctuations in effort levels and/or staffing levels in out years (in the budget justification).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0D5248-9222-4C1C-B479-1D31506D0D0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1" fontAlgn="base" hangingPunct="1"/>
            <a:r>
              <a:rPr lang="en-US" sz="4000" b="1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Personnel </a:t>
            </a:r>
            <a:r>
              <a:rPr lang="en-US" sz="4000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(continued</a:t>
            </a:r>
            <a:r>
              <a:rPr lang="en-US" sz="3200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)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4795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529304"/>
            <a:ext cx="8305800" cy="226794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b="1" i="1" dirty="0"/>
              <a:t>Salary Limitation </a:t>
            </a:r>
            <a:r>
              <a:rPr lang="en-US" altLang="en-US" sz="2400" dirty="0"/>
              <a:t>(NOT-OD-21-057) is one of the congressional mandates in the NIH Appropriation</a:t>
            </a:r>
            <a:endParaRPr lang="en-US" altLang="en-US" sz="1200" dirty="0"/>
          </a:p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Restricts the amount of </a:t>
            </a:r>
            <a:r>
              <a:rPr lang="en-US" altLang="en-US" sz="2400" b="1" dirty="0"/>
              <a:t>direct salary</a:t>
            </a:r>
            <a:r>
              <a:rPr lang="en-US" altLang="en-US" sz="2400" dirty="0"/>
              <a:t> that can be paid with federal funds under a grant or contract to Executive Level II of the Federal Executive Pay Scale ($199,300)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However, the participant’s </a:t>
            </a:r>
            <a:r>
              <a:rPr lang="en-US" altLang="en-US" sz="2400" b="1" dirty="0"/>
              <a:t>actual base salary </a:t>
            </a:r>
            <a:r>
              <a:rPr lang="en-US" altLang="en-US" sz="2400" dirty="0"/>
              <a:t>(even if exceeding the cap) should be used on the budget page. </a:t>
            </a:r>
          </a:p>
          <a:p>
            <a:pPr lvl="1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Helps NIH know the current pay scales and justify increases</a:t>
            </a:r>
          </a:p>
          <a:p>
            <a:pPr lvl="1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Grants Specialists will adjust to meet the cap at the time of award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2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52475" y="5729144"/>
            <a:ext cx="756285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hlinkClick r:id="rId3"/>
              </a:rPr>
              <a:t>https://grants.nih.gov/grants/guide/notice-files/NOT-OD-21-057.html</a:t>
            </a:r>
            <a:r>
              <a:rPr lang="en-US" altLang="en-US" sz="1800" b="1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A3177E-7FB5-4316-A7BF-5C728BE98E4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Salary Cap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0157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2315823F-6207-8342-B094-B55E1DD2D0FD}"/>
              </a:ext>
            </a:extLst>
          </p:cNvPr>
          <p:cNvSpPr txBox="1">
            <a:spLocks noChangeArrowheads="1"/>
          </p:cNvSpPr>
          <p:nvPr/>
        </p:nvSpPr>
        <p:spPr>
          <a:xfrm>
            <a:off x="533595" y="987552"/>
            <a:ext cx="8302557" cy="534009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000" b="1" dirty="0"/>
              <a:t>Equipment: </a:t>
            </a:r>
            <a:r>
              <a:rPr lang="en-US" altLang="en-US" sz="3000" dirty="0"/>
              <a:t>defined as having an acquisition cost &gt; $5,000 service life &gt; 1yr </a:t>
            </a:r>
            <a:r>
              <a:rPr lang="en-US" altLang="en-US" sz="3000" i="1" dirty="0"/>
              <a:t>(otherwise, “supplies” category)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  <a:r>
              <a:rPr lang="en-US" altLang="en-US" sz="2400" dirty="0"/>
              <a:t>Use is primarily allocated to proposed research project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 Excluded from F&amp;A base</a:t>
            </a: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100" dirty="0"/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300" b="1" dirty="0"/>
              <a:t>Related Considerations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Most equipment is requested during the first year of the grant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For a modular budget an extra module(s) may be requested to cover equipment</a:t>
            </a:r>
          </a:p>
          <a:p>
            <a:pPr lvl="1" fontAlgn="auto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Justification is required (especially if similar equipment is already available)</a:t>
            </a:r>
          </a:p>
          <a:p>
            <a:pPr lvl="1" fontAlgn="auto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/>
              <a:t>Consider </a:t>
            </a:r>
            <a:r>
              <a:rPr lang="en-US" altLang="en-US" sz="2400" u="sng" dirty="0"/>
              <a:t>including price quote </a:t>
            </a:r>
            <a:r>
              <a:rPr lang="en-US" altLang="en-US" sz="2400" dirty="0"/>
              <a:t>for new equipment within application to aid in the evaluation of equipment cost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3B43F-AD55-453E-8F22-1974A66BE7D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 eaLnBrk="0" fontAlgn="auto" hangingPunct="0"/>
            <a:r>
              <a:rPr lang="en-US" sz="44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Section C: Equipment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8153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95250"/>
            <a:ext cx="9220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Section D: Travel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5800" y="1433542"/>
            <a:ext cx="8001000" cy="44125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Generally supports travel for presenting the results of the grant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1-2 meetings per year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2-3 personnel</a:t>
            </a:r>
            <a:endParaRPr lang="en-US" altLang="en-US" sz="2800" dirty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Request is usually relatively small: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000" dirty="0"/>
              <a:t>$1,000 - 2,000 per scientific meeting per individual per year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Travel for data collection, to access resources or unique instrumentation or tools may be requested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sz="2000" dirty="0"/>
              <a:t>Justification should clearly state how travel is related to completing the aims and goals of the proposed research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1781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9724" y="2711590"/>
            <a:ext cx="6617192" cy="2974975"/>
          </a:xfrm>
        </p:spPr>
        <p:txBody>
          <a:bodyPr>
            <a:normAutofit/>
          </a:bodyPr>
          <a:lstStyle/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cap="none" dirty="0"/>
              <a:t>Getting Started </a:t>
            </a:r>
            <a:endParaRPr lang="en-US" altLang="en-US" sz="2800" b="1" cap="none" dirty="0"/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Types of Budgets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Budget Components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Other Considerations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cap="none" dirty="0"/>
              <a:t>Award Policy Issues</a:t>
            </a:r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cap="none" dirty="0"/>
              <a:t>Preparing A Budget (Case Study)</a:t>
            </a:r>
            <a:endParaRPr lang="en-US" altLang="en-US" sz="2800" b="1" cap="none" dirty="0"/>
          </a:p>
          <a:p>
            <a:pPr marL="457200" indent="-457200" algn="l" eaLnBrk="1" hangingPunct="1">
              <a:lnSpc>
                <a:spcPct val="9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0205" y="478302"/>
            <a:ext cx="7772400" cy="119228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800" b="1" dirty="0"/>
              <a:t>Budget Basics</a:t>
            </a:r>
          </a:p>
        </p:txBody>
      </p:sp>
      <p:pic>
        <p:nvPicPr>
          <p:cNvPr id="9" name="Picture 4" descr="Picture of block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030" y="4733924"/>
            <a:ext cx="1355595" cy="156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76200" y="580229"/>
            <a:ext cx="9220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Section E: Participant/Trainee Support Costs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5800" y="2278610"/>
            <a:ext cx="8001000" cy="28258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</a:pPr>
            <a:r>
              <a:rPr lang="en-US" altLang="en-US" sz="2400" b="1" dirty="0"/>
              <a:t>Unless stated in the FOA, this section should be left blank for NIH applications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</a:pPr>
            <a:r>
              <a:rPr lang="en-US" altLang="en-US" sz="2400" b="1" dirty="0"/>
              <a:t>Tuition remission should be in Section F: Other Direct Costs </a:t>
            </a:r>
          </a:p>
        </p:txBody>
      </p:sp>
    </p:spTree>
    <p:extLst>
      <p:ext uri="{BB962C8B-B14F-4D97-AF65-F5344CB8AC3E}">
        <p14:creationId xmlns:p14="http://schemas.microsoft.com/office/powerpoint/2010/main" val="2851618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7650"/>
            <a:ext cx="8229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Section F: Other Direct Costs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38908" y="1308148"/>
            <a:ext cx="8153400" cy="51816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Estimate the materials and supplies needed for the personnel involved</a:t>
            </a:r>
            <a:r>
              <a:rPr lang="en-US" altLang="en-US" sz="2400" dirty="0"/>
              <a:t>.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000" i="1" dirty="0">
                <a:solidFill>
                  <a:schemeClr val="tx1"/>
                </a:solidFill>
              </a:rPr>
              <a:t>For example:</a:t>
            </a:r>
            <a:r>
              <a:rPr lang="en-US" altLang="en-US" sz="2000" dirty="0">
                <a:solidFill>
                  <a:schemeClr val="tx1"/>
                </a:solidFill>
              </a:rPr>
              <a:t> ~$12,000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–</a:t>
            </a:r>
            <a:r>
              <a:rPr lang="en-US" altLang="en-US" sz="2000" dirty="0">
                <a:solidFill>
                  <a:schemeClr val="tx1"/>
                </a:solidFill>
              </a:rPr>
              <a:t>15,000/year per FTE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Animal intensive studies, studies involving human subjects, or extensive bioinformatics, nanofabrication/foundary expenses tend to be more costly.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000" i="1" dirty="0">
                <a:solidFill>
                  <a:schemeClr val="tx1"/>
                </a:solidFill>
              </a:rPr>
              <a:t>In silico</a:t>
            </a:r>
            <a:r>
              <a:rPr lang="en-US" altLang="en-US" sz="2000" dirty="0">
                <a:solidFill>
                  <a:schemeClr val="tx1"/>
                </a:solidFill>
              </a:rPr>
              <a:t> or </a:t>
            </a:r>
            <a:r>
              <a:rPr lang="en-US" altLang="en-US" sz="2000" i="1" dirty="0">
                <a:solidFill>
                  <a:schemeClr val="tx1"/>
                </a:solidFill>
              </a:rPr>
              <a:t>in vitro</a:t>
            </a:r>
            <a:r>
              <a:rPr lang="en-US" altLang="en-US" sz="2000" dirty="0">
                <a:solidFill>
                  <a:schemeClr val="tx1"/>
                </a:solidFill>
              </a:rPr>
              <a:t> studies may have lower supply costs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Publication costs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Equipment maintenance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Tuition remission </a:t>
            </a:r>
            <a:r>
              <a:rPr lang="en-US" altLang="en-US" sz="1800" dirty="0"/>
              <a:t>[excluded from F&amp;A base]</a:t>
            </a:r>
            <a:endParaRPr lang="en-US" altLang="en-US" sz="2400" b="1" dirty="0"/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Shared facility fees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/>
              <a:t>Consortium/subcontracts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17526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EED9C3-B29A-5246-BBCF-0A4E3695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6A81C-1349-4838-96AA-60BE26F55E8F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D8A9EF-44E5-904D-9E42-5D71F82D90D9}"/>
              </a:ext>
            </a:extLst>
          </p:cNvPr>
          <p:cNvSpPr txBox="1"/>
          <p:nvPr/>
        </p:nvSpPr>
        <p:spPr>
          <a:xfrm>
            <a:off x="551381" y="1013249"/>
            <a:ext cx="804123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n-lt"/>
              </a:rPr>
              <a:t>A formalized agreement whereby a research project is carried out by the recipient and one or more other organizations that are separate legal entities, i.e., research at other institutions. </a:t>
            </a:r>
            <a:endParaRPr lang="en-US" sz="2000" dirty="0">
              <a:latin typeface="+mn-lt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NIH makes an </a:t>
            </a:r>
            <a:r>
              <a:rPr lang="en-US" sz="2000" u="sng" dirty="0">
                <a:latin typeface="+mn-lt"/>
              </a:rPr>
              <a:t>award to a single (prime) recipient</a:t>
            </a:r>
            <a:r>
              <a:rPr lang="en-US" sz="2000" dirty="0">
                <a:latin typeface="+mn-lt"/>
              </a:rPr>
              <a:t> with a specific PD/PI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A multiple PD/PI model may be used, all PD/PIs are listed on the award regardless of organization affiliation, with the Contact PD/PI noted.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</a:t>
            </a:r>
            <a:r>
              <a:rPr lang="en-US" sz="2000" u="sng" dirty="0">
                <a:latin typeface="+mn-lt"/>
              </a:rPr>
              <a:t>prime recipient has a substantive role</a:t>
            </a:r>
            <a:r>
              <a:rPr lang="en-US" sz="2000" dirty="0">
                <a:latin typeface="+mn-lt"/>
              </a:rPr>
              <a:t> in the conduct of the planned research and is not merely a conduit of funds to another party or parties. The prime recipient </a:t>
            </a:r>
            <a:r>
              <a:rPr lang="en-US" sz="2000" u="sng" dirty="0">
                <a:latin typeface="+mn-lt"/>
              </a:rPr>
              <a:t>is accountable for appropriate oversight</a:t>
            </a:r>
            <a:r>
              <a:rPr lang="en-US" sz="2000" dirty="0">
                <a:latin typeface="+mn-lt"/>
              </a:rPr>
              <a:t> for all scientific, programmatic, financial, administrative matters of the grant.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relationship between the prime recipient and the collaborating organizations is considered a subaward relationship.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E9E2E39-F4FA-4CE9-98A5-5E0143A0D73E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base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What is a Consortium Agreement?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6453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5525"/>
            <a:ext cx="8229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Budget Justification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38908" y="1288059"/>
            <a:ext cx="8153400" cy="470738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Reviewers and Administrator use this to determine if the scope of work matches the request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Explain the specific responsibilities for each team member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Justify unusual/large expenses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Show the value of subcontracts/consortia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altLang="en-US" sz="2000" dirty="0"/>
              <a:t>Provide a separate budget request and justification for any subcontract/consortium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1" dirty="0"/>
              <a:t>Significant over- or under-estimation of budget suggests a lack of investigator understanding of scope of work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altLang="en-US" sz="2100" dirty="0"/>
              <a:t>The reviewers are investigators like you, with experience about costs of research</a:t>
            </a:r>
            <a:endParaRPr lang="en-US" altLang="en-US" sz="1700" dirty="0"/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19014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861389"/>
            <a:ext cx="7772400" cy="784936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Other Considerations</a:t>
            </a:r>
            <a:endParaRPr lang="en-US" alt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900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93975" y="1745673"/>
            <a:ext cx="7821210" cy="4370729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Clr>
                <a:srgbClr val="0070C0"/>
              </a:buClr>
              <a:buSzPct val="101000"/>
              <a:buNone/>
            </a:pPr>
            <a:r>
              <a:rPr lang="en-US" altLang="en-US" sz="3000" b="1" dirty="0"/>
              <a:t>Budget considerations are administrative 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Budget is not used by reviewers to assess scientific merit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The Budget is discussed/reviewed after the scientific merit is assessed and application is scored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But …. </a:t>
            </a:r>
          </a:p>
          <a:p>
            <a:pPr lvl="1"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dirty="0"/>
              <a:t>Budget presentation and justification reveals to reviewers the applicant’s understanding of what it takes to accomplish the proposed research</a:t>
            </a:r>
          </a:p>
          <a:p>
            <a:pPr marL="274320" lvl="1" indent="0">
              <a:spcAft>
                <a:spcPts val="600"/>
              </a:spcAft>
              <a:buClr>
                <a:srgbClr val="0070C0"/>
              </a:buClr>
              <a:buSzPct val="101000"/>
              <a:buNone/>
            </a:pPr>
            <a:r>
              <a:rPr lang="en-US" altLang="en-US" sz="2600" dirty="0">
                <a:solidFill>
                  <a:srgbClr val="FF0000"/>
                </a:solidFill>
              </a:rPr>
              <a:t>Reviewers’ recommendations on the budget are usually followed by program staff </a:t>
            </a:r>
          </a:p>
          <a:p>
            <a:pPr lvl="1">
              <a:spcAft>
                <a:spcPts val="6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000" b="1" dirty="0">
              <a:solidFill>
                <a:schemeClr val="tx1"/>
              </a:solidFill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420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How is the Budget used by Reviewers and Program Officials?</a:t>
            </a:r>
          </a:p>
        </p:txBody>
      </p:sp>
    </p:spTree>
    <p:extLst>
      <p:ext uri="{BB962C8B-B14F-4D97-AF65-F5344CB8AC3E}">
        <p14:creationId xmlns:p14="http://schemas.microsoft.com/office/powerpoint/2010/main" val="24293305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271463"/>
            <a:ext cx="9220200" cy="7921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More Money?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27902" y="1209463"/>
            <a:ext cx="8072759" cy="5135562"/>
          </a:xfrm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Applications requesting ≥ $500,000 DC</a:t>
            </a:r>
            <a:r>
              <a:rPr lang="en-US" altLang="en-US" sz="2400" dirty="0"/>
              <a:t> in any single year </a:t>
            </a:r>
            <a:r>
              <a:rPr lang="en-US" altLang="en-US" sz="2400" dirty="0">
                <a:cs typeface="Arial" charset="0"/>
              </a:rPr>
              <a:t>–</a:t>
            </a:r>
            <a:r>
              <a:rPr lang="en-US" altLang="en-US" sz="2400" dirty="0"/>
              <a:t> applicant </a:t>
            </a:r>
            <a:r>
              <a:rPr lang="en-US" altLang="en-US" sz="2400" b="1" dirty="0"/>
              <a:t>must</a:t>
            </a:r>
            <a:r>
              <a:rPr lang="en-US" altLang="en-US" sz="2400" dirty="0"/>
              <a:t> seek permission to submit from Institute staff at least 6 weeks before submission. 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Multiple Principal Investigator R01</a:t>
            </a:r>
            <a:r>
              <a:rPr lang="en-US" altLang="en-US" sz="2400" dirty="0"/>
              <a:t> is intended for projects that clearly require a </a:t>
            </a:r>
            <a:r>
              <a:rPr lang="ja-JP" altLang="en-US" sz="2400" dirty="0"/>
              <a:t>“</a:t>
            </a:r>
            <a:r>
              <a:rPr lang="en-US" altLang="ja-JP" sz="2400" dirty="0"/>
              <a:t>team science</a:t>
            </a:r>
            <a:r>
              <a:rPr lang="ja-JP" altLang="en-US" sz="2400" dirty="0"/>
              <a:t>”</a:t>
            </a:r>
            <a:r>
              <a:rPr lang="en-US" altLang="ja-JP" sz="2400" dirty="0"/>
              <a:t> approach. The Multiple PI option should not be used as a means to justify a large budget request.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/>
              <a:t>Well-funded investigators</a:t>
            </a:r>
            <a:r>
              <a:rPr lang="en-US" altLang="en-US" sz="2400" dirty="0"/>
              <a:t> should consult with Institute staff regarding policies for support of new research projects in well-funded laboratories.</a:t>
            </a:r>
          </a:p>
        </p:txBody>
      </p:sp>
    </p:spTree>
    <p:extLst>
      <p:ext uri="{BB962C8B-B14F-4D97-AF65-F5344CB8AC3E}">
        <p14:creationId xmlns:p14="http://schemas.microsoft.com/office/powerpoint/2010/main" val="361557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644" y="-103972"/>
            <a:ext cx="8936713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accent1"/>
                </a:solidFill>
              </a:rPr>
              <a:t>Didn’t Receive the Amount Requested?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41609" y="1164968"/>
            <a:ext cx="8459372" cy="4981307"/>
          </a:xfrm>
        </p:spPr>
        <p:txBody>
          <a:bodyPr>
            <a:normAutofit fontScale="92500"/>
          </a:bodyPr>
          <a:lstStyle/>
          <a:p>
            <a:pPr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Study section may recommend reductions in amount and time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Applicants may discuss with Program Officer if IRG-recommended reductions can be restored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100" dirty="0">
              <a:solidFill>
                <a:schemeClr val="tx1"/>
              </a:solidFill>
            </a:endParaRPr>
          </a:p>
          <a:p>
            <a:pPr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Funding institute may reduce budget further and limit years of support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Funding Strategy for many NIH ICs includes an administrative cut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Funding decisions cannot be appealed</a:t>
            </a:r>
          </a:p>
          <a:p>
            <a:pPr lvl="1" eaLnBrk="1" hangingPunct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Discuss with Program Officer if reduction causes hardship</a:t>
            </a:r>
          </a:p>
          <a:p>
            <a:pPr marL="274320" lvl="1" indent="0" eaLnBrk="1" hangingPunct="1">
              <a:buClr>
                <a:srgbClr val="0070C0"/>
              </a:buClr>
              <a:buSzPct val="101000"/>
              <a:buNone/>
            </a:pPr>
            <a:r>
              <a:rPr lang="en-US" altLang="en-US" sz="2400" b="1" dirty="0">
                <a:solidFill>
                  <a:schemeClr val="tx1"/>
                </a:solidFill>
              </a:rPr>
              <a:t>A grantee seeking to revise the project aims because of reductions in time or budget may do so only with prior approval from the program officer.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4560" y="132625"/>
            <a:ext cx="8229600" cy="9604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Other Considerations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5800" y="1502114"/>
            <a:ext cx="7848600" cy="4304797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Ideally, the science drives the budget and justification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Budgets must be consistent with grantee institutional policies and practice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Request reasonable amounts based on current conditions and need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Don’</a:t>
            </a:r>
            <a:r>
              <a:rPr lang="en-US" altLang="ja-JP" sz="2800" b="1" dirty="0"/>
              <a:t>t request contingencies or uncommitted promotions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Justify everything, especially the unusual large ticket items, and year to year variations</a:t>
            </a:r>
          </a:p>
        </p:txBody>
      </p:sp>
      <p:sp>
        <p:nvSpPr>
          <p:cNvPr id="64517" name="Lin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66800"/>
            <a:ext cx="7696200" cy="0"/>
          </a:xfrm>
          <a:prstGeom prst="line">
            <a:avLst/>
          </a:prstGeom>
          <a:noFill/>
          <a:ln w="12700">
            <a:solidFill>
              <a:srgbClr val="33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51847" y="1360025"/>
            <a:ext cx="8062643" cy="4370729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Exceeding FOA budget amount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Used a modular budget when a detailed budget is needed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Budget exceeds $500K and did not request permission to submit – application may be returned without review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Modular budget request did not request F&amp;A for consortia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Costs in budget differ from justification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Salaries exceed the NIH salary cap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Calendar months effort does not equate to the requested salary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Miscalculation of F&amp;A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Not contacting NIH Staff!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100" b="1" dirty="0">
              <a:solidFill>
                <a:schemeClr val="tx1"/>
              </a:solidFill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89061" y="-19694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Common Budget Errors</a:t>
            </a:r>
          </a:p>
        </p:txBody>
      </p:sp>
    </p:spTree>
    <p:extLst>
      <p:ext uri="{BB962C8B-B14F-4D97-AF65-F5344CB8AC3E}">
        <p14:creationId xmlns:p14="http://schemas.microsoft.com/office/powerpoint/2010/main" val="180006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3295F64-99F3-4926-B2C1-C81A95B20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302173"/>
            <a:ext cx="7772400" cy="17526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US" sz="4800" b="1" dirty="0">
                <a:ea typeface="MS PGothic" pitchFamily="34" charset="-128"/>
                <a:cs typeface="+mn-cs"/>
              </a:rPr>
              <a:t>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38904044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24864" y="-252047"/>
            <a:ext cx="7772400" cy="1752600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Award Policy Issues</a:t>
            </a:r>
            <a:endParaRPr lang="en-US" alt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6013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" y="0"/>
            <a:ext cx="9143999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 Allowable vs. Unallowable Costs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1397000"/>
          <a:ext cx="7952508" cy="4022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6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6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Allowable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Unallowable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00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Salaries (NIH</a:t>
                      </a:r>
                      <a:r>
                        <a:rPr lang="en-US" baseline="0" dirty="0"/>
                        <a:t> salary cap:  currently $197,300)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Equipment (needed for the project)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Supplies (includes equipment under $5,000)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Travel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Consultants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Consortiums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Alterations &amp; Renovations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Other (equipment maintenance costs, animal costs, fee for service)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Bad debt (200.426)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Alcohol</a:t>
                      </a:r>
                      <a:r>
                        <a:rPr lang="en-US" baseline="0" dirty="0"/>
                        <a:t> (200.423)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Improper payments (200.428)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Advertising (200.421), except for recruitment, procurement of goods, disposal of scraps/surplus materials, program outreach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Public relations (200.421), except for costs required by the federal awardee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Alumni/ae Activities (200.421)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05828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Lin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785173" y="1009650"/>
            <a:ext cx="7696200" cy="0"/>
          </a:xfrm>
          <a:prstGeom prst="line">
            <a:avLst/>
          </a:prstGeom>
          <a:noFill/>
          <a:ln w="12700">
            <a:solidFill>
              <a:srgbClr val="33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85173" y="1816876"/>
            <a:ext cx="7696200" cy="87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600" kern="0" dirty="0">
                <a:solidFill>
                  <a:schemeClr val="accent1"/>
                </a:solidFill>
              </a:rPr>
              <a:t>Who is Responsible?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73377" y="2715859"/>
            <a:ext cx="8719793" cy="332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Institution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Authorized Organizational Representative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Principal Investigator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Departmental Administrator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Department Chair</a:t>
            </a:r>
          </a:p>
          <a:p>
            <a:pPr eaLnBrk="1" hangingPunct="1">
              <a:defRPr/>
            </a:pPr>
            <a:endParaRPr lang="en-US" sz="3200" kern="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01023" y="1130709"/>
            <a:ext cx="8064500" cy="61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ct val="0"/>
              </a:spcBef>
              <a:spcAft>
                <a:spcPts val="1800"/>
              </a:spcAft>
              <a:buNone/>
              <a:defRPr/>
            </a:pPr>
            <a:r>
              <a:rPr lang="en-US" sz="3200" b="1" kern="0" dirty="0"/>
              <a:t>The Institution</a:t>
            </a:r>
          </a:p>
        </p:txBody>
      </p:sp>
      <p:sp>
        <p:nvSpPr>
          <p:cNvPr id="68616" name="Lin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785173" y="2529968"/>
            <a:ext cx="7696200" cy="0"/>
          </a:xfrm>
          <a:prstGeom prst="line">
            <a:avLst/>
          </a:prstGeom>
          <a:noFill/>
          <a:ln w="12700">
            <a:solidFill>
              <a:srgbClr val="33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6E2585-2FB5-448B-B273-BDFF82271318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en-US" sz="3600" b="1" kern="0" dirty="0">
                <a:solidFill>
                  <a:schemeClr val="accent1"/>
                </a:solidFill>
                <a:ea typeface="MS PGothic" pitchFamily="34" charset="-128"/>
                <a:cs typeface="ＭＳ Ｐゴシック" charset="0"/>
              </a:rPr>
              <a:t>To Whom is the Grant Awarded?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5439" y="1208344"/>
            <a:ext cx="8293122" cy="5141656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Pre-award costs </a:t>
            </a:r>
            <a:r>
              <a:rPr lang="en-US" altLang="en-US" sz="3100" dirty="0"/>
              <a:t>are those incurred prior to the beginning date of the project period or the initial budget period of a competitive segment 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Permissible up to 90 days prior to the start date of a </a:t>
            </a:r>
            <a:r>
              <a:rPr lang="en-US" altLang="en-US" sz="3100" b="1" dirty="0">
                <a:solidFill>
                  <a:srgbClr val="00B050"/>
                </a:solidFill>
              </a:rPr>
              <a:t>competing</a:t>
            </a:r>
            <a:r>
              <a:rPr lang="en-US" altLang="en-US" sz="3100" b="1" dirty="0"/>
              <a:t> award if costs: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900" b="1" dirty="0"/>
              <a:t>Are necessary to conduct the project, </a:t>
            </a:r>
            <a:r>
              <a:rPr lang="en-US" altLang="en-US" sz="2900" b="1" u="sng" dirty="0"/>
              <a:t>and</a:t>
            </a:r>
            <a:r>
              <a:rPr lang="en-US" altLang="en-US" sz="2900" b="1" dirty="0"/>
              <a:t> 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900" b="1" dirty="0"/>
              <a:t>Would be allowable under a potential award without prior approval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Spending is </a:t>
            </a:r>
            <a:r>
              <a:rPr lang="en-US" altLang="en-US" sz="3100" b="1" dirty="0">
                <a:solidFill>
                  <a:srgbClr val="FF0000"/>
                </a:solidFill>
              </a:rPr>
              <a:t>at grantee’s own risk </a:t>
            </a:r>
            <a:r>
              <a:rPr lang="en-US" altLang="en-US" sz="3100" b="1" dirty="0"/>
              <a:t>and expense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900" b="1" dirty="0"/>
              <a:t>This is at the discretion of the grantee institution</a:t>
            </a:r>
          </a:p>
          <a:p>
            <a:pPr marL="274320" lvl="1" indent="0">
              <a:buClr>
                <a:srgbClr val="0070C0"/>
              </a:buClr>
              <a:buSzPct val="101000"/>
              <a:buNone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Spending greater than 90 days in advance requires prior approval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7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3100" b="1" dirty="0"/>
              <a:t>Costs need to be both </a:t>
            </a:r>
            <a:r>
              <a:rPr lang="en-US" altLang="en-US" sz="3100" b="1" dirty="0">
                <a:solidFill>
                  <a:srgbClr val="FF0000"/>
                </a:solidFill>
              </a:rPr>
              <a:t>allowable</a:t>
            </a:r>
            <a:r>
              <a:rPr lang="en-US" altLang="en-US" sz="3100" b="1" dirty="0"/>
              <a:t> and </a:t>
            </a:r>
            <a:r>
              <a:rPr lang="en-US" altLang="en-US" sz="3100" b="1" dirty="0">
                <a:solidFill>
                  <a:srgbClr val="FF0000"/>
                </a:solidFill>
              </a:rPr>
              <a:t>carefully managed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600" b="1" dirty="0"/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600" b="1" dirty="0"/>
          </a:p>
          <a:p>
            <a:pPr marL="0" indent="0">
              <a:lnSpc>
                <a:spcPct val="120000"/>
              </a:lnSpc>
              <a:buClr>
                <a:srgbClr val="0070C0"/>
              </a:buClr>
              <a:buSzPct val="101000"/>
              <a:buNone/>
            </a:pPr>
            <a:r>
              <a:rPr lang="en-US" altLang="en-US" sz="2900" dirty="0">
                <a:solidFill>
                  <a:srgbClr val="FF0000"/>
                </a:solidFill>
              </a:rPr>
              <a:t>*</a:t>
            </a:r>
            <a:r>
              <a:rPr lang="en-US" altLang="en-US" sz="2900" dirty="0"/>
              <a:t>Pre-award costs are </a:t>
            </a:r>
            <a:r>
              <a:rPr lang="en-US" altLang="en-US" sz="2900" b="1" u="sng" dirty="0">
                <a:solidFill>
                  <a:srgbClr val="FF0000"/>
                </a:solidFill>
              </a:rPr>
              <a:t>not</a:t>
            </a:r>
            <a:r>
              <a:rPr lang="en-US" altLang="en-US" sz="2900" b="1" dirty="0">
                <a:solidFill>
                  <a:srgbClr val="FF0000"/>
                </a:solidFill>
              </a:rPr>
              <a:t> allowed for certain grant mechanisms</a:t>
            </a:r>
            <a:r>
              <a:rPr lang="en-US" altLang="en-US" sz="2900" dirty="0"/>
              <a:t>, including fellowships (F) and training grants (T)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377072"/>
            <a:ext cx="8229600" cy="740004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Pre-Award Costs</a:t>
            </a:r>
          </a:p>
        </p:txBody>
      </p:sp>
    </p:spTree>
    <p:extLst>
      <p:ext uri="{BB962C8B-B14F-4D97-AF65-F5344CB8AC3E}">
        <p14:creationId xmlns:p14="http://schemas.microsoft.com/office/powerpoint/2010/main" val="33617043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DDD8F7-9C31-F94A-B40D-3AEBB9CA0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426" y="1216173"/>
            <a:ext cx="8320540" cy="474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6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Always read the Notice of Award!</a:t>
            </a:r>
          </a:p>
          <a:p>
            <a:pPr marL="457200" indent="-457200" algn="l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The </a:t>
            </a:r>
            <a:r>
              <a:rPr lang="en-US" sz="2400" b="1" kern="0" dirty="0" err="1"/>
              <a:t>NoA</a:t>
            </a:r>
            <a:r>
              <a:rPr lang="en-US" sz="2400" b="1" kern="0" dirty="0"/>
              <a:t> explains the details of the grant award</a:t>
            </a:r>
          </a:p>
          <a:p>
            <a:pPr marL="858838" indent="-401638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Drawing down funds constitutes acceptance of terms</a:t>
            </a:r>
            <a:endParaRPr lang="en-US" sz="1200" kern="0" dirty="0"/>
          </a:p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Verify budget request along with the funding institute policy</a:t>
            </a:r>
          </a:p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Please read carefully, and understand the terms</a:t>
            </a:r>
            <a:endParaRPr lang="en-US" sz="1200" b="1" kern="0" dirty="0"/>
          </a:p>
          <a:p>
            <a:pPr marL="457200" indent="-457200" algn="l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If funds are restricted:</a:t>
            </a:r>
          </a:p>
          <a:p>
            <a:pPr marL="914400" lvl="1" indent="-457200" algn="l" eaLnBrk="1" hangingPunct="1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adhere to the restriction</a:t>
            </a:r>
          </a:p>
          <a:p>
            <a:pPr marL="914400" lvl="1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obtain the needed documentation to remove restriction</a:t>
            </a:r>
            <a:endParaRPr lang="en-US" sz="1200" kern="0" dirty="0"/>
          </a:p>
          <a:p>
            <a:pPr marL="457200" indent="-457200" algn="l"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kern="0" dirty="0"/>
              <a:t>Follow the funding regulations and policies</a:t>
            </a:r>
            <a:endParaRPr lang="en-US" sz="1200" b="1" i="1" kern="0" dirty="0"/>
          </a:p>
          <a:p>
            <a:pPr algn="l" eaLnBrk="1" hangingPunct="1">
              <a:buClr>
                <a:srgbClr val="0070C0"/>
              </a:buClr>
              <a:defRPr/>
            </a:pPr>
            <a:r>
              <a:rPr lang="en-US" sz="2400" b="1" i="1" kern="0" dirty="0"/>
              <a:t>If you have questions contact your grants management specialist and program officer!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AB78A2-330D-4F04-8236-557CEF77C28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3600" b="1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The Notice of Award (</a:t>
            </a:r>
            <a:r>
              <a:rPr lang="en-US" sz="3600" b="1" dirty="0" err="1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NoA</a:t>
            </a:r>
            <a:r>
              <a:rPr lang="en-US" sz="3600" b="1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) and You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7277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51250" y="1239486"/>
            <a:ext cx="8062643" cy="4784239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Any spending restrictions will be listed in the Notice of Award (</a:t>
            </a:r>
            <a:r>
              <a:rPr lang="en-US" altLang="en-US" sz="2600" b="1" dirty="0" err="1"/>
              <a:t>NoA</a:t>
            </a:r>
            <a:r>
              <a:rPr lang="en-US" altLang="en-US" sz="2600" b="1" dirty="0"/>
              <a:t>), Section IV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Restricted funds must be tracked by grantee to ensure compliance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Only applied to a particular grant for cause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Examples: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Restrict equipment funds pending receipt of current price quote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b="1" dirty="0"/>
              <a:t>Prohibit human subjects research pending IRB review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rgbClr val="FF0000"/>
                </a:solidFill>
              </a:rPr>
              <a:t>ASK NIH </a:t>
            </a:r>
            <a:r>
              <a:rPr lang="en-US" altLang="en-US" sz="2600" b="1" dirty="0"/>
              <a:t>first if you have questions!</a:t>
            </a:r>
          </a:p>
          <a:p>
            <a:pPr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600" b="1" dirty="0"/>
          </a:p>
          <a:p>
            <a:pPr marL="0" indent="0" algn="ctr">
              <a:buClr>
                <a:srgbClr val="0070C0"/>
              </a:buClr>
              <a:buSzPct val="101000"/>
              <a:buNone/>
            </a:pPr>
            <a:r>
              <a:rPr lang="en-US" altLang="en-US" sz="2600" b="1" dirty="0">
                <a:solidFill>
                  <a:srgbClr val="FF0000"/>
                </a:solidFill>
              </a:rPr>
              <a:t>Always read your Notice of Award!</a:t>
            </a:r>
          </a:p>
          <a:p>
            <a:pPr lvl="1">
              <a:buClr>
                <a:srgbClr val="0070C0"/>
              </a:buClr>
              <a:buSzPct val="101000"/>
              <a:buFont typeface="Arial" panose="020B0604020202020204" pitchFamily="34" charset="0"/>
              <a:buChar char="•"/>
            </a:pPr>
            <a:endParaRPr lang="en-US" altLang="en-US" sz="2000" b="1" dirty="0">
              <a:solidFill>
                <a:schemeClr val="tx1"/>
              </a:solidFill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452483"/>
            <a:ext cx="8229600" cy="721151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Award Restrictions</a:t>
            </a:r>
          </a:p>
        </p:txBody>
      </p:sp>
    </p:spTree>
    <p:extLst>
      <p:ext uri="{BB962C8B-B14F-4D97-AF65-F5344CB8AC3E}">
        <p14:creationId xmlns:p14="http://schemas.microsoft.com/office/powerpoint/2010/main" val="35692842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4659" y="1476113"/>
            <a:ext cx="8115264" cy="43707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Program regulations: 42 CFR Part 52 - Grants for Research Projects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Program and appropriation legislation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45 CFR Part 75 - HHS rules and requirements that govern the administration of grants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NIH Grants Policy Statement - compendium of several regulatory requirements applicable to grants and cooperative agreements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100" b="1" dirty="0">
              <a:solidFill>
                <a:schemeClr val="tx1"/>
              </a:solidFill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443059"/>
            <a:ext cx="8229600" cy="787138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Other Terms of Award</a:t>
            </a:r>
          </a:p>
        </p:txBody>
      </p:sp>
    </p:spTree>
    <p:extLst>
      <p:ext uri="{BB962C8B-B14F-4D97-AF65-F5344CB8AC3E}">
        <p14:creationId xmlns:p14="http://schemas.microsoft.com/office/powerpoint/2010/main" val="16736122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50661" y="1502244"/>
            <a:ext cx="7790973" cy="4370729"/>
          </a:xfrm>
        </p:spPr>
        <p:txBody>
          <a:bodyPr>
            <a:normAutofit lnSpcReduction="1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Build a budget for the dollars and years that are indicated in the Notice of Award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For modular grants, build in any increases in spending over duration of grant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/>
              <a:t>Prioritize research work and get started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600" b="1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rgbClr val="FF0000"/>
                </a:solidFill>
              </a:rPr>
              <a:t>Changes?</a:t>
            </a:r>
            <a:r>
              <a:rPr lang="en-US" altLang="en-US" sz="2600" b="1" dirty="0"/>
              <a:t> Ask Grants Management/Program Staff BEFORE you implement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rgbClr val="FF0000"/>
                </a:solidFill>
              </a:rPr>
              <a:t>Delays?</a:t>
            </a:r>
            <a:r>
              <a:rPr lang="en-US" altLang="en-US" sz="2600" b="1" dirty="0"/>
              <a:t> Unspent funds may be carried forward if appropriately justified/explained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100" b="1" dirty="0">
              <a:solidFill>
                <a:schemeClr val="tx1"/>
              </a:solidFill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457200" y="301656"/>
            <a:ext cx="8229600" cy="92854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Research Based on Award Budget</a:t>
            </a:r>
          </a:p>
        </p:txBody>
      </p:sp>
    </p:spTree>
    <p:extLst>
      <p:ext uri="{BB962C8B-B14F-4D97-AF65-F5344CB8AC3E}">
        <p14:creationId xmlns:p14="http://schemas.microsoft.com/office/powerpoint/2010/main" val="27986384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4562" y="331739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accent1"/>
                </a:solidFill>
              </a:rPr>
              <a:t>Additional Thoughts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06436" y="1983228"/>
            <a:ext cx="8197726" cy="4027487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/>
              <a:t>Most taxpayers think a </a:t>
            </a:r>
            <a:r>
              <a:rPr lang="en-US" altLang="en-US" sz="2800" b="1" dirty="0">
                <a:solidFill>
                  <a:srgbClr val="FF0000"/>
                </a:solidFill>
              </a:rPr>
              <a:t>$1M+ award is a lot of money</a:t>
            </a:r>
            <a:r>
              <a:rPr lang="en-US" altLang="en-US" sz="2800" b="1" dirty="0"/>
              <a:t>. Spend it wisely.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b="1" dirty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/>
              <a:t>Contact Program or Grants Management Staff with Budget problems or questions EARLY!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47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solidFill>
                  <a:schemeClr val="accent1"/>
                </a:solidFill>
              </a:rPr>
              <a:t>Resources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995425" y="1447800"/>
            <a:ext cx="7600950" cy="4800600"/>
          </a:xfrm>
        </p:spPr>
        <p:txBody>
          <a:bodyPr>
            <a:normAutofit/>
          </a:bodyPr>
          <a:lstStyle/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NIH OER Grants and Funding Information</a:t>
            </a: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70C0"/>
                </a:solidFill>
                <a:hlinkClick r:id="rId3"/>
              </a:rPr>
              <a:t>http://grants.nih.gov/grants/about_grants.htm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endParaRPr lang="en-US" sz="2400" dirty="0"/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SF424 R&amp;R guides and FAQs</a:t>
            </a: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70C0"/>
                </a:solidFill>
                <a:hlinkClick r:id="rId4"/>
              </a:rPr>
              <a:t>http://grants.nih.gov/grants/funding/424/index.htm#inst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70C0"/>
                </a:solidFill>
                <a:hlinkClick r:id="rId5"/>
              </a:rPr>
              <a:t>http://grants.nih.gov/grants/ElectronicReceipt/faq_full.htm</a:t>
            </a:r>
            <a:endParaRPr lang="en-US" sz="2000" dirty="0">
              <a:solidFill>
                <a:srgbClr val="0070C0"/>
              </a:solidFill>
            </a:endParaRP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hlinkClick r:id="rId6"/>
              </a:rPr>
              <a:t>http://grants.nih.gov/grants/funding/modular/modular.htm</a:t>
            </a:r>
            <a:endParaRPr lang="en-US" sz="2000" dirty="0"/>
          </a:p>
          <a:p>
            <a:pPr marL="342900" lvl="1" indent="-342900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</a:rPr>
              <a:t>NIH Program and Grants Management staff</a:t>
            </a:r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Your institutional</a:t>
            </a:r>
            <a:r>
              <a:rPr lang="en-US" altLang="ja-JP" sz="2800" dirty="0"/>
              <a:t> Sponsored Programs Office</a:t>
            </a:r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Other experienced individuals at your institution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6FBBA59-FA00-2B4F-8AE6-B088B8F5703B}"/>
              </a:ext>
            </a:extLst>
          </p:cNvPr>
          <p:cNvSpPr txBox="1">
            <a:spLocks/>
          </p:cNvSpPr>
          <p:nvPr/>
        </p:nvSpPr>
        <p:spPr>
          <a:xfrm>
            <a:off x="573406" y="1780688"/>
            <a:ext cx="8062912" cy="437038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en-US" altLang="en-US" sz="2600" b="1" dirty="0"/>
              <a:t>Costs charged to NIH awards must be allowable, and: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Reasonable/Necessary for the grant research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Allocable </a:t>
            </a:r>
            <a:r>
              <a:rPr lang="en-US" altLang="en-US" sz="1800" dirty="0"/>
              <a:t>(incurred solely to advance work under the grant)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Consistently applied</a:t>
            </a:r>
          </a:p>
          <a:p>
            <a:pPr lvl="2"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dirty="0"/>
              <a:t>Conform to NIH terms and conditions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8CF6F43-3A6A-4BC1-A524-34549974FC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4800" y="606973"/>
            <a:ext cx="8534400" cy="758952"/>
          </a:xfrm>
        </p:spPr>
        <p:txBody>
          <a:bodyPr>
            <a:normAutofit fontScale="90000"/>
          </a:bodyPr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Getting Started: NIH Cost Principles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16242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2486"/>
            <a:ext cx="8229600" cy="229716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>
                <a:solidFill>
                  <a:schemeClr val="accent1"/>
                </a:solidFill>
              </a:rPr>
              <a:t>Thank you for your attention.</a:t>
            </a:r>
            <a:br>
              <a:rPr lang="en-US" altLang="en-US" sz="3600" b="1" dirty="0">
                <a:solidFill>
                  <a:schemeClr val="accent1"/>
                </a:solidFill>
              </a:rPr>
            </a:br>
            <a:br>
              <a:rPr lang="en-US" altLang="en-US" sz="3600" b="1" dirty="0">
                <a:solidFill>
                  <a:schemeClr val="accent1"/>
                </a:solidFill>
              </a:rPr>
            </a:br>
            <a:r>
              <a:rPr lang="en-US" altLang="en-US" sz="3600" b="1" dirty="0">
                <a:solidFill>
                  <a:schemeClr val="accent1"/>
                </a:solidFill>
              </a:rPr>
              <a:t>Questions??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630687" y="3124200"/>
            <a:ext cx="5882641" cy="293370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800" b="1" dirty="0"/>
              <a:t>Michael Sesma: </a:t>
            </a:r>
            <a:r>
              <a:rPr lang="en-US" altLang="en-US" sz="2800" b="1" dirty="0">
                <a:hlinkClick r:id="rId3"/>
              </a:rPr>
              <a:t>msesma@nih.gov</a:t>
            </a:r>
            <a:r>
              <a:rPr lang="en-US" altLang="en-US" sz="2800" b="1" dirty="0"/>
              <a:t> 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sz="2800" b="1" dirty="0"/>
          </a:p>
          <a:p>
            <a:pPr marL="0" indent="0" algn="ctr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2800" b="1" dirty="0"/>
              <a:t>Emily Linde: </a:t>
            </a:r>
            <a:r>
              <a:rPr lang="en-US" sz="2800" b="1" dirty="0">
                <a:hlinkClick r:id="rId4" tooltip="Email Emily Linde"/>
              </a:rPr>
              <a:t>emily.linde@nih.gov</a:t>
            </a:r>
            <a:endParaRPr lang="en-US" altLang="en-US" sz="2800" b="1" dirty="0"/>
          </a:p>
          <a:p>
            <a:pPr marL="274320" lvl="1" indent="0" algn="ctr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en-US" altLang="en-US" b="1" dirty="0"/>
          </a:p>
          <a:p>
            <a:pPr marL="0" indent="0" algn="ctr"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0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36099" y="1435084"/>
            <a:ext cx="8062643" cy="4370729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/>
              <a:t>Applications submitted to the NIH must be in response to a Funding Opportunity Announcement (FOA)</a:t>
            </a:r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1400" b="1" dirty="0"/>
          </a:p>
          <a:p>
            <a:pPr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tx1"/>
                </a:solidFill>
              </a:rPr>
              <a:t>Carefully Read the FOA</a:t>
            </a:r>
            <a:r>
              <a:rPr lang="en-US" altLang="en-US" sz="2000" b="1" dirty="0"/>
              <a:t>:</a:t>
            </a:r>
            <a:endParaRPr lang="en-US" altLang="en-US" sz="2400" b="1" dirty="0">
              <a:solidFill>
                <a:schemeClr val="tx1"/>
              </a:solidFill>
            </a:endParaRP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/>
                </a:solidFill>
              </a:rPr>
              <a:t>Period of support </a:t>
            </a:r>
            <a:r>
              <a:rPr lang="en-US" altLang="en-US" sz="2400" dirty="0">
                <a:solidFill>
                  <a:schemeClr val="tx1"/>
                </a:solidFill>
              </a:rPr>
              <a:t>(number of years)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/>
                </a:solidFill>
              </a:rPr>
              <a:t>Dollar limit </a:t>
            </a:r>
            <a:r>
              <a:rPr lang="en-US" altLang="en-US" sz="2400" dirty="0">
                <a:solidFill>
                  <a:schemeClr val="tx1"/>
                </a:solidFill>
              </a:rPr>
              <a:t>of support (for example $100K total cost (TC) or $100K direct cost (DC))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tx1"/>
                </a:solidFill>
              </a:rPr>
              <a:t>Type of budget </a:t>
            </a:r>
            <a:r>
              <a:rPr lang="en-US" altLang="en-US" sz="2400" dirty="0">
                <a:solidFill>
                  <a:schemeClr val="tx1"/>
                </a:solidFill>
              </a:rPr>
              <a:t>submission (modular or detailed)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Prior approval to submit may be required for larger research projects (&gt;$500K DC in any year)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tx1"/>
              </a:solidFill>
            </a:endParaRPr>
          </a:p>
          <a:p>
            <a:pPr marL="0" indent="0">
              <a:buClr>
                <a:srgbClr val="0070C0"/>
              </a:buClr>
              <a:buSzPct val="100000"/>
              <a:buNone/>
            </a:pPr>
            <a:r>
              <a:rPr lang="en-US" altLang="en-US" sz="2800" b="1" dirty="0">
                <a:solidFill>
                  <a:schemeClr val="tx1"/>
                </a:solidFill>
              </a:rPr>
              <a:t>Questions:</a:t>
            </a:r>
            <a:r>
              <a:rPr lang="en-US" altLang="en-US" sz="2800" dirty="0">
                <a:solidFill>
                  <a:schemeClr val="tx1"/>
                </a:solidFill>
              </a:rPr>
              <a:t> Contact Program Staff listed in the FOA</a:t>
            </a:r>
          </a:p>
          <a:p>
            <a:pPr lvl="1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b="1" dirty="0">
              <a:solidFill>
                <a:schemeClr val="tx1"/>
              </a:solidFill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69142" y="1140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4400" b="1" dirty="0">
                <a:solidFill>
                  <a:schemeClr val="accent1"/>
                </a:solidFill>
              </a:rPr>
              <a:t>Tips for 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3884179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36099" y="1267418"/>
            <a:ext cx="7769225" cy="4633965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Know your limits!</a:t>
            </a:r>
          </a:p>
          <a:p>
            <a:pPr marL="74295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FOAs may have overall </a:t>
            </a:r>
            <a:r>
              <a:rPr lang="en-US" altLang="en-US" sz="2200" b="1" dirty="0"/>
              <a:t>funding limits</a:t>
            </a:r>
            <a:r>
              <a:rPr lang="en-US" altLang="en-US" sz="2200" dirty="0"/>
              <a:t>, </a:t>
            </a:r>
            <a:r>
              <a:rPr lang="en-US" altLang="en-US" sz="2200" b="1" dirty="0"/>
              <a:t>spending</a:t>
            </a:r>
            <a:r>
              <a:rPr lang="en-US" altLang="en-US" sz="2200" dirty="0"/>
              <a:t> </a:t>
            </a:r>
            <a:r>
              <a:rPr lang="en-US" altLang="en-US" sz="2200" b="1" dirty="0"/>
              <a:t>caps</a:t>
            </a:r>
            <a:r>
              <a:rPr lang="en-US" altLang="en-US" sz="2200" dirty="0"/>
              <a:t> and/or </a:t>
            </a:r>
            <a:r>
              <a:rPr lang="en-US" altLang="en-US" sz="2200" b="1" dirty="0"/>
              <a:t>expense limits </a:t>
            </a:r>
          </a:p>
          <a:p>
            <a:pPr marL="74295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Some expenses are “</a:t>
            </a:r>
            <a:r>
              <a:rPr lang="en-US" altLang="en-US" sz="2200" b="1" dirty="0"/>
              <a:t>unallowable</a:t>
            </a:r>
            <a:r>
              <a:rPr lang="en-US" altLang="en-US" sz="2200" dirty="0"/>
              <a:t>”  (e.g. lobbying, entertainment)</a:t>
            </a:r>
          </a:p>
          <a:p>
            <a:pPr marL="742950" lvl="2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Related Notices section of FOA provide updates/clarifications</a:t>
            </a:r>
          </a:p>
          <a:p>
            <a:pPr marL="685800" lvl="2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Identify what is necessary and reasonable</a:t>
            </a:r>
          </a:p>
          <a:p>
            <a:pPr lv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Provide clear rationale for requested budget</a:t>
            </a:r>
          </a:p>
          <a:p>
            <a:pPr lvl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Pitfalls to avoid, e.g.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Over or underestimating costs of proposed work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Large requests for new </a:t>
            </a:r>
            <a:r>
              <a:rPr lang="en-US" altLang="en-US" sz="1900" b="1" dirty="0">
                <a:solidFill>
                  <a:schemeClr val="tx1"/>
                </a:solidFill>
              </a:rPr>
              <a:t>equipment</a:t>
            </a:r>
            <a:r>
              <a:rPr lang="en-US" altLang="en-US" sz="1900" dirty="0">
                <a:solidFill>
                  <a:schemeClr val="tx1"/>
                </a:solidFill>
              </a:rPr>
              <a:t> suggests an insufficient environment to do the work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altLang="en-US" sz="1900" dirty="0">
                <a:solidFill>
                  <a:schemeClr val="tx1"/>
                </a:solidFill>
              </a:rPr>
              <a:t>Lack of rationale for grant supported </a:t>
            </a:r>
            <a:r>
              <a:rPr lang="en-US" altLang="en-US" sz="1900" b="1" dirty="0">
                <a:solidFill>
                  <a:schemeClr val="tx1"/>
                </a:solidFill>
              </a:rPr>
              <a:t>personnel</a:t>
            </a:r>
            <a:endParaRPr lang="en-US" altLang="en-US" sz="1900" dirty="0">
              <a:solidFill>
                <a:schemeClr val="tx1"/>
              </a:solidFill>
            </a:endParaRPr>
          </a:p>
          <a:p>
            <a:pPr marL="274320" lvl="1" indent="0">
              <a:buClr>
                <a:srgbClr val="0070C0"/>
              </a:buClr>
              <a:buNone/>
            </a:pPr>
            <a:endParaRPr lang="en-US" altLang="en-US" sz="2000" i="1" dirty="0">
              <a:solidFill>
                <a:srgbClr val="0070C0"/>
              </a:solidFill>
            </a:endParaRPr>
          </a:p>
          <a:p>
            <a:pPr marL="274320" lvl="1" indent="0">
              <a:buClr>
                <a:srgbClr val="0070C0"/>
              </a:buClr>
              <a:buNone/>
            </a:pPr>
            <a:r>
              <a:rPr lang="en-US" altLang="en-US" i="1" dirty="0">
                <a:solidFill>
                  <a:srgbClr val="0070C0"/>
                </a:solidFill>
              </a:rPr>
              <a:t>Reviewers </a:t>
            </a:r>
            <a:r>
              <a:rPr lang="en-US" altLang="en-US" i="1" u="sng" dirty="0">
                <a:solidFill>
                  <a:srgbClr val="0070C0"/>
                </a:solidFill>
              </a:rPr>
              <a:t>will</a:t>
            </a:r>
            <a:r>
              <a:rPr lang="en-US" altLang="en-US" i="1" dirty="0">
                <a:solidFill>
                  <a:srgbClr val="0070C0"/>
                </a:solidFill>
              </a:rPr>
              <a:t> comment on the budget but not consider it in scoring</a:t>
            </a:r>
          </a:p>
        </p:txBody>
      </p:sp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269142" y="320510"/>
            <a:ext cx="8229600" cy="760624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1"/>
                </a:solidFill>
              </a:rPr>
              <a:t>Tips for Getting Started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2675042" y="5699008"/>
            <a:ext cx="5896219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Char char="–"/>
              <a:defRPr sz="26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66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6600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/>
              <a:t>NIH Grant Application Budget Basics:</a:t>
            </a:r>
          </a:p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hlinkClick r:id="rId3"/>
              </a:rPr>
              <a:t>http://grants.nih.gov/grants/developing_budget.htm</a:t>
            </a:r>
            <a:r>
              <a:rPr lang="en-US" altLang="en-US" sz="2000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A202AD-1D17-4CE1-9BE3-22618739F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32490"/>
          </a:xfrm>
        </p:spPr>
        <p:txBody>
          <a:bodyPr/>
          <a:lstStyle/>
          <a:p>
            <a:pPr rtl="0" eaLnBrk="1" fontAlgn="base" hangingPunct="1"/>
            <a:r>
              <a:rPr lang="en-US" sz="4000" b="1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Types of Budgets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90404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37625" y="974555"/>
            <a:ext cx="8652681" cy="5147433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rgbClr val="00B0F0"/>
              </a:buClr>
              <a:buNone/>
            </a:pPr>
            <a:r>
              <a:rPr lang="en-US" altLang="en-US" sz="2800" dirty="0"/>
              <a:t>Two different NIH budget formats (and forms), based on total direct costs requested and activity code</a:t>
            </a:r>
          </a:p>
          <a:p>
            <a:pPr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Modular </a:t>
            </a:r>
            <a:r>
              <a:rPr lang="en-US" altLang="en-US" sz="2000" dirty="0"/>
              <a:t>PHS 398 Modular Budget Form</a:t>
            </a:r>
            <a:endParaRPr lang="en-US" altLang="en-US" sz="2800" b="1" dirty="0"/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Research Project Grants (e.g. R01, R21)*</a:t>
            </a:r>
          </a:p>
          <a:p>
            <a:pPr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n-US" altLang="en-US" sz="1000" b="1" dirty="0"/>
          </a:p>
          <a:p>
            <a:pPr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/>
              <a:t>Detailed </a:t>
            </a:r>
            <a:r>
              <a:rPr lang="en-US" altLang="en-US" sz="2000" dirty="0"/>
              <a:t>[Categorical or Itemized] SF424 (R&amp;R)Budget form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Fellowship Applications [F]: tuition &amp; fees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Career Development Awards [K]: salary, materials, supplies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Institutional Training Grants [T]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SBIR/STTR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Research Project Grants*</a:t>
            </a:r>
          </a:p>
          <a:p>
            <a:pPr lvl="1" fontAlgn="auto"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altLang="en-US" sz="2000" dirty="0"/>
              <a:t>Multi-Project/Consortium*</a:t>
            </a:r>
          </a:p>
          <a:p>
            <a:pPr marL="274320" lvl="1" indent="0" fontAlgn="auto">
              <a:spcAft>
                <a:spcPts val="0"/>
              </a:spcAft>
              <a:buClr>
                <a:srgbClr val="00B0F0"/>
              </a:buClr>
              <a:buNone/>
            </a:pPr>
            <a:r>
              <a:rPr lang="en-US" sz="1800" b="1" i="1" dirty="0"/>
              <a:t>Allowable costs or post-award financial management requirements are the same for both Modular and Detailed Budgets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3F8A4B-F17E-44D8-A359-92760537D0A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1752" y="-157655"/>
            <a:ext cx="8534400" cy="1145207"/>
          </a:xfrm>
        </p:spPr>
        <p:txBody>
          <a:bodyPr/>
          <a:lstStyle/>
          <a:p>
            <a:pPr eaLnBrk="0" hangingPunct="0"/>
            <a:r>
              <a:rPr lang="en-US" sz="4000" b="1" dirty="0">
                <a:solidFill>
                  <a:srgbClr val="D16349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Modular and Detailed </a:t>
            </a:r>
            <a:r>
              <a:rPr lang="en-US" sz="4000" b="1" kern="1200" dirty="0">
                <a:solidFill>
                  <a:srgbClr val="D16349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Budgets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47514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6A81C-1349-4838-96AA-60BE26F55E8F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546754" y="1034078"/>
            <a:ext cx="8371003" cy="5335564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ea typeface="ＭＳ Ｐゴシック" charset="0"/>
              </a:rPr>
              <a:t>Grant applications with annual direct costs ≤ $250,000 use Modular Budgets</a:t>
            </a:r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ea typeface="ＭＳ Ｐゴシック" charset="0"/>
              </a:rPr>
              <a:t>Budget is built on modules of $25,000: </a:t>
            </a:r>
            <a:r>
              <a:rPr lang="en-US" sz="2000" dirty="0">
                <a:ea typeface="ＭＳ Ｐゴシック" charset="0"/>
              </a:rPr>
              <a:t>future year escalations are not allowed</a:t>
            </a:r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Applicable for “R” grant activities </a:t>
            </a:r>
            <a:r>
              <a:rPr lang="en-US" sz="2000" dirty="0"/>
              <a:t>(R01, R03, R15, R21, R34)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ＭＳ Ｐゴシック" charset="0"/>
              </a:rPr>
              <a:t>Consortium direct costs are included in the total direct costs being requested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ＭＳ Ｐゴシック" charset="0"/>
              </a:rPr>
              <a:t>Total itemized* direct costs are rounded to the nearest $25,000 increment</a:t>
            </a:r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1200" b="1" dirty="0"/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No categorical budget required</a:t>
            </a:r>
            <a:r>
              <a:rPr lang="en-US" sz="2400" b="1" dirty="0">
                <a:solidFill>
                  <a:srgbClr val="00B0F0"/>
                </a:solidFill>
              </a:rPr>
              <a:t>*</a:t>
            </a:r>
            <a:r>
              <a:rPr lang="en-US" sz="2400" dirty="0"/>
              <a:t>[unless asked by NIH]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at time of application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at time of award</a:t>
            </a:r>
          </a:p>
          <a:p>
            <a:pPr lvl="1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rgbClr val="0070C0"/>
              </a:buClr>
              <a:buSzPct val="100000"/>
              <a:buNone/>
              <a:defRPr/>
            </a:pPr>
            <a:r>
              <a:rPr lang="en-US" sz="1800" i="1" dirty="0">
                <a:solidFill>
                  <a:srgbClr val="00B050"/>
                </a:solidFill>
              </a:rPr>
              <a:t>*</a:t>
            </a:r>
            <a:r>
              <a:rPr lang="en-US" sz="1800" i="1" dirty="0"/>
              <a:t>It is advisable to create a detailed budget, for your institution’s records, for each year of support requested. </a:t>
            </a:r>
          </a:p>
          <a:p>
            <a:pPr marL="0" indent="0" algn="ctr" fontAlgn="auto">
              <a:spcAft>
                <a:spcPts val="0"/>
              </a:spcAft>
              <a:buClr>
                <a:srgbClr val="0070C0"/>
              </a:buClr>
              <a:buSzPct val="100000"/>
              <a:buNone/>
              <a:defRPr/>
            </a:pPr>
            <a:r>
              <a:rPr lang="en-US" sz="1800" i="1" dirty="0"/>
              <a:t>PHS SF424 Research &amp; Related Budget: </a:t>
            </a:r>
            <a:r>
              <a:rPr lang="en-US" sz="1800" b="1" i="1" dirty="0"/>
              <a:t>5.4 Modular Budget Component </a:t>
            </a:r>
            <a:r>
              <a:rPr lang="en-US" sz="1800" i="1" dirty="0"/>
              <a:t>forms</a:t>
            </a:r>
            <a:endParaRPr lang="en-US" sz="1800" b="1" i="1" dirty="0"/>
          </a:p>
          <a:p>
            <a:pPr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2800" b="1" dirty="0"/>
          </a:p>
          <a:p>
            <a:pPr marL="800100" lvl="1" indent="-342900" fontAlgn="auto">
              <a:spcAft>
                <a:spcPts val="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2400" dirty="0">
              <a:ea typeface="ＭＳ Ｐゴシック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42E821F-01A5-4421-9AC8-B9F454F1088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0" fontAlgn="auto" hangingPunct="0"/>
            <a:r>
              <a:rPr lang="en-US" sz="4000" b="1" kern="1200" dirty="0">
                <a:solidFill>
                  <a:srgbClr val="D16349"/>
                </a:solidFill>
                <a:effectLst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Modular Budgets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52803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002DE325B4434C8407F2BB379023F4" ma:contentTypeVersion="13" ma:contentTypeDescription="Create a new document." ma:contentTypeScope="" ma:versionID="476e873166ae8478b0d17a674a725b4a">
  <xsd:schema xmlns:xsd="http://www.w3.org/2001/XMLSchema" xmlns:xs="http://www.w3.org/2001/XMLSchema" xmlns:p="http://schemas.microsoft.com/office/2006/metadata/properties" xmlns:ns2="64948b15-7def-430b-8648-1feb819ee410" xmlns:ns3="6bc68b66-932e-422c-b9b0-23fd53127af9" targetNamespace="http://schemas.microsoft.com/office/2006/metadata/properties" ma:root="true" ma:fieldsID="427813e36bbbb4baf921046a170b8e90" ns2:_="" ns3:_="">
    <xsd:import namespace="64948b15-7def-430b-8648-1feb819ee410"/>
    <xsd:import namespace="6bc68b66-932e-422c-b9b0-23fd53127af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948b15-7def-430b-8648-1feb819ee41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c68b66-932e-422c-b9b0-23fd53127a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097EEA-A1FD-4E6C-BF1E-FBF92D015674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9814E1D0-C5E1-4013-B223-7656AD19B83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f893e3a-4a60-4b97-be02-0e6a9cdad41d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84453C-4028-4789-970A-7F8B27EDBAF3}"/>
</file>

<file path=customXml/itemProps4.xml><?xml version="1.0" encoding="utf-8"?>
<ds:datastoreItem xmlns:ds="http://schemas.openxmlformats.org/officeDocument/2006/customXml" ds:itemID="{0FDDBDC8-4C11-47B5-AA5F-5B414B7978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20317</TotalTime>
  <Words>2889</Words>
  <Application>Microsoft Office PowerPoint</Application>
  <PresentationFormat>On-screen Show (4:3)</PresentationFormat>
  <Paragraphs>375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Times New Roman</vt:lpstr>
      <vt:lpstr>Wingdings</vt:lpstr>
      <vt:lpstr>Wingdings 2</vt:lpstr>
      <vt:lpstr>Civic</vt:lpstr>
      <vt:lpstr>Budget Building Blocks for Investigators   NIH Virtual Seminar on Program Funding &amp; Grants Administration November 2021</vt:lpstr>
      <vt:lpstr>Budget Basics</vt:lpstr>
      <vt:lpstr>Getting Started</vt:lpstr>
      <vt:lpstr>Getting Started: NIH Cost Principles</vt:lpstr>
      <vt:lpstr>Tips for Getting Started</vt:lpstr>
      <vt:lpstr>Tips for Getting Started</vt:lpstr>
      <vt:lpstr>Types of Budgets</vt:lpstr>
      <vt:lpstr>Modular and Detailed Budgets</vt:lpstr>
      <vt:lpstr>Modular Budgets</vt:lpstr>
      <vt:lpstr>Modular Budget Flow Chart</vt:lpstr>
      <vt:lpstr>Modular Budget Justification</vt:lpstr>
      <vt:lpstr>Budget Components </vt:lpstr>
      <vt:lpstr>Costs: An NIH Primer</vt:lpstr>
      <vt:lpstr>Sections A &amp; B: Personnel</vt:lpstr>
      <vt:lpstr>Sections A &amp; B: Personnel</vt:lpstr>
      <vt:lpstr>Personnel (continued)</vt:lpstr>
      <vt:lpstr>Salary Cap</vt:lpstr>
      <vt:lpstr>Section C: Equipment</vt:lpstr>
      <vt:lpstr>Section D: Travel</vt:lpstr>
      <vt:lpstr>Section E: Participant/Trainee Support Costs</vt:lpstr>
      <vt:lpstr>Section F: Other Direct Costs</vt:lpstr>
      <vt:lpstr>What is a Consortium Agreement? </vt:lpstr>
      <vt:lpstr>Budget Justification</vt:lpstr>
      <vt:lpstr>Other Considerations</vt:lpstr>
      <vt:lpstr>How is the Budget used by Reviewers and Program Officials?</vt:lpstr>
      <vt:lpstr>More Money?</vt:lpstr>
      <vt:lpstr>Didn’t Receive the Amount Requested?</vt:lpstr>
      <vt:lpstr>Other Considerations</vt:lpstr>
      <vt:lpstr>Common Budget Errors</vt:lpstr>
      <vt:lpstr>Award Policy Issues</vt:lpstr>
      <vt:lpstr> Allowable vs. Unallowable Costs</vt:lpstr>
      <vt:lpstr>To Whom is the Grant Awarded?</vt:lpstr>
      <vt:lpstr>Pre-Award Costs</vt:lpstr>
      <vt:lpstr>The Notice of Award (NoA) and You</vt:lpstr>
      <vt:lpstr>Award Restrictions</vt:lpstr>
      <vt:lpstr>Other Terms of Award</vt:lpstr>
      <vt:lpstr>Research Based on Award Budget</vt:lpstr>
      <vt:lpstr>Additional Thoughts</vt:lpstr>
      <vt:lpstr>Resources</vt:lpstr>
      <vt:lpstr>Thank you for your attention.  Questions??</vt:lpstr>
    </vt:vector>
  </TitlesOfParts>
  <Company>NIH\OD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Building Blocks for Investigators - Regional Seminar 2015</dc:title>
  <dc:creator>OD Lan User</dc:creator>
  <cp:lastModifiedBy>Cummins, Sheri (NIH/OD) [E]</cp:lastModifiedBy>
  <cp:revision>918</cp:revision>
  <cp:lastPrinted>2015-09-09T18:42:00Z</cp:lastPrinted>
  <dcterms:created xsi:type="dcterms:W3CDTF">2003-01-30T15:11:49Z</dcterms:created>
  <dcterms:modified xsi:type="dcterms:W3CDTF">2021-11-01T23:31:56Z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IH Regional Seminar Month">
    <vt:lpwstr>June 2011</vt:lpwstr>
  </property>
  <property fmtid="{D5CDD505-2E9C-101B-9397-08002B2CF9AE}" pid="3" name="ContentType">
    <vt:lpwstr>Document</vt:lpwstr>
  </property>
  <property fmtid="{D5CDD505-2E9C-101B-9397-08002B2CF9AE}" pid="4" name="April or June?">
    <vt:lpwstr>June 2012</vt:lpwstr>
  </property>
  <property fmtid="{D5CDD505-2E9C-101B-9397-08002B2CF9AE}" pid="5" name="display_urn:schemas-microsoft-com:office:office#Assigned_x0020_To0">
    <vt:lpwstr>Hunziker, Rosemarie (NIH/NIBIB) [E]</vt:lpwstr>
  </property>
  <property fmtid="{D5CDD505-2E9C-101B-9397-08002B2CF9AE}" pid="6" name="ContentTypeId">
    <vt:lpwstr>0x0101005E002DE325B4434C8407F2BB379023F4</vt:lpwstr>
  </property>
</Properties>
</file>