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75" r:id="rId5"/>
    <p:sldMasterId id="2147483811" r:id="rId6"/>
  </p:sldMasterIdLst>
  <p:notesMasterIdLst>
    <p:notesMasterId r:id="rId64"/>
  </p:notesMasterIdLst>
  <p:handoutMasterIdLst>
    <p:handoutMasterId r:id="rId65"/>
  </p:handoutMasterIdLst>
  <p:sldIdLst>
    <p:sldId id="257" r:id="rId7"/>
    <p:sldId id="339" r:id="rId8"/>
    <p:sldId id="439" r:id="rId9"/>
    <p:sldId id="2470" r:id="rId10"/>
    <p:sldId id="452" r:id="rId11"/>
    <p:sldId id="441" r:id="rId12"/>
    <p:sldId id="357" r:id="rId13"/>
    <p:sldId id="429" r:id="rId14"/>
    <p:sldId id="266" r:id="rId15"/>
    <p:sldId id="261" r:id="rId16"/>
    <p:sldId id="380" r:id="rId17"/>
    <p:sldId id="431" r:id="rId18"/>
    <p:sldId id="432" r:id="rId19"/>
    <p:sldId id="371" r:id="rId20"/>
    <p:sldId id="440" r:id="rId21"/>
    <p:sldId id="427" r:id="rId22"/>
    <p:sldId id="442" r:id="rId23"/>
    <p:sldId id="2471" r:id="rId24"/>
    <p:sldId id="412" r:id="rId25"/>
    <p:sldId id="378" r:id="rId26"/>
    <p:sldId id="358" r:id="rId27"/>
    <p:sldId id="436" r:id="rId28"/>
    <p:sldId id="443" r:id="rId29"/>
    <p:sldId id="287" r:id="rId30"/>
    <p:sldId id="449" r:id="rId31"/>
    <p:sldId id="381" r:id="rId32"/>
    <p:sldId id="361" r:id="rId33"/>
    <p:sldId id="444" r:id="rId34"/>
    <p:sldId id="262" r:id="rId35"/>
    <p:sldId id="315" r:id="rId36"/>
    <p:sldId id="450" r:id="rId37"/>
    <p:sldId id="367" r:id="rId38"/>
    <p:sldId id="369" r:id="rId39"/>
    <p:sldId id="366" r:id="rId40"/>
    <p:sldId id="368" r:id="rId41"/>
    <p:sldId id="445" r:id="rId42"/>
    <p:sldId id="362" r:id="rId43"/>
    <p:sldId id="311" r:id="rId44"/>
    <p:sldId id="282" r:id="rId45"/>
    <p:sldId id="446" r:id="rId46"/>
    <p:sldId id="344" r:id="rId47"/>
    <p:sldId id="340" r:id="rId48"/>
    <p:sldId id="372" r:id="rId49"/>
    <p:sldId id="325" r:id="rId50"/>
    <p:sldId id="447" r:id="rId51"/>
    <p:sldId id="342" r:id="rId52"/>
    <p:sldId id="343" r:id="rId53"/>
    <p:sldId id="448" r:id="rId54"/>
    <p:sldId id="322" r:id="rId55"/>
    <p:sldId id="451" r:id="rId56"/>
    <p:sldId id="301" r:id="rId57"/>
    <p:sldId id="303" r:id="rId58"/>
    <p:sldId id="379" r:id="rId59"/>
    <p:sldId id="331" r:id="rId60"/>
    <p:sldId id="373" r:id="rId61"/>
    <p:sldId id="374" r:id="rId62"/>
    <p:sldId id="332" r:id="rId63"/>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521415D9-36F7-43E2-AB2F-B90AF26B5E84}">
      <p14:sectionLst xmlns:p14="http://schemas.microsoft.com/office/powerpoint/2010/main">
        <p14:section name="Collaborators" id="{25B12F15-EA1F-4359-A1EA-B85F84568DCB}">
          <p14:sldIdLst>
            <p14:sldId id="257"/>
            <p14:sldId id="339"/>
            <p14:sldId id="439"/>
            <p14:sldId id="2470"/>
            <p14:sldId id="452"/>
            <p14:sldId id="441"/>
            <p14:sldId id="357"/>
            <p14:sldId id="429"/>
            <p14:sldId id="266"/>
            <p14:sldId id="261"/>
            <p14:sldId id="380"/>
            <p14:sldId id="431"/>
            <p14:sldId id="432"/>
            <p14:sldId id="371"/>
            <p14:sldId id="440"/>
            <p14:sldId id="427"/>
            <p14:sldId id="442"/>
            <p14:sldId id="2471"/>
            <p14:sldId id="412"/>
            <p14:sldId id="378"/>
            <p14:sldId id="358"/>
            <p14:sldId id="436"/>
            <p14:sldId id="443"/>
            <p14:sldId id="287"/>
            <p14:sldId id="449"/>
            <p14:sldId id="381"/>
            <p14:sldId id="361"/>
            <p14:sldId id="444"/>
            <p14:sldId id="262"/>
            <p14:sldId id="315"/>
            <p14:sldId id="450"/>
            <p14:sldId id="367"/>
            <p14:sldId id="369"/>
            <p14:sldId id="366"/>
            <p14:sldId id="368"/>
            <p14:sldId id="445"/>
            <p14:sldId id="362"/>
            <p14:sldId id="311"/>
            <p14:sldId id="282"/>
            <p14:sldId id="446"/>
            <p14:sldId id="344"/>
            <p14:sldId id="340"/>
            <p14:sldId id="372"/>
            <p14:sldId id="325"/>
            <p14:sldId id="447"/>
            <p14:sldId id="342"/>
            <p14:sldId id="343"/>
            <p14:sldId id="448"/>
            <p14:sldId id="322"/>
            <p14:sldId id="451"/>
            <p14:sldId id="301"/>
            <p14:sldId id="303"/>
            <p14:sldId id="379"/>
          </p14:sldIdLst>
        </p14:section>
        <p14:section name="Extra Slides" id="{0CABCB90-129B-410D-AC13-90156352CA11}">
          <p14:sldIdLst>
            <p14:sldId id="331"/>
            <p14:sldId id="373"/>
            <p14:sldId id="374"/>
            <p14:sldId id="33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gugan, Glen (NIH/NIAID) [E]" initials="MG([" lastIdx="17" clrIdx="0">
    <p:extLst>
      <p:ext uri="{19B8F6BF-5375-455C-9EA6-DF929625EA0E}">
        <p15:presenceInfo xmlns:p15="http://schemas.microsoft.com/office/powerpoint/2012/main" userId="S::gmcgugan@nih.gov::2256b66a-9557-4c37-9955-418b5eb3efd8" providerId="AD"/>
      </p:ext>
    </p:extLst>
  </p:cmAuthor>
  <p:cmAuthor id="2" name="Ashe, Samuel (NIH/NIAID) [E]" initials="AS([" lastIdx="7" clrIdx="1">
    <p:extLst>
      <p:ext uri="{19B8F6BF-5375-455C-9EA6-DF929625EA0E}">
        <p15:presenceInfo xmlns:p15="http://schemas.microsoft.com/office/powerpoint/2012/main" userId="S::ashesr@nih.gov::03307c12-b3d9-4986-bca7-5b8465d8da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0000"/>
    <a:srgbClr val="0000CC"/>
    <a:srgbClr val="B40000"/>
    <a:srgbClr val="000000"/>
    <a:srgbClr val="FFFFAF"/>
    <a:srgbClr val="A8EEFE"/>
    <a:srgbClr val="96EAFE"/>
    <a:srgbClr val="7C5989"/>
    <a:srgbClr val="00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36" autoAdjust="0"/>
    <p:restoredTop sz="96357" autoAdjust="0"/>
  </p:normalViewPr>
  <p:slideViewPr>
    <p:cSldViewPr>
      <p:cViewPr varScale="1">
        <p:scale>
          <a:sx n="46" d="100"/>
          <a:sy n="46" d="100"/>
        </p:scale>
        <p:origin x="612" y="36"/>
      </p:cViewPr>
      <p:guideLst>
        <p:guide orient="horz" pos="2160"/>
        <p:guide pos="2880"/>
      </p:guideLst>
    </p:cSldViewPr>
  </p:slideViewPr>
  <p:outlineViewPr>
    <p:cViewPr>
      <p:scale>
        <a:sx n="33" d="100"/>
        <a:sy n="33" d="100"/>
      </p:scale>
      <p:origin x="0" y="-47070"/>
    </p:cViewPr>
  </p:outlineViewPr>
  <p:notesTextViewPr>
    <p:cViewPr>
      <p:scale>
        <a:sx n="100" d="100"/>
        <a:sy n="100" d="100"/>
      </p:scale>
      <p:origin x="0" y="0"/>
    </p:cViewPr>
  </p:notesTextViewPr>
  <p:sorterViewPr>
    <p:cViewPr>
      <p:scale>
        <a:sx n="120" d="100"/>
        <a:sy n="120" d="100"/>
      </p:scale>
      <p:origin x="0" y="-6456"/>
    </p:cViewPr>
  </p:sorterViewPr>
  <p:notesViewPr>
    <p:cSldViewPr>
      <p:cViewPr varScale="1">
        <p:scale>
          <a:sx n="86" d="100"/>
          <a:sy n="86" d="100"/>
        </p:scale>
        <p:origin x="384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1" y="0"/>
            <a:ext cx="3005620" cy="461325"/>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eaLnBrk="1" hangingPunct="1">
              <a:defRPr sz="1200">
                <a:latin typeface="Times New Roman" charset="0"/>
                <a:cs typeface="+mn-cs"/>
              </a:defRPr>
            </a:lvl1pPr>
          </a:lstStyle>
          <a:p>
            <a:pPr>
              <a:defRPr/>
            </a:pPr>
            <a:endParaRPr lang="en-US"/>
          </a:p>
        </p:txBody>
      </p:sp>
      <p:sp>
        <p:nvSpPr>
          <p:cNvPr id="115715" name="Rectangle 3"/>
          <p:cNvSpPr>
            <a:spLocks noGrp="1" noChangeArrowheads="1"/>
          </p:cNvSpPr>
          <p:nvPr>
            <p:ph type="dt" sz="quarter" idx="1"/>
          </p:nvPr>
        </p:nvSpPr>
        <p:spPr bwMode="auto">
          <a:xfrm>
            <a:off x="3926981" y="0"/>
            <a:ext cx="3005619" cy="461325"/>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eaLnBrk="1" hangingPunct="1">
              <a:defRPr sz="1200">
                <a:latin typeface="Times New Roman" charset="0"/>
                <a:cs typeface="+mn-cs"/>
              </a:defRPr>
            </a:lvl1pPr>
          </a:lstStyle>
          <a:p>
            <a:pPr>
              <a:defRPr/>
            </a:pPr>
            <a:endParaRPr lang="en-US"/>
          </a:p>
        </p:txBody>
      </p:sp>
      <p:sp>
        <p:nvSpPr>
          <p:cNvPr id="115716" name="Rectangle 4"/>
          <p:cNvSpPr>
            <a:spLocks noGrp="1" noChangeArrowheads="1"/>
          </p:cNvSpPr>
          <p:nvPr>
            <p:ph type="ftr" sz="quarter" idx="2"/>
          </p:nvPr>
        </p:nvSpPr>
        <p:spPr bwMode="auto">
          <a:xfrm>
            <a:off x="1" y="8757301"/>
            <a:ext cx="3005620" cy="461325"/>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eaLnBrk="1" hangingPunct="1">
              <a:defRPr sz="1200">
                <a:latin typeface="Times New Roman" charset="0"/>
                <a:cs typeface="+mn-cs"/>
              </a:defRPr>
            </a:lvl1pPr>
          </a:lstStyle>
          <a:p>
            <a:pPr>
              <a:defRPr/>
            </a:pPr>
            <a:endParaRPr lang="en-US"/>
          </a:p>
        </p:txBody>
      </p:sp>
      <p:sp>
        <p:nvSpPr>
          <p:cNvPr id="115717" name="Rectangle 5"/>
          <p:cNvSpPr>
            <a:spLocks noGrp="1" noChangeArrowheads="1"/>
          </p:cNvSpPr>
          <p:nvPr>
            <p:ph type="sldNum" sz="quarter" idx="3"/>
          </p:nvPr>
        </p:nvSpPr>
        <p:spPr bwMode="auto">
          <a:xfrm>
            <a:off x="3926981" y="8757301"/>
            <a:ext cx="3005619" cy="461325"/>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eaLnBrk="1" hangingPunct="1">
              <a:defRPr sz="1200">
                <a:latin typeface="Times New Roman" charset="0"/>
                <a:cs typeface="+mn-cs"/>
              </a:defRPr>
            </a:lvl1pPr>
          </a:lstStyle>
          <a:p>
            <a:pPr>
              <a:defRPr/>
            </a:pPr>
            <a:fld id="{5E0CFD68-E1EE-47D7-B434-FCAB0BE6E2CB}" type="slidenum">
              <a:rPr lang="en-US"/>
              <a:pPr>
                <a:defRPr/>
              </a:pPr>
              <a:t>‹#›</a:t>
            </a:fld>
            <a:endParaRPr lang="en-US"/>
          </a:p>
        </p:txBody>
      </p:sp>
    </p:spTree>
    <p:extLst>
      <p:ext uri="{BB962C8B-B14F-4D97-AF65-F5344CB8AC3E}">
        <p14:creationId xmlns:p14="http://schemas.microsoft.com/office/powerpoint/2010/main" val="4116917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05620" cy="461325"/>
          </a:xfrm>
          <a:prstGeom prst="rect">
            <a:avLst/>
          </a:prstGeom>
        </p:spPr>
        <p:txBody>
          <a:bodyPr vert="horz" lIns="91440" tIns="45720" rIns="91440" bIns="45720" rtlCol="0"/>
          <a:lstStyle>
            <a:lvl1pPr algn="l" eaLnBrk="0" hangingPunct="0">
              <a:defRPr sz="1200">
                <a:latin typeface="Tahoma" charset="0"/>
                <a:cs typeface="+mn-cs"/>
              </a:defRPr>
            </a:lvl1pPr>
          </a:lstStyle>
          <a:p>
            <a:pPr>
              <a:defRPr/>
            </a:pPr>
            <a:endParaRPr lang="en-US"/>
          </a:p>
        </p:txBody>
      </p:sp>
      <p:sp>
        <p:nvSpPr>
          <p:cNvPr id="3" name="Date Placeholder 2"/>
          <p:cNvSpPr>
            <a:spLocks noGrp="1"/>
          </p:cNvSpPr>
          <p:nvPr>
            <p:ph type="dt" idx="1"/>
          </p:nvPr>
        </p:nvSpPr>
        <p:spPr>
          <a:xfrm>
            <a:off x="3926981" y="0"/>
            <a:ext cx="3005619" cy="461325"/>
          </a:xfrm>
          <a:prstGeom prst="rect">
            <a:avLst/>
          </a:prstGeom>
        </p:spPr>
        <p:txBody>
          <a:bodyPr vert="horz" lIns="91440" tIns="45720" rIns="91440" bIns="45720" rtlCol="0"/>
          <a:lstStyle>
            <a:lvl1pPr algn="r" eaLnBrk="0" hangingPunct="0">
              <a:defRPr sz="1200">
                <a:latin typeface="Tahoma" charset="0"/>
                <a:cs typeface="+mn-cs"/>
              </a:defRPr>
            </a:lvl1pPr>
          </a:lstStyle>
          <a:p>
            <a:pPr>
              <a:defRPr/>
            </a:pPr>
            <a:fld id="{683182D6-47B4-471B-9863-64F3A536A4C2}" type="datetimeFigureOut">
              <a:rPr lang="en-US"/>
              <a:pPr>
                <a:defRPr/>
              </a:pPr>
              <a:t>10/29/2021</a:t>
            </a:fld>
            <a:endParaRPr lang="en-US"/>
          </a:p>
        </p:txBody>
      </p:sp>
      <p:sp>
        <p:nvSpPr>
          <p:cNvPr id="4" name="Slide Image Placeholder 3"/>
          <p:cNvSpPr>
            <a:spLocks noGrp="1" noRot="1" noChangeAspect="1"/>
          </p:cNvSpPr>
          <p:nvPr>
            <p:ph type="sldImg" idx="2"/>
          </p:nvPr>
        </p:nvSpPr>
        <p:spPr>
          <a:xfrm>
            <a:off x="1162050" y="690563"/>
            <a:ext cx="4611688" cy="34575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94220" y="4380225"/>
            <a:ext cx="5547360" cy="4148776"/>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757301"/>
            <a:ext cx="3005620" cy="461325"/>
          </a:xfrm>
          <a:prstGeom prst="rect">
            <a:avLst/>
          </a:prstGeom>
        </p:spPr>
        <p:txBody>
          <a:bodyPr vert="horz" lIns="91440" tIns="45720" rIns="91440" bIns="45720" rtlCol="0" anchor="b"/>
          <a:lstStyle>
            <a:lvl1pPr algn="l" eaLnBrk="0" hangingPunct="0">
              <a:defRPr sz="1200">
                <a:latin typeface="Tahoma" charset="0"/>
                <a:cs typeface="+mn-cs"/>
              </a:defRPr>
            </a:lvl1pPr>
          </a:lstStyle>
          <a:p>
            <a:pPr>
              <a:defRPr/>
            </a:pPr>
            <a:endParaRPr lang="en-US"/>
          </a:p>
        </p:txBody>
      </p:sp>
      <p:sp>
        <p:nvSpPr>
          <p:cNvPr id="7" name="Slide Number Placeholder 6"/>
          <p:cNvSpPr>
            <a:spLocks noGrp="1"/>
          </p:cNvSpPr>
          <p:nvPr>
            <p:ph type="sldNum" sz="quarter" idx="5"/>
          </p:nvPr>
        </p:nvSpPr>
        <p:spPr>
          <a:xfrm>
            <a:off x="3926981" y="8757301"/>
            <a:ext cx="3005619" cy="461325"/>
          </a:xfrm>
          <a:prstGeom prst="rect">
            <a:avLst/>
          </a:prstGeom>
        </p:spPr>
        <p:txBody>
          <a:bodyPr vert="horz" lIns="91440" tIns="45720" rIns="91440" bIns="45720" rtlCol="0" anchor="b"/>
          <a:lstStyle>
            <a:lvl1pPr algn="r" eaLnBrk="0" hangingPunct="0">
              <a:defRPr sz="1200">
                <a:latin typeface="Tahoma" charset="0"/>
                <a:cs typeface="+mn-cs"/>
              </a:defRPr>
            </a:lvl1pPr>
          </a:lstStyle>
          <a:p>
            <a:pPr>
              <a:defRPr/>
            </a:pPr>
            <a:fld id="{B747A1A6-C181-4151-91B7-CAB42A352CE3}" type="slidenum">
              <a:rPr lang="en-US"/>
              <a:pPr>
                <a:defRPr/>
              </a:pPr>
              <a:t>‹#›</a:t>
            </a:fld>
            <a:endParaRPr lang="en-US"/>
          </a:p>
        </p:txBody>
      </p:sp>
    </p:spTree>
    <p:extLst>
      <p:ext uri="{BB962C8B-B14F-4D97-AF65-F5344CB8AC3E}">
        <p14:creationId xmlns:p14="http://schemas.microsoft.com/office/powerpoint/2010/main" val="36210624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FB32D0-AED9-4A12-9570-FA1394A7371B}" type="slidenum">
              <a:rPr lang="en-US" smtClean="0">
                <a:latin typeface="Tahoma" pitchFamily="34" charset="0"/>
              </a:rPr>
              <a:pPr/>
              <a:t>1</a:t>
            </a:fld>
            <a:endParaRPr lang="en-US" dirty="0">
              <a:latin typeface="Tahoma" pitchFamily="34" charset="0"/>
            </a:endParaRPr>
          </a:p>
        </p:txBody>
      </p:sp>
    </p:spTree>
    <p:extLst>
      <p:ext uri="{BB962C8B-B14F-4D97-AF65-F5344CB8AC3E}">
        <p14:creationId xmlns:p14="http://schemas.microsoft.com/office/powerpoint/2010/main" val="274334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CD680E-7EA2-41D4-B8AA-E1A94068D0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929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11</a:t>
            </a:fld>
            <a:endParaRPr lang="en-US" dirty="0">
              <a:latin typeface="Tahoma" pitchFamily="34" charset="0"/>
            </a:endParaRPr>
          </a:p>
        </p:txBody>
      </p:sp>
    </p:spTree>
    <p:extLst>
      <p:ext uri="{BB962C8B-B14F-4D97-AF65-F5344CB8AC3E}">
        <p14:creationId xmlns:p14="http://schemas.microsoft.com/office/powerpoint/2010/main" val="2012010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747A1A6-C181-4151-91B7-CAB42A352CE3}" type="slidenum">
              <a:rPr lang="en-US" smtClean="0"/>
              <a:pPr>
                <a:defRPr/>
              </a:pPr>
              <a:t>12</a:t>
            </a:fld>
            <a:endParaRPr lang="en-US"/>
          </a:p>
        </p:txBody>
      </p:sp>
    </p:spTree>
    <p:extLst>
      <p:ext uri="{BB962C8B-B14F-4D97-AF65-F5344CB8AC3E}">
        <p14:creationId xmlns:p14="http://schemas.microsoft.com/office/powerpoint/2010/main" val="2432654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747A1A6-C181-4151-91B7-CAB42A352CE3}" type="slidenum">
              <a:rPr lang="en-US" smtClean="0"/>
              <a:pPr>
                <a:defRPr/>
              </a:pPr>
              <a:t>13</a:t>
            </a:fld>
            <a:endParaRPr lang="en-US"/>
          </a:p>
        </p:txBody>
      </p:sp>
    </p:spTree>
    <p:extLst>
      <p:ext uri="{BB962C8B-B14F-4D97-AF65-F5344CB8AC3E}">
        <p14:creationId xmlns:p14="http://schemas.microsoft.com/office/powerpoint/2010/main" val="1818891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14</a:t>
            </a:fld>
            <a:endParaRPr lang="en-US" dirty="0">
              <a:latin typeface="Tahoma" pitchFamily="34" charset="0"/>
            </a:endParaRPr>
          </a:p>
        </p:txBody>
      </p:sp>
    </p:spTree>
    <p:extLst>
      <p:ext uri="{BB962C8B-B14F-4D97-AF65-F5344CB8AC3E}">
        <p14:creationId xmlns:p14="http://schemas.microsoft.com/office/powerpoint/2010/main" val="3266683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15</a:t>
            </a:fld>
            <a:endParaRPr lang="en-US" dirty="0">
              <a:latin typeface="Tahoma" pitchFamily="34" charset="0"/>
            </a:endParaRPr>
          </a:p>
        </p:txBody>
      </p:sp>
    </p:spTree>
    <p:extLst>
      <p:ext uri="{BB962C8B-B14F-4D97-AF65-F5344CB8AC3E}">
        <p14:creationId xmlns:p14="http://schemas.microsoft.com/office/powerpoint/2010/main" val="202583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5C70D66-AA1F-427E-AB3B-AE0A1F731D3D}" type="slidenum">
              <a:rPr kumimoji="0" lang="en-US" sz="1200" b="0" i="0" u="none" strike="noStrike" kern="1200" cap="none" spc="0" normalizeH="0" baseline="0" noProof="0" smtClean="0">
                <a:ln>
                  <a:noFill/>
                </a:ln>
                <a:solidFill>
                  <a:prstClr val="black"/>
                </a:solidFill>
                <a:effectLst/>
                <a:uLnTx/>
                <a:uFillTx/>
                <a:latin typeface="Tahom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Tahoma" pitchFamily="34" charset="0"/>
              <a:ea typeface="+mn-ea"/>
              <a:cs typeface="+mn-cs"/>
            </a:endParaRPr>
          </a:p>
        </p:txBody>
      </p:sp>
    </p:spTree>
    <p:extLst>
      <p:ext uri="{BB962C8B-B14F-4D97-AF65-F5344CB8AC3E}">
        <p14:creationId xmlns:p14="http://schemas.microsoft.com/office/powerpoint/2010/main" val="1483196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17</a:t>
            </a:fld>
            <a:endParaRPr lang="en-US" dirty="0">
              <a:latin typeface="Tahoma" pitchFamily="34" charset="0"/>
            </a:endParaRPr>
          </a:p>
        </p:txBody>
      </p:sp>
    </p:spTree>
    <p:extLst>
      <p:ext uri="{BB962C8B-B14F-4D97-AF65-F5344CB8AC3E}">
        <p14:creationId xmlns:p14="http://schemas.microsoft.com/office/powerpoint/2010/main" val="1442856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747A1A6-C181-4151-91B7-CAB42A352CE3}" type="slidenum">
              <a:rPr lang="en-US" smtClean="0"/>
              <a:pPr>
                <a:defRPr/>
              </a:pPr>
              <a:t>18</a:t>
            </a:fld>
            <a:endParaRPr lang="en-US"/>
          </a:p>
        </p:txBody>
      </p:sp>
    </p:spTree>
    <p:extLst>
      <p:ext uri="{BB962C8B-B14F-4D97-AF65-F5344CB8AC3E}">
        <p14:creationId xmlns:p14="http://schemas.microsoft.com/office/powerpoint/2010/main" val="84305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CD680E-7EA2-41D4-B8AA-E1A94068D0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187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2</a:t>
            </a:fld>
            <a:endParaRPr lang="en-US" dirty="0">
              <a:latin typeface="Tahoma" pitchFamily="34" charset="0"/>
            </a:endParaRPr>
          </a:p>
        </p:txBody>
      </p:sp>
    </p:spTree>
    <p:extLst>
      <p:ext uri="{BB962C8B-B14F-4D97-AF65-F5344CB8AC3E}">
        <p14:creationId xmlns:p14="http://schemas.microsoft.com/office/powerpoint/2010/main" val="2042290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20</a:t>
            </a:fld>
            <a:endParaRPr lang="en-US" dirty="0">
              <a:latin typeface="Tahoma" pitchFamily="34" charset="0"/>
            </a:endParaRPr>
          </a:p>
        </p:txBody>
      </p:sp>
    </p:spTree>
    <p:extLst>
      <p:ext uri="{BB962C8B-B14F-4D97-AF65-F5344CB8AC3E}">
        <p14:creationId xmlns:p14="http://schemas.microsoft.com/office/powerpoint/2010/main" val="3772822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21</a:t>
            </a:fld>
            <a:endParaRPr lang="en-US" dirty="0">
              <a:latin typeface="Tahoma" pitchFamily="34" charset="0"/>
            </a:endParaRPr>
          </a:p>
        </p:txBody>
      </p:sp>
    </p:spTree>
    <p:extLst>
      <p:ext uri="{BB962C8B-B14F-4D97-AF65-F5344CB8AC3E}">
        <p14:creationId xmlns:p14="http://schemas.microsoft.com/office/powerpoint/2010/main" val="2966889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F439424-A0E0-48B1-B610-9027EED9535D}" type="slidenum">
              <a:rPr kumimoji="0" lang="en-US" sz="1200" b="0" i="0" u="none" strike="noStrike" kern="1200" cap="none" spc="0" normalizeH="0" baseline="0" noProof="0" smtClean="0">
                <a:ln>
                  <a:noFill/>
                </a:ln>
                <a:solidFill>
                  <a:prstClr val="black"/>
                </a:solidFill>
                <a:effectLst/>
                <a:uLnTx/>
                <a:uFillTx/>
                <a:latin typeface="Tahom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Tahoma" pitchFamily="34" charset="0"/>
              <a:ea typeface="+mn-ea"/>
              <a:cs typeface="+mn-cs"/>
            </a:endParaRPr>
          </a:p>
        </p:txBody>
      </p:sp>
    </p:spTree>
    <p:extLst>
      <p:ext uri="{BB962C8B-B14F-4D97-AF65-F5344CB8AC3E}">
        <p14:creationId xmlns:p14="http://schemas.microsoft.com/office/powerpoint/2010/main" val="445577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23</a:t>
            </a:fld>
            <a:endParaRPr lang="en-US" dirty="0">
              <a:latin typeface="Tahoma" pitchFamily="34" charset="0"/>
            </a:endParaRPr>
          </a:p>
        </p:txBody>
      </p:sp>
    </p:spTree>
    <p:extLst>
      <p:ext uri="{BB962C8B-B14F-4D97-AF65-F5344CB8AC3E}">
        <p14:creationId xmlns:p14="http://schemas.microsoft.com/office/powerpoint/2010/main" val="3681134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24</a:t>
            </a:fld>
            <a:endParaRPr lang="en-US" dirty="0">
              <a:latin typeface="Tahoma" pitchFamily="34" charset="0"/>
            </a:endParaRPr>
          </a:p>
        </p:txBody>
      </p:sp>
    </p:spTree>
    <p:extLst>
      <p:ext uri="{BB962C8B-B14F-4D97-AF65-F5344CB8AC3E}">
        <p14:creationId xmlns:p14="http://schemas.microsoft.com/office/powerpoint/2010/main" val="1119661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25</a:t>
            </a:fld>
            <a:endParaRPr lang="en-US" dirty="0">
              <a:latin typeface="Tahoma" pitchFamily="34" charset="0"/>
            </a:endParaRPr>
          </a:p>
        </p:txBody>
      </p:sp>
    </p:spTree>
    <p:extLst>
      <p:ext uri="{BB962C8B-B14F-4D97-AF65-F5344CB8AC3E}">
        <p14:creationId xmlns:p14="http://schemas.microsoft.com/office/powerpoint/2010/main" val="1591301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26</a:t>
            </a:fld>
            <a:endParaRPr lang="en-US" dirty="0">
              <a:latin typeface="Tahoma" pitchFamily="34" charset="0"/>
            </a:endParaRPr>
          </a:p>
        </p:txBody>
      </p:sp>
    </p:spTree>
    <p:extLst>
      <p:ext uri="{BB962C8B-B14F-4D97-AF65-F5344CB8AC3E}">
        <p14:creationId xmlns:p14="http://schemas.microsoft.com/office/powerpoint/2010/main" val="2261407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27</a:t>
            </a:fld>
            <a:endParaRPr lang="en-US" dirty="0">
              <a:latin typeface="Tahoma" pitchFamily="34" charset="0"/>
            </a:endParaRPr>
          </a:p>
        </p:txBody>
      </p:sp>
    </p:spTree>
    <p:extLst>
      <p:ext uri="{BB962C8B-B14F-4D97-AF65-F5344CB8AC3E}">
        <p14:creationId xmlns:p14="http://schemas.microsoft.com/office/powerpoint/2010/main" val="26794234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28</a:t>
            </a:fld>
            <a:endParaRPr lang="en-US" dirty="0">
              <a:latin typeface="Tahoma" pitchFamily="34" charset="0"/>
            </a:endParaRPr>
          </a:p>
        </p:txBody>
      </p:sp>
    </p:spTree>
    <p:extLst>
      <p:ext uri="{BB962C8B-B14F-4D97-AF65-F5344CB8AC3E}">
        <p14:creationId xmlns:p14="http://schemas.microsoft.com/office/powerpoint/2010/main" val="1401843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5C7DBD-E850-40CD-9642-0F64C993D9FC}" type="slidenum">
              <a:rPr lang="en-US" smtClean="0">
                <a:latin typeface="Tahoma" pitchFamily="34" charset="0"/>
              </a:rPr>
              <a:pPr/>
              <a:t>29</a:t>
            </a:fld>
            <a:endParaRPr lang="en-US" dirty="0">
              <a:latin typeface="Tahoma" pitchFamily="34" charset="0"/>
            </a:endParaRPr>
          </a:p>
        </p:txBody>
      </p:sp>
    </p:spTree>
    <p:extLst>
      <p:ext uri="{BB962C8B-B14F-4D97-AF65-F5344CB8AC3E}">
        <p14:creationId xmlns:p14="http://schemas.microsoft.com/office/powerpoint/2010/main" val="5155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3</a:t>
            </a:fld>
            <a:endParaRPr lang="en-US" dirty="0">
              <a:latin typeface="Tahoma" pitchFamily="34" charset="0"/>
            </a:endParaRPr>
          </a:p>
        </p:txBody>
      </p:sp>
    </p:spTree>
    <p:extLst>
      <p:ext uri="{BB962C8B-B14F-4D97-AF65-F5344CB8AC3E}">
        <p14:creationId xmlns:p14="http://schemas.microsoft.com/office/powerpoint/2010/main" val="9291933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C390BA-BEB1-4E62-BB61-EF2895809164}" type="slidenum">
              <a:rPr lang="en-US" smtClean="0">
                <a:latin typeface="Tahoma" pitchFamily="34" charset="0"/>
              </a:rPr>
              <a:pPr/>
              <a:t>30</a:t>
            </a:fld>
            <a:endParaRPr lang="en-US" dirty="0">
              <a:latin typeface="Tahoma" pitchFamily="34" charset="0"/>
            </a:endParaRPr>
          </a:p>
        </p:txBody>
      </p:sp>
    </p:spTree>
    <p:extLst>
      <p:ext uri="{BB962C8B-B14F-4D97-AF65-F5344CB8AC3E}">
        <p14:creationId xmlns:p14="http://schemas.microsoft.com/office/powerpoint/2010/main" val="25669189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747A1A6-C181-4151-91B7-CAB42A352CE3}" type="slidenum">
              <a:rPr lang="en-US" smtClean="0"/>
              <a:pPr>
                <a:defRPr/>
              </a:pPr>
              <a:t>31</a:t>
            </a:fld>
            <a:endParaRPr lang="en-US"/>
          </a:p>
        </p:txBody>
      </p:sp>
    </p:spTree>
    <p:extLst>
      <p:ext uri="{BB962C8B-B14F-4D97-AF65-F5344CB8AC3E}">
        <p14:creationId xmlns:p14="http://schemas.microsoft.com/office/powerpoint/2010/main" val="5918653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5C7DBD-E850-40CD-9642-0F64C993D9FC}" type="slidenum">
              <a:rPr lang="en-US" smtClean="0">
                <a:latin typeface="Tahoma" pitchFamily="34" charset="0"/>
              </a:rPr>
              <a:pPr/>
              <a:t>32</a:t>
            </a:fld>
            <a:endParaRPr lang="en-US" dirty="0">
              <a:latin typeface="Tahoma" pitchFamily="34" charset="0"/>
            </a:endParaRPr>
          </a:p>
        </p:txBody>
      </p:sp>
    </p:spTree>
    <p:extLst>
      <p:ext uri="{BB962C8B-B14F-4D97-AF65-F5344CB8AC3E}">
        <p14:creationId xmlns:p14="http://schemas.microsoft.com/office/powerpoint/2010/main" val="20304374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0C6722-4055-4A89-B304-887494FCA8D2}" type="slidenum">
              <a:rPr lang="en-US" smtClean="0">
                <a:latin typeface="Tahoma" pitchFamily="34" charset="0"/>
              </a:rPr>
              <a:pPr/>
              <a:t>33</a:t>
            </a:fld>
            <a:endParaRPr lang="en-US" dirty="0">
              <a:latin typeface="Tahoma" pitchFamily="34" charset="0"/>
            </a:endParaRPr>
          </a:p>
        </p:txBody>
      </p:sp>
    </p:spTree>
    <p:extLst>
      <p:ext uri="{BB962C8B-B14F-4D97-AF65-F5344CB8AC3E}">
        <p14:creationId xmlns:p14="http://schemas.microsoft.com/office/powerpoint/2010/main" val="36291660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5C7DBD-E850-40CD-9642-0F64C993D9FC}" type="slidenum">
              <a:rPr lang="en-US" smtClean="0">
                <a:latin typeface="Tahoma" pitchFamily="34" charset="0"/>
              </a:rPr>
              <a:pPr/>
              <a:t>34</a:t>
            </a:fld>
            <a:endParaRPr lang="en-US" dirty="0">
              <a:latin typeface="Tahoma" pitchFamily="34" charset="0"/>
            </a:endParaRPr>
          </a:p>
        </p:txBody>
      </p:sp>
    </p:spTree>
    <p:extLst>
      <p:ext uri="{BB962C8B-B14F-4D97-AF65-F5344CB8AC3E}">
        <p14:creationId xmlns:p14="http://schemas.microsoft.com/office/powerpoint/2010/main" val="24234578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5C7DBD-E850-40CD-9642-0F64C993D9FC}" type="slidenum">
              <a:rPr lang="en-US" smtClean="0">
                <a:latin typeface="Tahoma" pitchFamily="34" charset="0"/>
              </a:rPr>
              <a:pPr/>
              <a:t>35</a:t>
            </a:fld>
            <a:endParaRPr lang="en-US" dirty="0">
              <a:latin typeface="Tahoma" pitchFamily="34" charset="0"/>
            </a:endParaRPr>
          </a:p>
        </p:txBody>
      </p:sp>
    </p:spTree>
    <p:extLst>
      <p:ext uri="{BB962C8B-B14F-4D97-AF65-F5344CB8AC3E}">
        <p14:creationId xmlns:p14="http://schemas.microsoft.com/office/powerpoint/2010/main" val="40207589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36</a:t>
            </a:fld>
            <a:endParaRPr lang="en-US" dirty="0">
              <a:latin typeface="Tahoma" pitchFamily="34" charset="0"/>
            </a:endParaRPr>
          </a:p>
        </p:txBody>
      </p:sp>
    </p:spTree>
    <p:extLst>
      <p:ext uri="{BB962C8B-B14F-4D97-AF65-F5344CB8AC3E}">
        <p14:creationId xmlns:p14="http://schemas.microsoft.com/office/powerpoint/2010/main" val="25083124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5C7DBD-E850-40CD-9642-0F64C993D9FC}" type="slidenum">
              <a:rPr lang="en-US" smtClean="0">
                <a:latin typeface="Tahoma" pitchFamily="34" charset="0"/>
              </a:rPr>
              <a:pPr/>
              <a:t>37</a:t>
            </a:fld>
            <a:endParaRPr lang="en-US" dirty="0">
              <a:latin typeface="Tahoma" pitchFamily="34" charset="0"/>
            </a:endParaRPr>
          </a:p>
        </p:txBody>
      </p:sp>
    </p:spTree>
    <p:extLst>
      <p:ext uri="{BB962C8B-B14F-4D97-AF65-F5344CB8AC3E}">
        <p14:creationId xmlns:p14="http://schemas.microsoft.com/office/powerpoint/2010/main" val="25602334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5C7DBD-E850-40CD-9642-0F64C993D9FC}" type="slidenum">
              <a:rPr lang="en-US" smtClean="0">
                <a:latin typeface="Tahoma" pitchFamily="34" charset="0"/>
              </a:rPr>
              <a:pPr/>
              <a:t>38</a:t>
            </a:fld>
            <a:endParaRPr lang="en-US" dirty="0">
              <a:latin typeface="Tahoma" pitchFamily="34" charset="0"/>
            </a:endParaRPr>
          </a:p>
        </p:txBody>
      </p:sp>
    </p:spTree>
    <p:extLst>
      <p:ext uri="{BB962C8B-B14F-4D97-AF65-F5344CB8AC3E}">
        <p14:creationId xmlns:p14="http://schemas.microsoft.com/office/powerpoint/2010/main" val="51550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439424-A0E0-48B1-B610-9027EED9535D}" type="slidenum">
              <a:rPr lang="en-US" smtClean="0">
                <a:latin typeface="Tahoma" pitchFamily="34" charset="0"/>
              </a:rPr>
              <a:pPr/>
              <a:t>39</a:t>
            </a:fld>
            <a:endParaRPr lang="en-US" dirty="0">
              <a:latin typeface="Tahoma" pitchFamily="34" charset="0"/>
            </a:endParaRPr>
          </a:p>
        </p:txBody>
      </p:sp>
    </p:spTree>
    <p:extLst>
      <p:ext uri="{BB962C8B-B14F-4D97-AF65-F5344CB8AC3E}">
        <p14:creationId xmlns:p14="http://schemas.microsoft.com/office/powerpoint/2010/main" val="3062195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747A1A6-C181-4151-91B7-CAB42A352CE3}" type="slidenum">
              <a:rPr lang="en-US" smtClean="0"/>
              <a:pPr>
                <a:defRPr/>
              </a:pPr>
              <a:t>4</a:t>
            </a:fld>
            <a:endParaRPr lang="en-US"/>
          </a:p>
        </p:txBody>
      </p:sp>
    </p:spTree>
    <p:extLst>
      <p:ext uri="{BB962C8B-B14F-4D97-AF65-F5344CB8AC3E}">
        <p14:creationId xmlns:p14="http://schemas.microsoft.com/office/powerpoint/2010/main" val="30397468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40</a:t>
            </a:fld>
            <a:endParaRPr lang="en-US" dirty="0">
              <a:latin typeface="Tahoma" pitchFamily="34" charset="0"/>
            </a:endParaRPr>
          </a:p>
        </p:txBody>
      </p:sp>
    </p:spTree>
    <p:extLst>
      <p:ext uri="{BB962C8B-B14F-4D97-AF65-F5344CB8AC3E}">
        <p14:creationId xmlns:p14="http://schemas.microsoft.com/office/powerpoint/2010/main" val="25235853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A572F8-3F56-47B5-B58A-241183DFA03E}" type="slidenum">
              <a:rPr lang="en-US" smtClean="0">
                <a:latin typeface="Tahoma" pitchFamily="34" charset="0"/>
              </a:rPr>
              <a:pPr/>
              <a:t>41</a:t>
            </a:fld>
            <a:endParaRPr lang="en-US" dirty="0">
              <a:latin typeface="Tahoma" pitchFamily="34" charset="0"/>
            </a:endParaRPr>
          </a:p>
        </p:txBody>
      </p:sp>
    </p:spTree>
    <p:extLst>
      <p:ext uri="{BB962C8B-B14F-4D97-AF65-F5344CB8AC3E}">
        <p14:creationId xmlns:p14="http://schemas.microsoft.com/office/powerpoint/2010/main" val="7109560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A572F8-3F56-47B5-B58A-241183DFA03E}" type="slidenum">
              <a:rPr lang="en-US" smtClean="0">
                <a:latin typeface="Tahoma" pitchFamily="34" charset="0"/>
              </a:rPr>
              <a:pPr/>
              <a:t>42</a:t>
            </a:fld>
            <a:endParaRPr lang="en-US" dirty="0">
              <a:latin typeface="Tahoma" pitchFamily="34" charset="0"/>
            </a:endParaRPr>
          </a:p>
        </p:txBody>
      </p:sp>
    </p:spTree>
    <p:extLst>
      <p:ext uri="{BB962C8B-B14F-4D97-AF65-F5344CB8AC3E}">
        <p14:creationId xmlns:p14="http://schemas.microsoft.com/office/powerpoint/2010/main" val="38643010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747A1A6-C181-4151-91B7-CAB42A352CE3}" type="slidenum">
              <a:rPr lang="en-US" smtClean="0"/>
              <a:pPr>
                <a:defRPr/>
              </a:pPr>
              <a:t>43</a:t>
            </a:fld>
            <a:endParaRPr lang="en-US"/>
          </a:p>
        </p:txBody>
      </p:sp>
    </p:spTree>
    <p:extLst>
      <p:ext uri="{BB962C8B-B14F-4D97-AF65-F5344CB8AC3E}">
        <p14:creationId xmlns:p14="http://schemas.microsoft.com/office/powerpoint/2010/main" val="6161245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747A1A6-C181-4151-91B7-CAB42A352CE3}" type="slidenum">
              <a:rPr lang="en-US" smtClean="0"/>
              <a:pPr>
                <a:defRPr/>
              </a:pPr>
              <a:t>44</a:t>
            </a:fld>
            <a:endParaRPr lang="en-US"/>
          </a:p>
        </p:txBody>
      </p:sp>
    </p:spTree>
    <p:extLst>
      <p:ext uri="{BB962C8B-B14F-4D97-AF65-F5344CB8AC3E}">
        <p14:creationId xmlns:p14="http://schemas.microsoft.com/office/powerpoint/2010/main" val="22694871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45</a:t>
            </a:fld>
            <a:endParaRPr lang="en-US" dirty="0">
              <a:latin typeface="Tahoma" pitchFamily="34" charset="0"/>
            </a:endParaRPr>
          </a:p>
        </p:txBody>
      </p:sp>
    </p:spTree>
    <p:extLst>
      <p:ext uri="{BB962C8B-B14F-4D97-AF65-F5344CB8AC3E}">
        <p14:creationId xmlns:p14="http://schemas.microsoft.com/office/powerpoint/2010/main" val="24308039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747A1A6-C181-4151-91B7-CAB42A352CE3}" type="slidenum">
              <a:rPr lang="en-US" smtClean="0"/>
              <a:pPr>
                <a:defRPr/>
              </a:pPr>
              <a:t>46</a:t>
            </a:fld>
            <a:endParaRPr lang="en-US"/>
          </a:p>
        </p:txBody>
      </p:sp>
    </p:spTree>
    <p:extLst>
      <p:ext uri="{BB962C8B-B14F-4D97-AF65-F5344CB8AC3E}">
        <p14:creationId xmlns:p14="http://schemas.microsoft.com/office/powerpoint/2010/main" val="3178774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747A1A6-C181-4151-91B7-CAB42A352CE3}" type="slidenum">
              <a:rPr lang="en-US" smtClean="0"/>
              <a:pPr>
                <a:defRPr/>
              </a:pPr>
              <a:t>47</a:t>
            </a:fld>
            <a:endParaRPr lang="en-US"/>
          </a:p>
        </p:txBody>
      </p:sp>
    </p:spTree>
    <p:extLst>
      <p:ext uri="{BB962C8B-B14F-4D97-AF65-F5344CB8AC3E}">
        <p14:creationId xmlns:p14="http://schemas.microsoft.com/office/powerpoint/2010/main" val="23428843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48</a:t>
            </a:fld>
            <a:endParaRPr lang="en-US" dirty="0">
              <a:latin typeface="Tahoma" pitchFamily="34" charset="0"/>
            </a:endParaRPr>
          </a:p>
        </p:txBody>
      </p:sp>
    </p:spTree>
    <p:extLst>
      <p:ext uri="{BB962C8B-B14F-4D97-AF65-F5344CB8AC3E}">
        <p14:creationId xmlns:p14="http://schemas.microsoft.com/office/powerpoint/2010/main" val="25560053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747A1A6-C181-4151-91B7-CAB42A352CE3}" type="slidenum">
              <a:rPr lang="en-US" smtClean="0"/>
              <a:pPr>
                <a:defRPr/>
              </a:pPr>
              <a:t>49</a:t>
            </a:fld>
            <a:endParaRPr lang="en-US"/>
          </a:p>
        </p:txBody>
      </p:sp>
    </p:spTree>
    <p:extLst>
      <p:ext uri="{BB962C8B-B14F-4D97-AF65-F5344CB8AC3E}">
        <p14:creationId xmlns:p14="http://schemas.microsoft.com/office/powerpoint/2010/main" val="3408457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5</a:t>
            </a:fld>
            <a:endParaRPr lang="en-US" dirty="0">
              <a:latin typeface="Tahoma" pitchFamily="34" charset="0"/>
            </a:endParaRPr>
          </a:p>
        </p:txBody>
      </p:sp>
    </p:spTree>
    <p:extLst>
      <p:ext uri="{BB962C8B-B14F-4D97-AF65-F5344CB8AC3E}">
        <p14:creationId xmlns:p14="http://schemas.microsoft.com/office/powerpoint/2010/main" val="28225639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747A1A6-C181-4151-91B7-CAB42A352CE3}" type="slidenum">
              <a:rPr lang="en-US" smtClean="0"/>
              <a:pPr>
                <a:defRPr/>
              </a:pPr>
              <a:t>50</a:t>
            </a:fld>
            <a:endParaRPr lang="en-US"/>
          </a:p>
        </p:txBody>
      </p:sp>
    </p:spTree>
    <p:extLst>
      <p:ext uri="{BB962C8B-B14F-4D97-AF65-F5344CB8AC3E}">
        <p14:creationId xmlns:p14="http://schemas.microsoft.com/office/powerpoint/2010/main" val="32242043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747A1A6-C181-4151-91B7-CAB42A352CE3}" type="slidenum">
              <a:rPr lang="en-US" smtClean="0"/>
              <a:pPr>
                <a:defRPr/>
              </a:pPr>
              <a:t>51</a:t>
            </a:fld>
            <a:endParaRPr lang="en-US"/>
          </a:p>
        </p:txBody>
      </p:sp>
    </p:spTree>
    <p:extLst>
      <p:ext uri="{BB962C8B-B14F-4D97-AF65-F5344CB8AC3E}">
        <p14:creationId xmlns:p14="http://schemas.microsoft.com/office/powerpoint/2010/main" val="495345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747A1A6-C181-4151-91B7-CAB42A352CE3}" type="slidenum">
              <a:rPr lang="en-US" smtClean="0"/>
              <a:pPr>
                <a:defRPr/>
              </a:pPr>
              <a:t>52</a:t>
            </a:fld>
            <a:endParaRPr lang="en-US"/>
          </a:p>
        </p:txBody>
      </p:sp>
    </p:spTree>
    <p:extLst>
      <p:ext uri="{BB962C8B-B14F-4D97-AF65-F5344CB8AC3E}">
        <p14:creationId xmlns:p14="http://schemas.microsoft.com/office/powerpoint/2010/main" val="41683681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747A1A6-C181-4151-91B7-CAB42A352CE3}" type="slidenum">
              <a:rPr lang="en-US" smtClean="0"/>
              <a:pPr>
                <a:defRPr/>
              </a:pPr>
              <a:t>53</a:t>
            </a:fld>
            <a:endParaRPr lang="en-US"/>
          </a:p>
        </p:txBody>
      </p:sp>
    </p:spTree>
    <p:extLst>
      <p:ext uri="{BB962C8B-B14F-4D97-AF65-F5344CB8AC3E}">
        <p14:creationId xmlns:p14="http://schemas.microsoft.com/office/powerpoint/2010/main" val="18703538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747A1A6-C181-4151-91B7-CAB42A352CE3}" type="slidenum">
              <a:rPr lang="en-US" smtClean="0"/>
              <a:pPr>
                <a:defRPr/>
              </a:pPr>
              <a:t>54</a:t>
            </a:fld>
            <a:endParaRPr lang="en-US"/>
          </a:p>
        </p:txBody>
      </p:sp>
    </p:spTree>
    <p:extLst>
      <p:ext uri="{BB962C8B-B14F-4D97-AF65-F5344CB8AC3E}">
        <p14:creationId xmlns:p14="http://schemas.microsoft.com/office/powerpoint/2010/main" val="22387912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747A1A6-C181-4151-91B7-CAB42A352CE3}" type="slidenum">
              <a:rPr lang="en-US" smtClean="0"/>
              <a:pPr>
                <a:defRPr/>
              </a:pPr>
              <a:t>55</a:t>
            </a:fld>
            <a:endParaRPr lang="en-US"/>
          </a:p>
        </p:txBody>
      </p:sp>
    </p:spTree>
    <p:extLst>
      <p:ext uri="{BB962C8B-B14F-4D97-AF65-F5344CB8AC3E}">
        <p14:creationId xmlns:p14="http://schemas.microsoft.com/office/powerpoint/2010/main" val="25441152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747A1A6-C181-4151-91B7-CAB42A352CE3}" type="slidenum">
              <a:rPr lang="en-US" smtClean="0"/>
              <a:pPr>
                <a:defRPr/>
              </a:pPr>
              <a:t>56</a:t>
            </a:fld>
            <a:endParaRPr lang="en-US"/>
          </a:p>
        </p:txBody>
      </p:sp>
    </p:spTree>
    <p:extLst>
      <p:ext uri="{BB962C8B-B14F-4D97-AF65-F5344CB8AC3E}">
        <p14:creationId xmlns:p14="http://schemas.microsoft.com/office/powerpoint/2010/main" val="17869392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747A1A6-C181-4151-91B7-CAB42A352CE3}" type="slidenum">
              <a:rPr lang="en-US" smtClean="0"/>
              <a:pPr>
                <a:defRPr/>
              </a:pPr>
              <a:t>57</a:t>
            </a:fld>
            <a:endParaRPr lang="en-US"/>
          </a:p>
        </p:txBody>
      </p:sp>
    </p:spTree>
    <p:extLst>
      <p:ext uri="{BB962C8B-B14F-4D97-AF65-F5344CB8AC3E}">
        <p14:creationId xmlns:p14="http://schemas.microsoft.com/office/powerpoint/2010/main" val="3400444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6</a:t>
            </a:fld>
            <a:endParaRPr lang="en-US" dirty="0">
              <a:latin typeface="Tahoma" pitchFamily="34" charset="0"/>
            </a:endParaRPr>
          </a:p>
        </p:txBody>
      </p:sp>
    </p:spTree>
    <p:extLst>
      <p:ext uri="{BB962C8B-B14F-4D97-AF65-F5344CB8AC3E}">
        <p14:creationId xmlns:p14="http://schemas.microsoft.com/office/powerpoint/2010/main" val="2790686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7</a:t>
            </a:fld>
            <a:endParaRPr lang="en-US" dirty="0">
              <a:latin typeface="Tahoma" pitchFamily="34" charset="0"/>
            </a:endParaRPr>
          </a:p>
        </p:txBody>
      </p:sp>
    </p:spTree>
    <p:extLst>
      <p:ext uri="{BB962C8B-B14F-4D97-AF65-F5344CB8AC3E}">
        <p14:creationId xmlns:p14="http://schemas.microsoft.com/office/powerpoint/2010/main" val="81798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70D66-AA1F-427E-AB3B-AE0A1F731D3D}" type="slidenum">
              <a:rPr lang="en-US" smtClean="0">
                <a:latin typeface="Tahoma" pitchFamily="34" charset="0"/>
              </a:rPr>
              <a:pPr/>
              <a:t>8</a:t>
            </a:fld>
            <a:endParaRPr lang="en-US" dirty="0">
              <a:latin typeface="Tahoma" pitchFamily="34" charset="0"/>
            </a:endParaRPr>
          </a:p>
        </p:txBody>
      </p:sp>
    </p:spTree>
    <p:extLst>
      <p:ext uri="{BB962C8B-B14F-4D97-AF65-F5344CB8AC3E}">
        <p14:creationId xmlns:p14="http://schemas.microsoft.com/office/powerpoint/2010/main" val="3237342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747A1A6-C181-4151-91B7-CAB42A352CE3}" type="slidenum">
              <a:rPr lang="en-US" smtClean="0"/>
              <a:pPr>
                <a:defRPr/>
              </a:pPr>
              <a:t>9</a:t>
            </a:fld>
            <a:endParaRPr lang="en-US"/>
          </a:p>
        </p:txBody>
      </p:sp>
    </p:spTree>
    <p:extLst>
      <p:ext uri="{BB962C8B-B14F-4D97-AF65-F5344CB8AC3E}">
        <p14:creationId xmlns:p14="http://schemas.microsoft.com/office/powerpoint/2010/main" val="3063199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3352800"/>
            <a:ext cx="9144000" cy="838200"/>
          </a:xfrm>
        </p:spPr>
        <p:txBody>
          <a:bodyPr/>
          <a:lstStyle>
            <a:lvl1pPr>
              <a:defRPr sz="4400"/>
            </a:lvl1pPr>
          </a:lstStyle>
          <a:p>
            <a:r>
              <a:rPr lang="en-US"/>
              <a:t>Click to edit Master title style</a:t>
            </a:r>
          </a:p>
        </p:txBody>
      </p:sp>
      <p:sp>
        <p:nvSpPr>
          <p:cNvPr id="3075" name="Rectangle 3"/>
          <p:cNvSpPr>
            <a:spLocks noGrp="1" noChangeArrowheads="1"/>
          </p:cNvSpPr>
          <p:nvPr>
            <p:ph type="subTitle" idx="1"/>
          </p:nvPr>
        </p:nvSpPr>
        <p:spPr>
          <a:xfrm>
            <a:off x="0" y="4419600"/>
            <a:ext cx="9144000" cy="609600"/>
          </a:xfrm>
        </p:spPr>
        <p:txBody>
          <a:bodyPr/>
          <a:lstStyle>
            <a:lvl1pPr marL="0" indent="0">
              <a:buFontTx/>
              <a:buNone/>
              <a:defRPr/>
            </a:lvl1pPr>
          </a:lstStyle>
          <a:p>
            <a:r>
              <a:rPr lang="en-US"/>
              <a:t>Click to edit Master subtitle style</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a:lvl1pPr>
          </a:lstStyle>
          <a:p>
            <a:pPr>
              <a:defRPr/>
            </a:pPr>
            <a:fld id="{365D27BB-394E-4991-9C6F-0DE221B14BA3}" type="slidenum">
              <a:rPr lang="en-US"/>
              <a:pPr>
                <a:defRPr/>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904E2487-866C-47A2-B392-913CE58C006D}" type="slidenum">
              <a:rPr lang="en-US"/>
              <a:pPr>
                <a:defRPr/>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8E094E83-0A16-4805-BCBE-C00C930EAA66}" type="slidenum">
              <a:rPr lang="en-US"/>
              <a:pPr>
                <a:defRPr/>
              </a:pPr>
              <a:t>‹#›</a:t>
            </a:fld>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5D27BB-394E-4991-9C6F-0DE221B14BA3}" type="slidenum">
              <a:rPr lang="en-US" smtClean="0"/>
              <a:pPr>
                <a:defRPr/>
              </a:pPr>
              <a:t>‹#›</a:t>
            </a:fld>
            <a:endParaRPr lang="en-US"/>
          </a:p>
        </p:txBody>
      </p:sp>
    </p:spTree>
    <p:extLst>
      <p:ext uri="{BB962C8B-B14F-4D97-AF65-F5344CB8AC3E}">
        <p14:creationId xmlns:p14="http://schemas.microsoft.com/office/powerpoint/2010/main" val="3758938498"/>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E1B4CA4-B81C-483E-ABBD-1388E88B8102}" type="slidenum">
              <a:rPr lang="en-US" smtClean="0"/>
              <a:pPr>
                <a:defRPr/>
              </a:pPr>
              <a:t>‹#›</a:t>
            </a:fld>
            <a:endParaRPr lang="en-US"/>
          </a:p>
        </p:txBody>
      </p:sp>
    </p:spTree>
    <p:extLst>
      <p:ext uri="{BB962C8B-B14F-4D97-AF65-F5344CB8AC3E}">
        <p14:creationId xmlns:p14="http://schemas.microsoft.com/office/powerpoint/2010/main" val="1185731940"/>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D8EF5BB-ED01-488A-A796-5491670B1BE1}" type="slidenum">
              <a:rPr lang="en-US" smtClean="0"/>
              <a:pPr>
                <a:defRPr/>
              </a:pPr>
              <a:t>‹#›</a:t>
            </a:fld>
            <a:endParaRPr lang="en-US"/>
          </a:p>
        </p:txBody>
      </p:sp>
    </p:spTree>
    <p:extLst>
      <p:ext uri="{BB962C8B-B14F-4D97-AF65-F5344CB8AC3E}">
        <p14:creationId xmlns:p14="http://schemas.microsoft.com/office/powerpoint/2010/main" val="3344191948"/>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8B892E3-4562-4542-8B6C-A0B826762AAB}" type="slidenum">
              <a:rPr lang="en-US" smtClean="0"/>
              <a:pPr>
                <a:defRPr/>
              </a:pPr>
              <a:t>‹#›</a:t>
            </a:fld>
            <a:endParaRPr lang="en-US"/>
          </a:p>
        </p:txBody>
      </p:sp>
    </p:spTree>
    <p:extLst>
      <p:ext uri="{BB962C8B-B14F-4D97-AF65-F5344CB8AC3E}">
        <p14:creationId xmlns:p14="http://schemas.microsoft.com/office/powerpoint/2010/main" val="3665162842"/>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AFC262B-7D1B-4A0F-82CF-04FFF476278B}" type="slidenum">
              <a:rPr lang="en-US" smtClean="0"/>
              <a:pPr>
                <a:defRPr/>
              </a:pPr>
              <a:t>‹#›</a:t>
            </a:fld>
            <a:endParaRPr lang="en-US"/>
          </a:p>
        </p:txBody>
      </p:sp>
    </p:spTree>
    <p:extLst>
      <p:ext uri="{BB962C8B-B14F-4D97-AF65-F5344CB8AC3E}">
        <p14:creationId xmlns:p14="http://schemas.microsoft.com/office/powerpoint/2010/main" val="1532058058"/>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73076C8-69C6-4034-AF70-1960C2D02D84}" type="slidenum">
              <a:rPr lang="en-US" smtClean="0"/>
              <a:pPr>
                <a:defRPr/>
              </a:pPr>
              <a:t>‹#›</a:t>
            </a:fld>
            <a:endParaRPr lang="en-US"/>
          </a:p>
        </p:txBody>
      </p:sp>
    </p:spTree>
    <p:extLst>
      <p:ext uri="{BB962C8B-B14F-4D97-AF65-F5344CB8AC3E}">
        <p14:creationId xmlns:p14="http://schemas.microsoft.com/office/powerpoint/2010/main" val="4004249914"/>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7FB8D01-3914-4DB3-B57C-CBFB0C131CCE}" type="slidenum">
              <a:rPr lang="en-US" smtClean="0"/>
              <a:pPr>
                <a:defRPr/>
              </a:pPr>
              <a:t>‹#›</a:t>
            </a:fld>
            <a:endParaRPr lang="en-US"/>
          </a:p>
        </p:txBody>
      </p:sp>
    </p:spTree>
    <p:extLst>
      <p:ext uri="{BB962C8B-B14F-4D97-AF65-F5344CB8AC3E}">
        <p14:creationId xmlns:p14="http://schemas.microsoft.com/office/powerpoint/2010/main" val="1696140841"/>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347947F-4EC4-4F7A-8742-EC0C9E50E027}" type="slidenum">
              <a:rPr lang="en-US" smtClean="0"/>
              <a:pPr>
                <a:defRPr/>
              </a:pPr>
              <a:t>‹#›</a:t>
            </a:fld>
            <a:endParaRPr lang="en-US"/>
          </a:p>
        </p:txBody>
      </p:sp>
    </p:spTree>
    <p:extLst>
      <p:ext uri="{BB962C8B-B14F-4D97-AF65-F5344CB8AC3E}">
        <p14:creationId xmlns:p14="http://schemas.microsoft.com/office/powerpoint/2010/main" val="3186245814"/>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0E1B4CA4-B81C-483E-ABBD-1388E88B8102}" type="slidenum">
              <a:rPr lang="en-US"/>
              <a:pPr>
                <a:defRPr/>
              </a:pPr>
              <a:t>‹#›</a:t>
            </a:fld>
            <a:endParaRPr lang="en-US"/>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23649" y="6181344"/>
            <a:ext cx="718502" cy="365125"/>
          </a:xfrm>
        </p:spPr>
        <p:txBody>
          <a:bodyPr/>
          <a:lstStyle/>
          <a:p>
            <a:pPr>
              <a:defRPr/>
            </a:pPr>
            <a:endParaRPr lang="en-US"/>
          </a:p>
        </p:txBody>
      </p:sp>
      <p:sp>
        <p:nvSpPr>
          <p:cNvPr id="6" name="Footer Placeholder 5"/>
          <p:cNvSpPr>
            <a:spLocks noGrp="1"/>
          </p:cNvSpPr>
          <p:nvPr>
            <p:ph type="ftr" sz="quarter" idx="11"/>
          </p:nvPr>
        </p:nvSpPr>
        <p:spPr>
          <a:xfrm>
            <a:off x="818348" y="6181344"/>
            <a:ext cx="3705300" cy="365125"/>
          </a:xfrm>
        </p:spPr>
        <p:txBody>
          <a:bodyPr/>
          <a:lstStyle/>
          <a:p>
            <a:pPr>
              <a:defRPr/>
            </a:pPr>
            <a:endParaRPr lang="en-US"/>
          </a:p>
        </p:txBody>
      </p:sp>
      <p:sp>
        <p:nvSpPr>
          <p:cNvPr id="7" name="Slide Number Placeholder 6"/>
          <p:cNvSpPr>
            <a:spLocks noGrp="1"/>
          </p:cNvSpPr>
          <p:nvPr>
            <p:ph type="sldNum" sz="quarter" idx="12"/>
          </p:nvPr>
        </p:nvSpPr>
        <p:spPr>
          <a:xfrm>
            <a:off x="8024262" y="6181344"/>
            <a:ext cx="305186" cy="329250"/>
          </a:xfrm>
        </p:spPr>
        <p:txBody>
          <a:bodyPr/>
          <a:lstStyle/>
          <a:p>
            <a:pPr>
              <a:defRPr/>
            </a:pPr>
            <a:fld id="{44A9978C-798D-4365-98F5-1F00555D8C89}" type="slidenum">
              <a:rPr lang="en-US" smtClean="0"/>
              <a:pPr>
                <a:defRPr/>
              </a:pPr>
              <a:t>‹#›</a:t>
            </a:fld>
            <a:endParaRPr lang="en-US"/>
          </a:p>
        </p:txBody>
      </p:sp>
    </p:spTree>
    <p:extLst>
      <p:ext uri="{BB962C8B-B14F-4D97-AF65-F5344CB8AC3E}">
        <p14:creationId xmlns:p14="http://schemas.microsoft.com/office/powerpoint/2010/main" val="1018517159"/>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917678" y="6181344"/>
            <a:ext cx="5337278" cy="365125"/>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B73F601-6F8E-4D6B-B27B-005AB05ED053}" type="slidenum">
              <a:rPr lang="en-US" smtClean="0"/>
              <a:pPr>
                <a:defRPr/>
              </a:pPr>
              <a:t>‹#›</a:t>
            </a:fld>
            <a:endParaRPr lang="en-US"/>
          </a:p>
        </p:txBody>
      </p:sp>
    </p:spTree>
    <p:extLst>
      <p:ext uri="{BB962C8B-B14F-4D97-AF65-F5344CB8AC3E}">
        <p14:creationId xmlns:p14="http://schemas.microsoft.com/office/powerpoint/2010/main" val="75539496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B73F601-6F8E-4D6B-B27B-005AB05ED053}" type="slidenum">
              <a:rPr lang="en-US" smtClean="0"/>
              <a:pPr>
                <a:defRPr/>
              </a:pPr>
              <a:t>‹#›</a:t>
            </a:fld>
            <a:endParaRPr lang="en-US"/>
          </a:p>
        </p:txBody>
      </p:sp>
    </p:spTree>
    <p:extLst>
      <p:ext uri="{BB962C8B-B14F-4D97-AF65-F5344CB8AC3E}">
        <p14:creationId xmlns:p14="http://schemas.microsoft.com/office/powerpoint/2010/main" val="994418363"/>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B73F601-6F8E-4D6B-B27B-005AB05ED053}" type="slidenum">
              <a:rPr lang="en-US" smtClean="0"/>
              <a:pPr>
                <a:defRPr/>
              </a:pPr>
              <a:t>‹#›</a:t>
            </a:fld>
            <a:endParaRPr lang="en-US"/>
          </a:p>
        </p:txBody>
      </p:sp>
    </p:spTree>
    <p:extLst>
      <p:ext uri="{BB962C8B-B14F-4D97-AF65-F5344CB8AC3E}">
        <p14:creationId xmlns:p14="http://schemas.microsoft.com/office/powerpoint/2010/main" val="78704178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B73F601-6F8E-4D6B-B27B-005AB05ED053}" type="slidenum">
              <a:rPr lang="en-US" smtClean="0"/>
              <a:pPr>
                <a:defRPr/>
              </a:pPr>
              <a:t>‹#›</a:t>
            </a:fld>
            <a:endParaRPr lang="en-US"/>
          </a:p>
        </p:txBody>
      </p:sp>
    </p:spTree>
    <p:extLst>
      <p:ext uri="{BB962C8B-B14F-4D97-AF65-F5344CB8AC3E}">
        <p14:creationId xmlns:p14="http://schemas.microsoft.com/office/powerpoint/2010/main" val="794570534"/>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B73F601-6F8E-4D6B-B27B-005AB05ED053}" type="slidenum">
              <a:rPr lang="en-US" smtClean="0"/>
              <a:pPr>
                <a:defRPr/>
              </a:pPr>
              <a:t>‹#›</a:t>
            </a:fld>
            <a:endParaRPr lang="en-US"/>
          </a:p>
        </p:txBody>
      </p:sp>
    </p:spTree>
    <p:extLst>
      <p:ext uri="{BB962C8B-B14F-4D97-AF65-F5344CB8AC3E}">
        <p14:creationId xmlns:p14="http://schemas.microsoft.com/office/powerpoint/2010/main" val="35910839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B73F601-6F8E-4D6B-B27B-005AB05ED053}" type="slidenum">
              <a:rPr lang="en-US" smtClean="0"/>
              <a:pPr>
                <a:defRPr/>
              </a:pPr>
              <a:t>‹#›</a:t>
            </a:fld>
            <a:endParaRPr lang="en-US"/>
          </a:p>
        </p:txBody>
      </p:sp>
    </p:spTree>
    <p:extLst>
      <p:ext uri="{BB962C8B-B14F-4D97-AF65-F5344CB8AC3E}">
        <p14:creationId xmlns:p14="http://schemas.microsoft.com/office/powerpoint/2010/main" val="227652871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04E2487-866C-47A2-B392-913CE58C006D}" type="slidenum">
              <a:rPr lang="en-US" smtClean="0"/>
              <a:pPr>
                <a:defRPr/>
              </a:pPr>
              <a:t>‹#›</a:t>
            </a:fld>
            <a:endParaRPr lang="en-US"/>
          </a:p>
        </p:txBody>
      </p:sp>
    </p:spTree>
    <p:extLst>
      <p:ext uri="{BB962C8B-B14F-4D97-AF65-F5344CB8AC3E}">
        <p14:creationId xmlns:p14="http://schemas.microsoft.com/office/powerpoint/2010/main" val="1990831555"/>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094E83-0A16-4805-BCBE-C00C930EAA66}" type="slidenum">
              <a:rPr lang="en-US" smtClean="0"/>
              <a:pPr>
                <a:defRPr/>
              </a:pPr>
              <a:t>‹#›</a:t>
            </a:fld>
            <a:endParaRPr lang="en-US"/>
          </a:p>
        </p:txBody>
      </p:sp>
    </p:spTree>
    <p:extLst>
      <p:ext uri="{BB962C8B-B14F-4D97-AF65-F5344CB8AC3E}">
        <p14:creationId xmlns:p14="http://schemas.microsoft.com/office/powerpoint/2010/main" val="3228327243"/>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10/29/2021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188211913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DD8EF5BB-ED01-488A-A796-5491670B1BE1}" type="slidenum">
              <a:rPr lang="en-US"/>
              <a:pPr>
                <a:defRPr/>
              </a:pPr>
              <a:t>‹#›</a:t>
            </a:fld>
            <a:endParaRPr lang="en-US"/>
          </a:p>
        </p:txBody>
      </p:sp>
    </p:spTree>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10/29/2021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31354590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10/29/2021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4041389076"/>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86434" y="2638044"/>
            <a:ext cx="3203828"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02685"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10/29/2021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6724415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87577" y="3143250"/>
            <a:ext cx="3202686"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190113"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10/29/2021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909061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10/29/2021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0975858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5721215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3504" y="2243829"/>
            <a:ext cx="3364992" cy="1141497"/>
          </a:xfrm>
          <a:solidFill>
            <a:srgbClr val="FFFFFF"/>
          </a:solidFill>
          <a:ln>
            <a:solidFill>
              <a:srgbClr val="404040"/>
            </a:solidFill>
          </a:ln>
        </p:spPr>
        <p:txBody>
          <a:bodyPr anchor="ctr" anchorCtr="1">
            <a:normAutofit/>
          </a:bodyPr>
          <a:lstStyle>
            <a:lvl1pPr>
              <a:defRPr sz="165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6676" y="3549918"/>
            <a:ext cx="2846070" cy="2194036"/>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10/29/2021</a:t>
            </a:fld>
            <a:endParaRPr lang="en-US" dirty="0"/>
          </a:p>
        </p:txBody>
      </p:sp>
      <p:sp>
        <p:nvSpPr>
          <p:cNvPr id="10" name="Footer Placeholder 9"/>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8478714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6392" y="2243828"/>
            <a:ext cx="3371249" cy="1134640"/>
          </a:xfrm>
          <a:solidFill>
            <a:srgbClr val="FFFFFF"/>
          </a:solidFill>
          <a:ln>
            <a:solidFill>
              <a:srgbClr val="404040"/>
            </a:solidFill>
          </a:ln>
        </p:spPr>
        <p:txBody>
          <a:bodyPr anchor="ctr" anchorCtr="1">
            <a:noAutofit/>
          </a:bodyPr>
          <a:lstStyle>
            <a:lvl1pPr>
              <a:defRPr sz="165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6858000"/>
          </a:xfrm>
          <a:solidFill>
            <a:schemeClr val="bg1">
              <a:lumMod val="75000"/>
            </a:schemeClr>
          </a:solidFill>
        </p:spPr>
        <p:txBody>
          <a:bodyPr anchor="t"/>
          <a:lstStyle>
            <a:lvl1pPr marL="0" indent="0">
              <a:buNone/>
              <a:defRPr sz="2400">
                <a:solidFill>
                  <a:schemeClr val="bg1">
                    <a:lumMod val="85000"/>
                    <a:lumOff val="1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6676" y="3549919"/>
            <a:ext cx="2846070" cy="2194037"/>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10/29/2021</a:t>
            </a:fld>
            <a:endParaRPr lang="en-US" dirty="0"/>
          </a:p>
        </p:txBody>
      </p:sp>
      <p:sp>
        <p:nvSpPr>
          <p:cNvPr id="9" name="Footer Placeholder 8"/>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1872035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10/29/2021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6350921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97395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3352" y="937260"/>
            <a:ext cx="4648867"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10/29/2021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747112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838200"/>
            <a:ext cx="44958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838200"/>
            <a:ext cx="44958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C8B892E3-4562-4542-8B6C-A0B826762AAB}" type="slidenum">
              <a:rPr lang="en-US"/>
              <a:pPr>
                <a:defRPr/>
              </a:pPr>
              <a:t>‹#›</a:t>
            </a:fld>
            <a:endParaRPr lang="en-US"/>
          </a:p>
        </p:txBody>
      </p:sp>
    </p:spTree>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able Placeholder 2"/>
          <p:cNvSpPr>
            <a:spLocks noGrp="1"/>
          </p:cNvSpPr>
          <p:nvPr>
            <p:ph type="tbl" idx="1"/>
          </p:nvPr>
        </p:nvSpPr>
        <p:spPr>
          <a:xfrm>
            <a:off x="914400" y="1600205"/>
            <a:ext cx="7772400" cy="4530725"/>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609C145-C4B0-9F48-AF7D-86C27A2A5CC4}" type="slidenum">
              <a:rPr lang="en-US"/>
              <a:pPr>
                <a:defRPr/>
              </a:pPr>
              <a:t>‹#›</a:t>
            </a:fld>
            <a:endParaRPr lang="en-US"/>
          </a:p>
        </p:txBody>
      </p:sp>
    </p:spTree>
    <p:extLst>
      <p:ext uri="{BB962C8B-B14F-4D97-AF65-F5344CB8AC3E}">
        <p14:creationId xmlns:p14="http://schemas.microsoft.com/office/powerpoint/2010/main" val="19248347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905002"/>
            <a:ext cx="3297254" cy="576263"/>
          </a:xfrm>
        </p:spPr>
        <p:txBody>
          <a:bodyPr anchor="b">
            <a:noAutofit/>
          </a:bodyPr>
          <a:lstStyle>
            <a:lvl1pPr marL="0" indent="0">
              <a:buNone/>
              <a:defRPr sz="18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827485" y="2514601"/>
            <a:ext cx="3297254" cy="374173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3" y="1905002"/>
            <a:ext cx="3297254" cy="576263"/>
          </a:xfrm>
        </p:spPr>
        <p:txBody>
          <a:bodyPr anchor="b">
            <a:noAutofit/>
          </a:bodyPr>
          <a:lstStyle>
            <a:lvl1pPr marL="0" indent="0">
              <a:buNone/>
              <a:defRPr sz="18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240873" y="2514601"/>
            <a:ext cx="3297254" cy="374173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01BF0A-5167-42FB-8182-633714ECF477}" type="datetimeFigureOut">
              <a:rPr lang="en-US" smtClean="0"/>
              <a:t>10/29/2021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77D78D-726B-4896-94B1-E3F39D3D6BFB}" type="slidenum">
              <a:rPr lang="en-US" smtClean="0"/>
              <a:t>‹#›</a:t>
            </a:fld>
            <a:endParaRPr lang="en-US"/>
          </a:p>
        </p:txBody>
      </p:sp>
    </p:spTree>
    <p:extLst>
      <p:ext uri="{BB962C8B-B14F-4D97-AF65-F5344CB8AC3E}">
        <p14:creationId xmlns:p14="http://schemas.microsoft.com/office/powerpoint/2010/main" val="1347724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p:cNvSpPr>
            <a:spLocks noGrp="1" noChangeArrowheads="1"/>
          </p:cNvSpPr>
          <p:nvPr>
            <p:ph type="dt" sz="half" idx="10"/>
          </p:nvPr>
        </p:nvSpPr>
        <p:spPr>
          <a:ln/>
        </p:spPr>
        <p:txBody>
          <a:bodyPr/>
          <a:lstStyle>
            <a:lvl1pPr>
              <a:defRPr/>
            </a:lvl1pPr>
          </a:lstStyle>
          <a:p>
            <a:pPr>
              <a:defRPr/>
            </a:pPr>
            <a:endParaRPr lang="en-US"/>
          </a:p>
        </p:txBody>
      </p:sp>
      <p:sp>
        <p:nvSpPr>
          <p:cNvPr id="8" name="Rectangle 36"/>
          <p:cNvSpPr>
            <a:spLocks noGrp="1" noChangeArrowheads="1"/>
          </p:cNvSpPr>
          <p:nvPr>
            <p:ph type="ftr" sz="quarter" idx="11"/>
          </p:nvPr>
        </p:nvSpPr>
        <p:spPr>
          <a:ln/>
        </p:spPr>
        <p:txBody>
          <a:bodyPr/>
          <a:lstStyle>
            <a:lvl1pPr>
              <a:defRPr/>
            </a:lvl1pPr>
          </a:lstStyle>
          <a:p>
            <a:pPr>
              <a:defRPr/>
            </a:pPr>
            <a:endParaRPr lang="en-US"/>
          </a:p>
        </p:txBody>
      </p:sp>
      <p:sp>
        <p:nvSpPr>
          <p:cNvPr id="9" name="Rectangle 37"/>
          <p:cNvSpPr>
            <a:spLocks noGrp="1" noChangeArrowheads="1"/>
          </p:cNvSpPr>
          <p:nvPr>
            <p:ph type="sldNum" sz="quarter" idx="12"/>
          </p:nvPr>
        </p:nvSpPr>
        <p:spPr>
          <a:ln/>
        </p:spPr>
        <p:txBody>
          <a:bodyPr/>
          <a:lstStyle>
            <a:lvl1pPr>
              <a:defRPr/>
            </a:lvl1pPr>
          </a:lstStyle>
          <a:p>
            <a:pPr>
              <a:defRPr/>
            </a:pPr>
            <a:fld id="{7AFC262B-7D1B-4A0F-82CF-04FFF476278B}" type="slidenum">
              <a:rPr lang="en-US"/>
              <a:pPr>
                <a:defRPr/>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p:cNvSpPr>
            <a:spLocks noGrp="1" noChangeArrowheads="1"/>
          </p:cNvSpPr>
          <p:nvPr>
            <p:ph type="dt" sz="half" idx="10"/>
          </p:nvPr>
        </p:nvSpPr>
        <p:spPr>
          <a:ln/>
        </p:spPr>
        <p:txBody>
          <a:bodyPr/>
          <a:lstStyle>
            <a:lvl1pPr>
              <a:defRPr/>
            </a:lvl1pPr>
          </a:lstStyle>
          <a:p>
            <a:pPr>
              <a:defRPr/>
            </a:pPr>
            <a:endParaRPr lang="en-US"/>
          </a:p>
        </p:txBody>
      </p:sp>
      <p:sp>
        <p:nvSpPr>
          <p:cNvPr id="4" name="Rectangle 36"/>
          <p:cNvSpPr>
            <a:spLocks noGrp="1" noChangeArrowheads="1"/>
          </p:cNvSpPr>
          <p:nvPr>
            <p:ph type="ftr" sz="quarter" idx="11"/>
          </p:nvPr>
        </p:nvSpPr>
        <p:spPr>
          <a:ln/>
        </p:spPr>
        <p:txBody>
          <a:bodyPr/>
          <a:lstStyle>
            <a:lvl1pPr>
              <a:defRPr/>
            </a:lvl1pPr>
          </a:lstStyle>
          <a:p>
            <a:pPr>
              <a:defRPr/>
            </a:pPr>
            <a:endParaRPr lang="en-US"/>
          </a:p>
        </p:txBody>
      </p:sp>
      <p:sp>
        <p:nvSpPr>
          <p:cNvPr id="5" name="Rectangle 37"/>
          <p:cNvSpPr>
            <a:spLocks noGrp="1" noChangeArrowheads="1"/>
          </p:cNvSpPr>
          <p:nvPr>
            <p:ph type="sldNum" sz="quarter" idx="12"/>
          </p:nvPr>
        </p:nvSpPr>
        <p:spPr>
          <a:ln/>
        </p:spPr>
        <p:txBody>
          <a:bodyPr/>
          <a:lstStyle>
            <a:lvl1pPr>
              <a:defRPr/>
            </a:lvl1pPr>
          </a:lstStyle>
          <a:p>
            <a:pPr>
              <a:defRPr/>
            </a:pPr>
            <a:fld id="{473076C8-69C6-4034-AF70-1960C2D02D84}" type="slidenum">
              <a:rPr lang="en-US"/>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p>
        </p:txBody>
      </p:sp>
      <p:sp>
        <p:nvSpPr>
          <p:cNvPr id="3" name="Rectangle 36"/>
          <p:cNvSpPr>
            <a:spLocks noGrp="1" noChangeArrowheads="1"/>
          </p:cNvSpPr>
          <p:nvPr>
            <p:ph type="ftr" sz="quarter" idx="11"/>
          </p:nvPr>
        </p:nvSpPr>
        <p:spPr>
          <a:ln/>
        </p:spPr>
        <p:txBody>
          <a:bodyPr/>
          <a:lstStyle>
            <a:lvl1pPr>
              <a:defRPr/>
            </a:lvl1pPr>
          </a:lstStyle>
          <a:p>
            <a:pPr>
              <a:defRPr/>
            </a:pPr>
            <a:endParaRPr lang="en-US"/>
          </a:p>
        </p:txBody>
      </p:sp>
      <p:sp>
        <p:nvSpPr>
          <p:cNvPr id="4" name="Rectangle 37"/>
          <p:cNvSpPr>
            <a:spLocks noGrp="1" noChangeArrowheads="1"/>
          </p:cNvSpPr>
          <p:nvPr>
            <p:ph type="sldNum" sz="quarter" idx="12"/>
          </p:nvPr>
        </p:nvSpPr>
        <p:spPr>
          <a:ln/>
        </p:spPr>
        <p:txBody>
          <a:bodyPr/>
          <a:lstStyle>
            <a:lvl1pPr>
              <a:defRPr/>
            </a:lvl1pPr>
          </a:lstStyle>
          <a:p>
            <a:pPr>
              <a:defRPr/>
            </a:pPr>
            <a:fld id="{47FB8D01-3914-4DB3-B57C-CBFB0C131CCE}" type="slidenum">
              <a:rPr lang="en-US"/>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6347947F-4EC4-4F7A-8742-EC0C9E50E027}" type="slidenum">
              <a:rPr lang="en-US"/>
              <a:pPr>
                <a:defRPr/>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44A9978C-798D-4365-98F5-1F00555D8C89}" type="slidenum">
              <a:rPr lang="en-US"/>
              <a:pPr>
                <a:defRPr/>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39000"/>
            <a:lum/>
          </a:blip>
          <a:srcRect/>
          <a:stretch>
            <a:fillRect l="-17000" r="-17000"/>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0" y="838200"/>
            <a:ext cx="91440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2"/>
          <p:cNvSpPr>
            <a:spLocks noGrp="1" noChangeArrowheads="1"/>
          </p:cNvSpPr>
          <p:nvPr>
            <p:ph type="title"/>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59" name="Rectangle 35"/>
          <p:cNvSpPr>
            <a:spLocks noGrp="1" noChangeArrowheads="1"/>
          </p:cNvSpPr>
          <p:nvPr>
            <p:ph type="dt" sz="half" idx="2"/>
          </p:nvPr>
        </p:nvSpPr>
        <p:spPr bwMode="auto">
          <a:xfrm>
            <a:off x="457200" y="64357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en-US"/>
          </a:p>
        </p:txBody>
      </p:sp>
      <p:sp>
        <p:nvSpPr>
          <p:cNvPr id="1060" name="Rectangle 36"/>
          <p:cNvSpPr>
            <a:spLocks noGrp="1" noChangeArrowheads="1"/>
          </p:cNvSpPr>
          <p:nvPr>
            <p:ph type="ftr" sz="quarter" idx="3"/>
          </p:nvPr>
        </p:nvSpPr>
        <p:spPr bwMode="auto">
          <a:xfrm>
            <a:off x="3124200" y="64357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US"/>
          </a:p>
        </p:txBody>
      </p:sp>
      <p:sp>
        <p:nvSpPr>
          <p:cNvPr id="1061" name="Rectangle 37"/>
          <p:cNvSpPr>
            <a:spLocks noGrp="1" noChangeArrowheads="1"/>
          </p:cNvSpPr>
          <p:nvPr>
            <p:ph type="sldNum" sz="quarter" idx="4"/>
          </p:nvPr>
        </p:nvSpPr>
        <p:spPr bwMode="auto">
          <a:xfrm>
            <a:off x="6553200" y="64357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mn-cs"/>
              </a:defRPr>
            </a:lvl1pPr>
          </a:lstStyle>
          <a:p>
            <a:pPr>
              <a:defRPr/>
            </a:pPr>
            <a:fld id="{3B73F601-6F8E-4D6B-B27B-005AB05ED05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43"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fade thruBlk="1"/>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34" charset="0"/>
        </a:defRPr>
      </a:lvl2pPr>
      <a:lvl3pPr algn="l" rtl="0" eaLnBrk="0" fontAlgn="base" hangingPunct="0">
        <a:spcBef>
          <a:spcPct val="0"/>
        </a:spcBef>
        <a:spcAft>
          <a:spcPct val="0"/>
        </a:spcAft>
        <a:defRPr sz="4000">
          <a:solidFill>
            <a:schemeClr val="tx2"/>
          </a:solidFill>
          <a:latin typeface="Arial Black" pitchFamily="34" charset="0"/>
        </a:defRPr>
      </a:lvl3pPr>
      <a:lvl4pPr algn="l" rtl="0" eaLnBrk="0" fontAlgn="base" hangingPunct="0">
        <a:spcBef>
          <a:spcPct val="0"/>
        </a:spcBef>
        <a:spcAft>
          <a:spcPct val="0"/>
        </a:spcAft>
        <a:defRPr sz="4000">
          <a:solidFill>
            <a:schemeClr val="tx2"/>
          </a:solidFill>
          <a:latin typeface="Arial Black" pitchFamily="34" charset="0"/>
        </a:defRPr>
      </a:lvl4pPr>
      <a:lvl5pPr algn="l" rtl="0" eaLnBrk="0" fontAlgn="base" hangingPunct="0">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endParaRPr lang="en-US"/>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endParaRPr lang="en-US"/>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fld id="{3B73F601-6F8E-4D6B-B27B-005AB05ED053}" type="slidenum">
              <a:rPr lang="en-US" smtClean="0"/>
              <a:pPr>
                <a:defRPr/>
              </a:pPr>
              <a:t>‹#›</a:t>
            </a:fld>
            <a:endParaRPr lang="en-US"/>
          </a:p>
        </p:txBody>
      </p:sp>
    </p:spTree>
    <p:extLst>
      <p:ext uri="{BB962C8B-B14F-4D97-AF65-F5344CB8AC3E}">
        <p14:creationId xmlns:p14="http://schemas.microsoft.com/office/powerpoint/2010/main" val="2356736348"/>
      </p:ext>
    </p:extLst>
  </p:cSld>
  <p:clrMap bg1="dk1" tx1="lt1" bg2="dk2"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transition>
    <p:fade thruBlk="1"/>
  </p:transition>
  <p:hf hdr="0" ftr="0" dt="0"/>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73352" y="964692"/>
            <a:ext cx="5797296"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3352" y="2638045"/>
            <a:ext cx="5797296"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866072" y="6238816"/>
            <a:ext cx="2065310" cy="323968"/>
          </a:xfrm>
          <a:prstGeom prst="rect">
            <a:avLst/>
          </a:prstGeom>
        </p:spPr>
        <p:txBody>
          <a:bodyPr vert="horz" lIns="91440" tIns="45720" rIns="91440" bIns="45720" rtlCol="0" anchor="ctr"/>
          <a:lstStyle>
            <a:lvl1pPr algn="r">
              <a:defRPr sz="788">
                <a:solidFill>
                  <a:schemeClr val="tx1">
                    <a:alpha val="70000"/>
                  </a:schemeClr>
                </a:solidFill>
              </a:defRPr>
            </a:lvl1pPr>
          </a:lstStyle>
          <a:p>
            <a:fld id="{1160EA64-D806-43AC-9DF2-F8C432F32B4C}" type="datetimeFigureOut">
              <a:rPr lang="en-US" dirty="0"/>
              <a:t>10/29/2021</a:t>
            </a:fld>
            <a:endParaRPr lang="en-US" dirty="0"/>
          </a:p>
        </p:txBody>
      </p:sp>
      <p:sp>
        <p:nvSpPr>
          <p:cNvPr id="5" name="Footer Placeholder 4"/>
          <p:cNvSpPr>
            <a:spLocks noGrp="1"/>
          </p:cNvSpPr>
          <p:nvPr>
            <p:ph type="ftr" sz="quarter" idx="3"/>
          </p:nvPr>
        </p:nvSpPr>
        <p:spPr>
          <a:xfrm>
            <a:off x="1200150" y="6236208"/>
            <a:ext cx="4425892" cy="320040"/>
          </a:xfrm>
          <a:prstGeom prst="rect">
            <a:avLst/>
          </a:prstGeom>
        </p:spPr>
        <p:txBody>
          <a:bodyPr vert="horz" lIns="91440" tIns="45720" rIns="91440" bIns="45720" rtlCol="0" anchor="ctr"/>
          <a:lstStyle>
            <a:lvl1pPr algn="l">
              <a:defRPr sz="788">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fld id="{8A7A6979-0714-4377-B894-6BE4C2D6E202}" type="slidenum">
              <a:rPr lang="en-US" dirty="0"/>
              <a:pPr/>
              <a:t>‹#›</a:t>
            </a:fld>
            <a:endParaRPr lang="en-US" dirty="0"/>
          </a:p>
        </p:txBody>
      </p:sp>
    </p:spTree>
    <p:extLst>
      <p:ext uri="{BB962C8B-B14F-4D97-AF65-F5344CB8AC3E}">
        <p14:creationId xmlns:p14="http://schemas.microsoft.com/office/powerpoint/2010/main" val="3404870759"/>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Lst>
  <p:hf sldNum="0" hdr="0" ftr="0" dt="0"/>
  <p:txStyles>
    <p:title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grants.nih.gov/grants/grants_process.htm"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grants.nih.gov/grants/what-does-nih-look-for.ht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3.xml"/><Relationship Id="rId4" Type="http://schemas.openxmlformats.org/officeDocument/2006/relationships/image" Target="../media/image8.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lindee@mail.nih.gov"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mailto:gmcgugan@niaid.nih.gov"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ecfr.gov/cgi-bin/text-idx?SID=5d794644df9a7e5470c148f37bf71f2e&amp;pitd=20180719&amp;node=pt45.1.46&amp;rgn=div5"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https://grants.nih.gov/grants/how-to-apply-application-guide/forms-e/general/g.500-phs-human-subjects-and-clinical-trials-information.htm" TargetMode="External"/><Relationship Id="rId4" Type="http://schemas.openxmlformats.org/officeDocument/2006/relationships/hyperlink" Target="https://grants.nih.gov/grants/guide/notice-files/NOT-OD-19-050.html"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grants.nih.gov/grants/guide/notice-files/NOT-OD-00-039.html"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s://grants.nih.gov/policy/humansubjects.htm" TargetMode="External"/><Relationship Id="rId4" Type="http://schemas.openxmlformats.org/officeDocument/2006/relationships/hyperlink" Target="https://grants.nih.gov/grants/guide/notice-files/NOT-OD-18-221.html"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40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3191" y="1891748"/>
            <a:ext cx="8839200" cy="1524000"/>
          </a:xfrm>
        </p:spPr>
        <p:txBody>
          <a:bodyPr/>
          <a:lstStyle/>
          <a:p>
            <a:pPr algn="ctr" eaLnBrk="1" hangingPunct="1"/>
            <a:r>
              <a:rPr lang="en-US" sz="3200" dirty="0">
                <a:solidFill>
                  <a:srgbClr val="000000"/>
                </a:solidFill>
              </a:rPr>
              <a:t>Partnering with International Research Organizations &amp; the Process</a:t>
            </a:r>
            <a:br>
              <a:rPr lang="en-US" sz="3200" dirty="0">
                <a:solidFill>
                  <a:srgbClr val="000000"/>
                </a:solidFill>
              </a:rPr>
            </a:br>
            <a:br>
              <a:rPr lang="en-US" sz="3200" dirty="0">
                <a:solidFill>
                  <a:srgbClr val="000000"/>
                </a:solidFill>
              </a:rPr>
            </a:br>
            <a:br>
              <a:rPr lang="en-US" sz="3200" dirty="0">
                <a:solidFill>
                  <a:srgbClr val="000000"/>
                </a:solidFill>
              </a:rPr>
            </a:br>
            <a:r>
              <a:rPr lang="en-US" sz="3200" dirty="0">
                <a:solidFill>
                  <a:srgbClr val="000000"/>
                </a:solidFill>
              </a:rPr>
              <a:t>October </a:t>
            </a:r>
            <a:r>
              <a:rPr lang="en-US" sz="3200" i="1" dirty="0">
                <a:solidFill>
                  <a:srgbClr val="000000"/>
                </a:solidFill>
              </a:rPr>
              <a:t>2021 </a:t>
            </a:r>
            <a:br>
              <a:rPr lang="en-US" sz="3200" i="1" dirty="0">
                <a:solidFill>
                  <a:srgbClr val="000000"/>
                </a:solidFill>
              </a:rPr>
            </a:br>
            <a:r>
              <a:rPr lang="en-US" sz="3200" i="1" dirty="0">
                <a:solidFill>
                  <a:srgbClr val="000000"/>
                </a:solidFill>
              </a:rPr>
              <a:t>NIH Regional Seminar</a:t>
            </a:r>
            <a:br>
              <a:rPr lang="en-US" sz="4000" i="1" dirty="0">
                <a:solidFill>
                  <a:srgbClr val="000000"/>
                </a:solidFill>
              </a:rPr>
            </a:br>
            <a:endParaRPr lang="en-US" sz="4000" dirty="0">
              <a:solidFill>
                <a:srgbClr val="000000"/>
              </a:solidFill>
            </a:endParaRPr>
          </a:p>
        </p:txBody>
      </p:sp>
      <p:sp>
        <p:nvSpPr>
          <p:cNvPr id="3075" name="Rectangle 3"/>
          <p:cNvSpPr>
            <a:spLocks noGrp="1" noChangeArrowheads="1"/>
          </p:cNvSpPr>
          <p:nvPr>
            <p:ph type="subTitle" idx="1"/>
          </p:nvPr>
        </p:nvSpPr>
        <p:spPr>
          <a:xfrm>
            <a:off x="130215" y="4191000"/>
            <a:ext cx="9144000" cy="2441675"/>
          </a:xfrm>
        </p:spPr>
        <p:txBody>
          <a:bodyPr/>
          <a:lstStyle/>
          <a:p>
            <a:pPr eaLnBrk="1" hangingPunct="1">
              <a:lnSpc>
                <a:spcPct val="90000"/>
              </a:lnSpc>
            </a:pPr>
            <a:r>
              <a:rPr lang="en-US" sz="1400" dirty="0">
                <a:solidFill>
                  <a:srgbClr val="000000"/>
                </a:solidFill>
              </a:rPr>
              <a:t>Emily Linde</a:t>
            </a:r>
          </a:p>
          <a:p>
            <a:pPr eaLnBrk="1" hangingPunct="1">
              <a:lnSpc>
                <a:spcPct val="90000"/>
              </a:lnSpc>
            </a:pPr>
            <a:r>
              <a:rPr lang="en-US" sz="1400" dirty="0">
                <a:solidFill>
                  <a:srgbClr val="000000"/>
                </a:solidFill>
              </a:rPr>
              <a:t>Director, Grants Management Program</a:t>
            </a:r>
          </a:p>
          <a:p>
            <a:pPr eaLnBrk="1" hangingPunct="1">
              <a:lnSpc>
                <a:spcPct val="90000"/>
              </a:lnSpc>
            </a:pPr>
            <a:r>
              <a:rPr lang="en-US" sz="1400" dirty="0">
                <a:solidFill>
                  <a:srgbClr val="000000"/>
                </a:solidFill>
              </a:rPr>
              <a:t>National Institute of Allergy and Infectious Diseases, National Institutes of Health</a:t>
            </a:r>
          </a:p>
          <a:p>
            <a:pPr eaLnBrk="1" hangingPunct="1">
              <a:lnSpc>
                <a:spcPct val="90000"/>
              </a:lnSpc>
            </a:pPr>
            <a:endParaRPr lang="en-US" sz="1400" dirty="0">
              <a:solidFill>
                <a:srgbClr val="000000"/>
              </a:solidFill>
            </a:endParaRPr>
          </a:p>
          <a:p>
            <a:pPr eaLnBrk="1" hangingPunct="1">
              <a:lnSpc>
                <a:spcPct val="90000"/>
              </a:lnSpc>
            </a:pPr>
            <a:endParaRPr lang="en-US" sz="1400" dirty="0">
              <a:solidFill>
                <a:srgbClr val="000000"/>
              </a:solidFill>
            </a:endParaRPr>
          </a:p>
          <a:p>
            <a:pPr eaLnBrk="1" hangingPunct="1">
              <a:lnSpc>
                <a:spcPct val="90000"/>
              </a:lnSpc>
            </a:pPr>
            <a:r>
              <a:rPr lang="en-US" sz="1400" dirty="0">
                <a:solidFill>
                  <a:srgbClr val="000000"/>
                </a:solidFill>
              </a:rPr>
              <a:t>Glen C. </a:t>
            </a:r>
            <a:r>
              <a:rPr lang="en-US" sz="1400" dirty="0" err="1">
                <a:solidFill>
                  <a:srgbClr val="000000"/>
                </a:solidFill>
              </a:rPr>
              <a:t>McGugan</a:t>
            </a:r>
            <a:r>
              <a:rPr lang="en-US" sz="1400" dirty="0">
                <a:solidFill>
                  <a:srgbClr val="000000"/>
                </a:solidFill>
              </a:rPr>
              <a:t>, Jr., Ph.D. </a:t>
            </a:r>
          </a:p>
          <a:p>
            <a:pPr eaLnBrk="1" hangingPunct="1">
              <a:lnSpc>
                <a:spcPct val="90000"/>
              </a:lnSpc>
            </a:pPr>
            <a:r>
              <a:rPr lang="en-US" sz="1400" dirty="0">
                <a:solidFill>
                  <a:srgbClr val="000000"/>
                </a:solidFill>
              </a:rPr>
              <a:t>Program Officer, Parasitology and International Programs Branch</a:t>
            </a:r>
          </a:p>
          <a:p>
            <a:pPr eaLnBrk="1" hangingPunct="1">
              <a:lnSpc>
                <a:spcPct val="90000"/>
              </a:lnSpc>
            </a:pPr>
            <a:r>
              <a:rPr lang="en-US" sz="1400" dirty="0">
                <a:solidFill>
                  <a:srgbClr val="000000"/>
                </a:solidFill>
              </a:rPr>
              <a:t>Division of Microbiology and Infectious Diseases</a:t>
            </a:r>
          </a:p>
          <a:p>
            <a:pPr eaLnBrk="1" hangingPunct="1">
              <a:lnSpc>
                <a:spcPct val="90000"/>
              </a:lnSpc>
            </a:pPr>
            <a:r>
              <a:rPr lang="en-US" sz="1400" dirty="0">
                <a:solidFill>
                  <a:srgbClr val="000000"/>
                </a:solidFill>
              </a:rPr>
              <a:t>National Institute of Allergy and Infectious Diseases, National Institutes of Health</a:t>
            </a:r>
          </a:p>
          <a:p>
            <a:pPr eaLnBrk="1" hangingPunct="1">
              <a:lnSpc>
                <a:spcPct val="90000"/>
              </a:lnSpc>
            </a:pPr>
            <a:endParaRPr lang="en-US" sz="2000" dirty="0">
              <a:solidFill>
                <a:srgbClr val="000000"/>
              </a:solidFill>
            </a:endParaRPr>
          </a:p>
        </p:txBody>
      </p:sp>
      <p:sp>
        <p:nvSpPr>
          <p:cNvPr id="2" name="Slide Number Placeholder 1"/>
          <p:cNvSpPr>
            <a:spLocks noGrp="1"/>
          </p:cNvSpPr>
          <p:nvPr>
            <p:ph type="sldNum" sz="quarter" idx="12"/>
          </p:nvPr>
        </p:nvSpPr>
        <p:spPr/>
        <p:txBody>
          <a:bodyPr/>
          <a:lstStyle/>
          <a:p>
            <a:pPr>
              <a:defRPr/>
            </a:pPr>
            <a:fld id="{365D27BB-394E-4991-9C6F-0DE221B14BA3}" type="slidenum">
              <a:rPr lang="en-US" smtClean="0"/>
              <a:pPr>
                <a:defRPr/>
              </a:pPr>
              <a:t>1</a:t>
            </a:fld>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17000" r="-17000"/>
          </a:stretch>
        </a:blipFill>
        <a:effectLst/>
      </p:bgPr>
    </p:bg>
    <p:spTree>
      <p:nvGrpSpPr>
        <p:cNvPr id="1" name=""/>
        <p:cNvGrpSpPr/>
        <p:nvPr/>
      </p:nvGrpSpPr>
      <p:grpSpPr>
        <a:xfrm>
          <a:off x="0" y="0"/>
          <a:ext cx="0" cy="0"/>
          <a:chOff x="0" y="0"/>
          <a:chExt cx="0" cy="0"/>
        </a:xfrm>
      </p:grpSpPr>
      <p:sp>
        <p:nvSpPr>
          <p:cNvPr id="7" name="Right Arrow 6">
            <a:extLst>
              <a:ext uri="{C183D7F6-B498-43B3-948B-1728B52AA6E4}">
                <adec:decorative xmlns:adec="http://schemas.microsoft.com/office/drawing/2017/decorative" val="1"/>
              </a:ext>
            </a:extLst>
          </p:cNvPr>
          <p:cNvSpPr/>
          <p:nvPr/>
        </p:nvSpPr>
        <p:spPr>
          <a:xfrm>
            <a:off x="264694" y="3088789"/>
            <a:ext cx="8742944" cy="1816863"/>
          </a:xfrm>
          <a:prstGeom prst="rightArrow">
            <a:avLst/>
          </a:prstGeom>
          <a:solidFill>
            <a:schemeClr val="tx2">
              <a:lumMod val="25000"/>
              <a:lumOff val="75000"/>
            </a:schemeClr>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US" u="sng" dirty="0">
              <a:solidFill>
                <a:srgbClr val="FFFFFF"/>
              </a:solidFill>
              <a:latin typeface="Gill Sans MT" panose="020B0502020104020203"/>
            </a:endParaRPr>
          </a:p>
        </p:txBody>
      </p:sp>
      <p:sp>
        <p:nvSpPr>
          <p:cNvPr id="12" name="8-Point Star 11"/>
          <p:cNvSpPr/>
          <p:nvPr/>
        </p:nvSpPr>
        <p:spPr>
          <a:xfrm>
            <a:off x="1070481" y="3725389"/>
            <a:ext cx="713185" cy="64784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r>
              <a:rPr lang="en-US" sz="1400" dirty="0">
                <a:solidFill>
                  <a:srgbClr val="FFFFFF"/>
                </a:solidFill>
                <a:latin typeface="Gill Sans MT" panose="020B0502020104020203"/>
              </a:rPr>
              <a:t>F31</a:t>
            </a:r>
          </a:p>
        </p:txBody>
      </p:sp>
      <p:sp>
        <p:nvSpPr>
          <p:cNvPr id="13" name="8-Point Star 12"/>
          <p:cNvSpPr/>
          <p:nvPr/>
        </p:nvSpPr>
        <p:spPr>
          <a:xfrm>
            <a:off x="317516" y="3725389"/>
            <a:ext cx="713185" cy="64784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r>
              <a:rPr lang="en-US" sz="1400" dirty="0">
                <a:solidFill>
                  <a:srgbClr val="FFFFFF"/>
                </a:solidFill>
                <a:latin typeface="Gill Sans MT" panose="020B0502020104020203"/>
              </a:rPr>
              <a:t>T32</a:t>
            </a:r>
          </a:p>
        </p:txBody>
      </p:sp>
      <p:sp>
        <p:nvSpPr>
          <p:cNvPr id="14" name="8-Point Star 13"/>
          <p:cNvSpPr/>
          <p:nvPr/>
        </p:nvSpPr>
        <p:spPr>
          <a:xfrm>
            <a:off x="1929748" y="3719371"/>
            <a:ext cx="713185" cy="647840"/>
          </a:xfrm>
          <a:prstGeom prst="star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342900" fontAlgn="auto">
              <a:spcBef>
                <a:spcPts val="0"/>
              </a:spcBef>
              <a:spcAft>
                <a:spcPts val="0"/>
              </a:spcAft>
            </a:pPr>
            <a:r>
              <a:rPr lang="en-US" sz="1400" dirty="0">
                <a:solidFill>
                  <a:srgbClr val="FFFFFF"/>
                </a:solidFill>
                <a:latin typeface="Gill Sans MT" panose="020B0502020104020203"/>
              </a:rPr>
              <a:t>F32</a:t>
            </a:r>
          </a:p>
        </p:txBody>
      </p:sp>
      <p:sp>
        <p:nvSpPr>
          <p:cNvPr id="15" name="8-Point Star 14"/>
          <p:cNvSpPr/>
          <p:nvPr/>
        </p:nvSpPr>
        <p:spPr>
          <a:xfrm>
            <a:off x="2681722" y="3719371"/>
            <a:ext cx="713185" cy="647840"/>
          </a:xfrm>
          <a:prstGeom prst="star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342900" fontAlgn="auto">
              <a:spcBef>
                <a:spcPts val="0"/>
              </a:spcBef>
              <a:spcAft>
                <a:spcPts val="0"/>
              </a:spcAft>
            </a:pPr>
            <a:r>
              <a:rPr lang="en-US" sz="1400" dirty="0">
                <a:solidFill>
                  <a:srgbClr val="FFFFFF"/>
                </a:solidFill>
                <a:latin typeface="Gill Sans MT" panose="020B0502020104020203"/>
              </a:rPr>
              <a:t>K22</a:t>
            </a:r>
          </a:p>
        </p:txBody>
      </p:sp>
      <p:sp>
        <p:nvSpPr>
          <p:cNvPr id="17" name="8-Point Star 16"/>
          <p:cNvSpPr/>
          <p:nvPr/>
        </p:nvSpPr>
        <p:spPr>
          <a:xfrm>
            <a:off x="4185670" y="3719371"/>
            <a:ext cx="713185" cy="647840"/>
          </a:xfrm>
          <a:prstGeom prst="star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342900" fontAlgn="auto">
              <a:spcBef>
                <a:spcPts val="0"/>
              </a:spcBef>
              <a:spcAft>
                <a:spcPts val="0"/>
              </a:spcAft>
            </a:pPr>
            <a:r>
              <a:rPr lang="en-US" sz="1400" dirty="0">
                <a:solidFill>
                  <a:srgbClr val="FFFFFF"/>
                </a:solidFill>
                <a:latin typeface="Gill Sans MT" panose="020B0502020104020203"/>
              </a:rPr>
              <a:t>R15</a:t>
            </a:r>
          </a:p>
        </p:txBody>
      </p:sp>
      <p:sp>
        <p:nvSpPr>
          <p:cNvPr id="18" name="8-Point Star 17"/>
          <p:cNvSpPr/>
          <p:nvPr/>
        </p:nvSpPr>
        <p:spPr>
          <a:xfrm>
            <a:off x="4937644" y="3719374"/>
            <a:ext cx="713185" cy="647840"/>
          </a:xfrm>
          <a:prstGeom prst="star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342900" fontAlgn="auto">
              <a:spcBef>
                <a:spcPts val="0"/>
              </a:spcBef>
              <a:spcAft>
                <a:spcPts val="0"/>
              </a:spcAft>
            </a:pPr>
            <a:r>
              <a:rPr lang="en-US" sz="1400" dirty="0">
                <a:solidFill>
                  <a:srgbClr val="FFFFFF"/>
                </a:solidFill>
                <a:latin typeface="Gill Sans MT" panose="020B0502020104020203"/>
              </a:rPr>
              <a:t>R03</a:t>
            </a:r>
          </a:p>
        </p:txBody>
      </p:sp>
      <p:sp>
        <p:nvSpPr>
          <p:cNvPr id="19" name="8-Point Star 18"/>
          <p:cNvSpPr/>
          <p:nvPr/>
        </p:nvSpPr>
        <p:spPr>
          <a:xfrm>
            <a:off x="5689618" y="3705169"/>
            <a:ext cx="713185" cy="647840"/>
          </a:xfrm>
          <a:prstGeom prst="star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342900" fontAlgn="auto">
              <a:spcBef>
                <a:spcPts val="0"/>
              </a:spcBef>
              <a:spcAft>
                <a:spcPts val="0"/>
              </a:spcAft>
            </a:pPr>
            <a:r>
              <a:rPr lang="en-US" sz="1400" dirty="0">
                <a:solidFill>
                  <a:srgbClr val="FFFFFF"/>
                </a:solidFill>
                <a:latin typeface="Gill Sans MT" panose="020B0502020104020203"/>
              </a:rPr>
              <a:t>R21</a:t>
            </a:r>
          </a:p>
        </p:txBody>
      </p:sp>
      <p:sp>
        <p:nvSpPr>
          <p:cNvPr id="20" name="8-Point Star 19"/>
          <p:cNvSpPr/>
          <p:nvPr/>
        </p:nvSpPr>
        <p:spPr>
          <a:xfrm>
            <a:off x="6409508" y="3700393"/>
            <a:ext cx="713185" cy="647840"/>
          </a:xfrm>
          <a:prstGeom prst="star8">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342900" fontAlgn="auto">
              <a:spcBef>
                <a:spcPts val="0"/>
              </a:spcBef>
              <a:spcAft>
                <a:spcPts val="0"/>
              </a:spcAft>
            </a:pPr>
            <a:r>
              <a:rPr lang="en-US" sz="1400" dirty="0">
                <a:solidFill>
                  <a:srgbClr val="FFFFFF"/>
                </a:solidFill>
                <a:latin typeface="Gill Sans MT" panose="020B0502020104020203"/>
              </a:rPr>
              <a:t>R01</a:t>
            </a:r>
          </a:p>
        </p:txBody>
      </p:sp>
      <p:sp>
        <p:nvSpPr>
          <p:cNvPr id="21" name="8-Point Star 20"/>
          <p:cNvSpPr/>
          <p:nvPr/>
        </p:nvSpPr>
        <p:spPr>
          <a:xfrm>
            <a:off x="7100655" y="3725390"/>
            <a:ext cx="741928" cy="650595"/>
          </a:xfrm>
          <a:prstGeom prst="star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342900" fontAlgn="auto">
              <a:spcBef>
                <a:spcPts val="0"/>
              </a:spcBef>
              <a:spcAft>
                <a:spcPts val="0"/>
              </a:spcAft>
            </a:pPr>
            <a:r>
              <a:rPr lang="en-US" sz="1000" dirty="0">
                <a:solidFill>
                  <a:srgbClr val="FFFFFF"/>
                </a:solidFill>
                <a:latin typeface="Gill Sans MT" panose="020B0502020104020203"/>
              </a:rPr>
              <a:t>U01/U19</a:t>
            </a:r>
          </a:p>
        </p:txBody>
      </p:sp>
      <p:sp>
        <p:nvSpPr>
          <p:cNvPr id="24" name="Rectangle 23">
            <a:extLst>
              <a:ext uri="{C183D7F6-B498-43B3-948B-1728B52AA6E4}">
                <adec:decorative xmlns:adec="http://schemas.microsoft.com/office/drawing/2017/decorative" val="1"/>
              </a:ext>
            </a:extLst>
          </p:cNvPr>
          <p:cNvSpPr/>
          <p:nvPr/>
        </p:nvSpPr>
        <p:spPr>
          <a:xfrm>
            <a:off x="3830960" y="3583765"/>
            <a:ext cx="34289" cy="926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US">
              <a:solidFill>
                <a:srgbClr val="FFFFFF"/>
              </a:solidFill>
              <a:latin typeface="Gill Sans MT" panose="020B0502020104020203"/>
            </a:endParaRPr>
          </a:p>
        </p:txBody>
      </p:sp>
      <p:sp>
        <p:nvSpPr>
          <p:cNvPr id="22" name="8-Point Star 21"/>
          <p:cNvSpPr/>
          <p:nvPr/>
        </p:nvSpPr>
        <p:spPr>
          <a:xfrm>
            <a:off x="7849289" y="3700393"/>
            <a:ext cx="713185" cy="647840"/>
          </a:xfrm>
          <a:prstGeom prst="star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342900" fontAlgn="auto">
              <a:spcBef>
                <a:spcPts val="0"/>
              </a:spcBef>
              <a:spcAft>
                <a:spcPts val="0"/>
              </a:spcAft>
            </a:pPr>
            <a:r>
              <a:rPr lang="en-US" sz="1400" dirty="0">
                <a:solidFill>
                  <a:srgbClr val="FFFFFF"/>
                </a:solidFill>
                <a:latin typeface="Gill Sans MT" panose="020B0502020104020203"/>
              </a:rPr>
              <a:t>R37</a:t>
            </a:r>
          </a:p>
        </p:txBody>
      </p:sp>
      <p:sp>
        <p:nvSpPr>
          <p:cNvPr id="23" name="Rectangle 22">
            <a:extLst>
              <a:ext uri="{C183D7F6-B498-43B3-948B-1728B52AA6E4}">
                <adec:decorative xmlns:adec="http://schemas.microsoft.com/office/drawing/2017/decorative" val="1"/>
              </a:ext>
            </a:extLst>
          </p:cNvPr>
          <p:cNvSpPr/>
          <p:nvPr/>
        </p:nvSpPr>
        <p:spPr>
          <a:xfrm>
            <a:off x="1831798" y="3540295"/>
            <a:ext cx="34289" cy="926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US">
              <a:solidFill>
                <a:srgbClr val="FFFFFF"/>
              </a:solidFill>
              <a:latin typeface="Gill Sans MT" panose="020B0502020104020203"/>
            </a:endParaRPr>
          </a:p>
        </p:txBody>
      </p:sp>
      <p:sp>
        <p:nvSpPr>
          <p:cNvPr id="16" name="8-Point Star 15"/>
          <p:cNvSpPr/>
          <p:nvPr/>
        </p:nvSpPr>
        <p:spPr>
          <a:xfrm>
            <a:off x="3433696" y="3713008"/>
            <a:ext cx="713185" cy="647840"/>
          </a:xfrm>
          <a:prstGeom prst="star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342900" fontAlgn="auto">
              <a:spcBef>
                <a:spcPts val="0"/>
              </a:spcBef>
              <a:spcAft>
                <a:spcPts val="0"/>
              </a:spcAft>
            </a:pPr>
            <a:r>
              <a:rPr lang="en-US" sz="1400" dirty="0">
                <a:solidFill>
                  <a:srgbClr val="FFFFFF"/>
                </a:solidFill>
                <a:latin typeface="Gill Sans MT" panose="020B0502020104020203"/>
              </a:rPr>
              <a:t>K99</a:t>
            </a:r>
          </a:p>
        </p:txBody>
      </p:sp>
      <p:sp>
        <p:nvSpPr>
          <p:cNvPr id="46" name="Right Arrow 45"/>
          <p:cNvSpPr/>
          <p:nvPr/>
        </p:nvSpPr>
        <p:spPr>
          <a:xfrm>
            <a:off x="6526531" y="5341380"/>
            <a:ext cx="1955996" cy="498301"/>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342900" fontAlgn="auto">
              <a:spcBef>
                <a:spcPts val="0"/>
              </a:spcBef>
              <a:spcAft>
                <a:spcPts val="0"/>
              </a:spcAft>
            </a:pPr>
            <a:r>
              <a:rPr lang="en-US" sz="1400" dirty="0">
                <a:solidFill>
                  <a:srgbClr val="FFFFFF"/>
                </a:solidFill>
                <a:latin typeface="Gill Sans MT" panose="020B0502020104020203"/>
              </a:rPr>
              <a:t>Research Supplement</a:t>
            </a:r>
          </a:p>
        </p:txBody>
      </p:sp>
      <p:sp>
        <p:nvSpPr>
          <p:cNvPr id="3" name="Title 2">
            <a:extLst>
              <a:ext uri="{FF2B5EF4-FFF2-40B4-BE49-F238E27FC236}">
                <a16:creationId xmlns:a16="http://schemas.microsoft.com/office/drawing/2014/main" id="{C5F1F960-95DD-41B0-833D-85E6BD99A094}"/>
              </a:ext>
            </a:extLst>
          </p:cNvPr>
          <p:cNvSpPr>
            <a:spLocks noGrp="1"/>
          </p:cNvSpPr>
          <p:nvPr>
            <p:ph type="title"/>
          </p:nvPr>
        </p:nvSpPr>
        <p:spPr>
          <a:xfrm>
            <a:off x="671763" y="282344"/>
            <a:ext cx="7800474" cy="1516391"/>
          </a:xfrm>
        </p:spPr>
        <p:txBody>
          <a:bodyPr>
            <a:normAutofit/>
          </a:bodyPr>
          <a:lstStyle/>
          <a:p>
            <a:r>
              <a:rPr lang="en-US" sz="4400" dirty="0">
                <a:latin typeface="Tahoma" panose="020B0604030504040204" pitchFamily="34" charset="0"/>
                <a:ea typeface="Tahoma" panose="020B0604030504040204" pitchFamily="34" charset="0"/>
                <a:cs typeface="Tahoma" panose="020B0604030504040204" pitchFamily="34" charset="0"/>
              </a:rPr>
              <a:t>funding mechanisms</a:t>
            </a:r>
          </a:p>
        </p:txBody>
      </p:sp>
      <p:sp>
        <p:nvSpPr>
          <p:cNvPr id="4" name="Up Arrow Callout 3">
            <a:extLst>
              <a:ext uri="{FF2B5EF4-FFF2-40B4-BE49-F238E27FC236}">
                <a16:creationId xmlns:a16="http://schemas.microsoft.com/office/drawing/2014/main" id="{7D8DB601-7B50-6942-A81F-A932C0D2E694}"/>
              </a:ext>
            </a:extLst>
          </p:cNvPr>
          <p:cNvSpPr/>
          <p:nvPr/>
        </p:nvSpPr>
        <p:spPr>
          <a:xfrm>
            <a:off x="3913381" y="4793817"/>
            <a:ext cx="4199132" cy="481263"/>
          </a:xfrm>
          <a:prstGeom prst="upArrow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342900" fontAlgn="auto">
              <a:spcBef>
                <a:spcPts val="0"/>
              </a:spcBef>
              <a:spcAft>
                <a:spcPts val="0"/>
              </a:spcAft>
            </a:pPr>
            <a:r>
              <a:rPr lang="en-US" sz="1350" dirty="0">
                <a:solidFill>
                  <a:srgbClr val="FFFFFF"/>
                </a:solidFill>
                <a:latin typeface="Gill Sans MT" panose="020B0502020104020203"/>
              </a:rPr>
              <a:t>Independent</a:t>
            </a:r>
          </a:p>
        </p:txBody>
      </p:sp>
      <p:sp>
        <p:nvSpPr>
          <p:cNvPr id="47" name="Up Arrow Callout 46">
            <a:extLst>
              <a:ext uri="{FF2B5EF4-FFF2-40B4-BE49-F238E27FC236}">
                <a16:creationId xmlns:a16="http://schemas.microsoft.com/office/drawing/2014/main" id="{81317AFE-0D30-F141-A9B3-B30FC5942E5D}"/>
              </a:ext>
            </a:extLst>
          </p:cNvPr>
          <p:cNvSpPr/>
          <p:nvPr/>
        </p:nvSpPr>
        <p:spPr>
          <a:xfrm>
            <a:off x="1866087" y="4590768"/>
            <a:ext cx="1964873" cy="481263"/>
          </a:xfrm>
          <a:prstGeom prst="upArrowCallo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342900" fontAlgn="auto">
              <a:spcBef>
                <a:spcPts val="0"/>
              </a:spcBef>
              <a:spcAft>
                <a:spcPts val="0"/>
              </a:spcAft>
            </a:pPr>
            <a:r>
              <a:rPr lang="en-US" sz="1350" dirty="0">
                <a:solidFill>
                  <a:srgbClr val="FFFFFF"/>
                </a:solidFill>
                <a:latin typeface="Gill Sans MT" panose="020B0502020104020203"/>
              </a:rPr>
              <a:t>Postdoc</a:t>
            </a:r>
          </a:p>
        </p:txBody>
      </p:sp>
      <p:sp>
        <p:nvSpPr>
          <p:cNvPr id="48" name="Up Arrow Callout 47">
            <a:extLst>
              <a:ext uri="{FF2B5EF4-FFF2-40B4-BE49-F238E27FC236}">
                <a16:creationId xmlns:a16="http://schemas.microsoft.com/office/drawing/2014/main" id="{DC00CE7C-7875-A844-8382-5F70A558E8E9}"/>
              </a:ext>
            </a:extLst>
          </p:cNvPr>
          <p:cNvSpPr/>
          <p:nvPr/>
        </p:nvSpPr>
        <p:spPr>
          <a:xfrm>
            <a:off x="256525" y="4398809"/>
            <a:ext cx="1527141" cy="481263"/>
          </a:xfrm>
          <a:prstGeom prst="upArrowCallo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342900" fontAlgn="auto">
              <a:spcBef>
                <a:spcPts val="0"/>
              </a:spcBef>
              <a:spcAft>
                <a:spcPts val="0"/>
              </a:spcAft>
            </a:pPr>
            <a:r>
              <a:rPr lang="en-US" sz="1350" dirty="0">
                <a:solidFill>
                  <a:srgbClr val="FFFFFF"/>
                </a:solidFill>
                <a:latin typeface="Gill Sans MT" panose="020B0502020104020203"/>
              </a:rPr>
              <a:t>Graduate student</a:t>
            </a:r>
          </a:p>
        </p:txBody>
      </p:sp>
      <p:sp>
        <p:nvSpPr>
          <p:cNvPr id="5" name="TextBox 4">
            <a:extLst>
              <a:ext uri="{FF2B5EF4-FFF2-40B4-BE49-F238E27FC236}">
                <a16:creationId xmlns:a16="http://schemas.microsoft.com/office/drawing/2014/main" id="{E8218EF7-8D85-C84B-84D4-0076A77A271C}"/>
              </a:ext>
            </a:extLst>
          </p:cNvPr>
          <p:cNvSpPr txBox="1"/>
          <p:nvPr/>
        </p:nvSpPr>
        <p:spPr>
          <a:xfrm>
            <a:off x="4249342" y="3325912"/>
            <a:ext cx="606256" cy="300082"/>
          </a:xfrm>
          <a:prstGeom prst="rect">
            <a:avLst/>
          </a:prstGeom>
          <a:noFill/>
        </p:spPr>
        <p:txBody>
          <a:bodyPr wrap="none" rtlCol="0">
            <a:spAutoFit/>
          </a:bodyPr>
          <a:lstStyle/>
          <a:p>
            <a:pPr algn="ctr" defTabSz="342900" fontAlgn="auto">
              <a:spcBef>
                <a:spcPts val="0"/>
              </a:spcBef>
              <a:spcAft>
                <a:spcPts val="0"/>
              </a:spcAft>
            </a:pPr>
            <a:r>
              <a:rPr lang="en-US" sz="1350" dirty="0">
                <a:solidFill>
                  <a:srgbClr val="000000"/>
                </a:solidFill>
                <a:latin typeface="Gill Sans MT" panose="020B0502020104020203"/>
                <a:cs typeface="+mn-cs"/>
              </a:rPr>
              <a:t>AREA</a:t>
            </a:r>
          </a:p>
        </p:txBody>
      </p:sp>
      <p:sp>
        <p:nvSpPr>
          <p:cNvPr id="49" name="TextBox 48">
            <a:extLst>
              <a:ext uri="{FF2B5EF4-FFF2-40B4-BE49-F238E27FC236}">
                <a16:creationId xmlns:a16="http://schemas.microsoft.com/office/drawing/2014/main" id="{EE1042A2-9E2E-5B46-8F84-4863C2F2B605}"/>
              </a:ext>
            </a:extLst>
          </p:cNvPr>
          <p:cNvSpPr txBox="1"/>
          <p:nvPr/>
        </p:nvSpPr>
        <p:spPr>
          <a:xfrm>
            <a:off x="5020763" y="3320009"/>
            <a:ext cx="546946" cy="300082"/>
          </a:xfrm>
          <a:prstGeom prst="rect">
            <a:avLst/>
          </a:prstGeom>
          <a:noFill/>
        </p:spPr>
        <p:txBody>
          <a:bodyPr wrap="none" rtlCol="0">
            <a:spAutoFit/>
          </a:bodyPr>
          <a:lstStyle/>
          <a:p>
            <a:pPr algn="ctr" defTabSz="342900" fontAlgn="auto">
              <a:spcBef>
                <a:spcPts val="0"/>
              </a:spcBef>
              <a:spcAft>
                <a:spcPts val="0"/>
              </a:spcAft>
            </a:pPr>
            <a:r>
              <a:rPr lang="en-US" sz="1350" dirty="0">
                <a:solidFill>
                  <a:srgbClr val="000000"/>
                </a:solidFill>
                <a:latin typeface="Gill Sans MT" panose="020B0502020104020203"/>
                <a:cs typeface="+mn-cs"/>
              </a:rPr>
              <a:t>Small</a:t>
            </a:r>
          </a:p>
        </p:txBody>
      </p:sp>
      <p:sp>
        <p:nvSpPr>
          <p:cNvPr id="50" name="TextBox 49">
            <a:extLst>
              <a:ext uri="{FF2B5EF4-FFF2-40B4-BE49-F238E27FC236}">
                <a16:creationId xmlns:a16="http://schemas.microsoft.com/office/drawing/2014/main" id="{488B0C46-283A-F941-B8CA-125545A2CC70}"/>
              </a:ext>
            </a:extLst>
          </p:cNvPr>
          <p:cNvSpPr txBox="1"/>
          <p:nvPr/>
        </p:nvSpPr>
        <p:spPr>
          <a:xfrm>
            <a:off x="5699159" y="3298778"/>
            <a:ext cx="694422" cy="300082"/>
          </a:xfrm>
          <a:prstGeom prst="rect">
            <a:avLst/>
          </a:prstGeom>
          <a:noFill/>
        </p:spPr>
        <p:txBody>
          <a:bodyPr wrap="none" rtlCol="0">
            <a:spAutoFit/>
          </a:bodyPr>
          <a:lstStyle/>
          <a:p>
            <a:pPr algn="ctr" defTabSz="342900" fontAlgn="auto">
              <a:spcBef>
                <a:spcPts val="0"/>
              </a:spcBef>
              <a:spcAft>
                <a:spcPts val="0"/>
              </a:spcAft>
            </a:pPr>
            <a:r>
              <a:rPr lang="en-US" sz="1350" dirty="0">
                <a:solidFill>
                  <a:srgbClr val="000000"/>
                </a:solidFill>
                <a:latin typeface="Gill Sans MT" panose="020B0502020104020203"/>
                <a:cs typeface="+mn-cs"/>
              </a:rPr>
              <a:t>HR/HR</a:t>
            </a:r>
          </a:p>
        </p:txBody>
      </p:sp>
      <p:sp>
        <p:nvSpPr>
          <p:cNvPr id="6" name="TextBox 5">
            <a:extLst>
              <a:ext uri="{FF2B5EF4-FFF2-40B4-BE49-F238E27FC236}">
                <a16:creationId xmlns:a16="http://schemas.microsoft.com/office/drawing/2014/main" id="{96D88D0F-FD85-9444-AE35-946E50FEE2BA}"/>
              </a:ext>
            </a:extLst>
          </p:cNvPr>
          <p:cNvSpPr txBox="1"/>
          <p:nvPr/>
        </p:nvSpPr>
        <p:spPr>
          <a:xfrm>
            <a:off x="7123191" y="3112261"/>
            <a:ext cx="696856" cy="507831"/>
          </a:xfrm>
          <a:prstGeom prst="rect">
            <a:avLst/>
          </a:prstGeom>
          <a:noFill/>
        </p:spPr>
        <p:txBody>
          <a:bodyPr wrap="square" rtlCol="0">
            <a:spAutoFit/>
          </a:bodyPr>
          <a:lstStyle/>
          <a:p>
            <a:pPr algn="ctr" defTabSz="342900" fontAlgn="auto">
              <a:spcBef>
                <a:spcPts val="0"/>
              </a:spcBef>
              <a:spcAft>
                <a:spcPts val="0"/>
              </a:spcAft>
            </a:pPr>
            <a:r>
              <a:rPr lang="en-US" sz="1350" dirty="0">
                <a:solidFill>
                  <a:srgbClr val="000000"/>
                </a:solidFill>
                <a:latin typeface="Gill Sans MT" panose="020B0502020104020203"/>
                <a:cs typeface="+mn-cs"/>
              </a:rPr>
              <a:t>Multi-project</a:t>
            </a:r>
          </a:p>
        </p:txBody>
      </p:sp>
      <p:sp>
        <p:nvSpPr>
          <p:cNvPr id="51" name="TextBox 50">
            <a:extLst>
              <a:ext uri="{FF2B5EF4-FFF2-40B4-BE49-F238E27FC236}">
                <a16:creationId xmlns:a16="http://schemas.microsoft.com/office/drawing/2014/main" id="{E1A08C95-FA48-B448-9F6F-36E6850B4C1C}"/>
              </a:ext>
            </a:extLst>
          </p:cNvPr>
          <p:cNvSpPr txBox="1"/>
          <p:nvPr/>
        </p:nvSpPr>
        <p:spPr>
          <a:xfrm>
            <a:off x="7865618" y="3325912"/>
            <a:ext cx="696856" cy="300082"/>
          </a:xfrm>
          <a:prstGeom prst="rect">
            <a:avLst/>
          </a:prstGeom>
          <a:noFill/>
        </p:spPr>
        <p:txBody>
          <a:bodyPr wrap="square" rtlCol="0">
            <a:spAutoFit/>
          </a:bodyPr>
          <a:lstStyle/>
          <a:p>
            <a:pPr algn="ctr" defTabSz="342900" fontAlgn="auto">
              <a:spcBef>
                <a:spcPts val="0"/>
              </a:spcBef>
              <a:spcAft>
                <a:spcPts val="0"/>
              </a:spcAft>
            </a:pPr>
            <a:r>
              <a:rPr lang="en-US" sz="1350" dirty="0">
                <a:solidFill>
                  <a:srgbClr val="000000"/>
                </a:solidFill>
                <a:latin typeface="Gill Sans MT" panose="020B0502020104020203"/>
                <a:cs typeface="+mn-cs"/>
              </a:rPr>
              <a:t>MERIT</a:t>
            </a:r>
          </a:p>
        </p:txBody>
      </p:sp>
      <p:grpSp>
        <p:nvGrpSpPr>
          <p:cNvPr id="9" name="Group 8" descr="D43 - International Research Training; K01 - International Research Scientist Development; K43 - Emerging Global Leaders">
            <a:extLst>
              <a:ext uri="{FF2B5EF4-FFF2-40B4-BE49-F238E27FC236}">
                <a16:creationId xmlns:a16="http://schemas.microsoft.com/office/drawing/2014/main" id="{397C0745-D581-4145-84BC-7860196F4EA1}"/>
              </a:ext>
            </a:extLst>
          </p:cNvPr>
          <p:cNvGrpSpPr/>
          <p:nvPr/>
        </p:nvGrpSpPr>
        <p:grpSpPr>
          <a:xfrm>
            <a:off x="70680" y="1901003"/>
            <a:ext cx="4604833" cy="1569145"/>
            <a:chOff x="94239" y="1391670"/>
            <a:chExt cx="6139777" cy="2092193"/>
          </a:xfrm>
        </p:grpSpPr>
        <p:sp>
          <p:nvSpPr>
            <p:cNvPr id="52" name="8-Point Star 51">
              <a:extLst>
                <a:ext uri="{FF2B5EF4-FFF2-40B4-BE49-F238E27FC236}">
                  <a16:creationId xmlns:a16="http://schemas.microsoft.com/office/drawing/2014/main" id="{AA85D08F-C2D6-8242-BB25-BC72860140A6}"/>
                </a:ext>
              </a:extLst>
            </p:cNvPr>
            <p:cNvSpPr/>
            <p:nvPr/>
          </p:nvSpPr>
          <p:spPr>
            <a:xfrm>
              <a:off x="4979379" y="2620076"/>
              <a:ext cx="950913" cy="863787"/>
            </a:xfrm>
            <a:prstGeom prst="star8">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342900" fontAlgn="auto">
                <a:spcBef>
                  <a:spcPts val="0"/>
                </a:spcBef>
                <a:spcAft>
                  <a:spcPts val="0"/>
                </a:spcAft>
              </a:pPr>
              <a:r>
                <a:rPr lang="en-US" sz="1400" dirty="0">
                  <a:solidFill>
                    <a:srgbClr val="FFFFFF"/>
                  </a:solidFill>
                  <a:latin typeface="Gill Sans MT" panose="020B0502020104020203"/>
                </a:rPr>
                <a:t>K43</a:t>
              </a:r>
            </a:p>
          </p:txBody>
        </p:sp>
        <p:sp>
          <p:nvSpPr>
            <p:cNvPr id="54" name="TextBox 53">
              <a:extLst>
                <a:ext uri="{FF2B5EF4-FFF2-40B4-BE49-F238E27FC236}">
                  <a16:creationId xmlns:a16="http://schemas.microsoft.com/office/drawing/2014/main" id="{2F2FC974-10D7-104F-B589-ED63954EE167}"/>
                </a:ext>
              </a:extLst>
            </p:cNvPr>
            <p:cNvSpPr txBox="1"/>
            <p:nvPr/>
          </p:nvSpPr>
          <p:spPr>
            <a:xfrm>
              <a:off x="4675653" y="1684086"/>
              <a:ext cx="1558363" cy="954108"/>
            </a:xfrm>
            <a:prstGeom prst="rect">
              <a:avLst/>
            </a:prstGeom>
            <a:noFill/>
          </p:spPr>
          <p:txBody>
            <a:bodyPr wrap="square" rtlCol="0">
              <a:spAutoFit/>
            </a:bodyPr>
            <a:lstStyle/>
            <a:p>
              <a:pPr algn="ctr" defTabSz="342900" fontAlgn="auto">
                <a:spcBef>
                  <a:spcPts val="0"/>
                </a:spcBef>
                <a:spcAft>
                  <a:spcPts val="0"/>
                </a:spcAft>
              </a:pPr>
              <a:r>
                <a:rPr lang="en-US" sz="1350" dirty="0">
                  <a:solidFill>
                    <a:srgbClr val="000000"/>
                  </a:solidFill>
                  <a:latin typeface="Gill Sans MT" panose="020B0502020104020203"/>
                  <a:cs typeface="+mn-cs"/>
                </a:rPr>
                <a:t>Emerging Global Leaders</a:t>
              </a:r>
            </a:p>
          </p:txBody>
        </p:sp>
        <p:sp>
          <p:nvSpPr>
            <p:cNvPr id="55" name="8-Point Star 54">
              <a:extLst>
                <a:ext uri="{FF2B5EF4-FFF2-40B4-BE49-F238E27FC236}">
                  <a16:creationId xmlns:a16="http://schemas.microsoft.com/office/drawing/2014/main" id="{D407C24D-F162-E744-AB02-C242FBBC11D6}"/>
                </a:ext>
              </a:extLst>
            </p:cNvPr>
            <p:cNvSpPr/>
            <p:nvPr/>
          </p:nvSpPr>
          <p:spPr>
            <a:xfrm>
              <a:off x="3689697" y="2620076"/>
              <a:ext cx="950913" cy="863787"/>
            </a:xfrm>
            <a:prstGeom prst="star8">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342900" fontAlgn="auto">
                <a:spcBef>
                  <a:spcPts val="0"/>
                </a:spcBef>
                <a:spcAft>
                  <a:spcPts val="0"/>
                </a:spcAft>
              </a:pPr>
              <a:r>
                <a:rPr lang="en-US" sz="1400" dirty="0">
                  <a:solidFill>
                    <a:srgbClr val="FFFFFF"/>
                  </a:solidFill>
                  <a:latin typeface="Gill Sans MT" panose="020B0502020104020203"/>
                </a:rPr>
                <a:t>K01</a:t>
              </a:r>
            </a:p>
          </p:txBody>
        </p:sp>
        <p:sp>
          <p:nvSpPr>
            <p:cNvPr id="56" name="8-Point Star 55">
              <a:extLst>
                <a:ext uri="{FF2B5EF4-FFF2-40B4-BE49-F238E27FC236}">
                  <a16:creationId xmlns:a16="http://schemas.microsoft.com/office/drawing/2014/main" id="{1549A2A3-26BC-C44D-9B45-6DE915110CE6}"/>
                </a:ext>
              </a:extLst>
            </p:cNvPr>
            <p:cNvSpPr/>
            <p:nvPr/>
          </p:nvSpPr>
          <p:spPr>
            <a:xfrm>
              <a:off x="482837" y="2620076"/>
              <a:ext cx="950913" cy="863787"/>
            </a:xfrm>
            <a:prstGeom prst="star8">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342900" fontAlgn="auto">
                <a:spcBef>
                  <a:spcPts val="0"/>
                </a:spcBef>
                <a:spcAft>
                  <a:spcPts val="0"/>
                </a:spcAft>
              </a:pPr>
              <a:r>
                <a:rPr lang="en-US" sz="1400" dirty="0">
                  <a:solidFill>
                    <a:srgbClr val="FFFFFF"/>
                  </a:solidFill>
                  <a:latin typeface="Gill Sans MT" panose="020B0502020104020203"/>
                </a:rPr>
                <a:t>D43</a:t>
              </a:r>
            </a:p>
          </p:txBody>
        </p:sp>
        <p:sp>
          <p:nvSpPr>
            <p:cNvPr id="57" name="TextBox 56">
              <a:extLst>
                <a:ext uri="{FF2B5EF4-FFF2-40B4-BE49-F238E27FC236}">
                  <a16:creationId xmlns:a16="http://schemas.microsoft.com/office/drawing/2014/main" id="{CF7CCEB6-D1D8-1145-81D6-CA444FE25927}"/>
                </a:ext>
              </a:extLst>
            </p:cNvPr>
            <p:cNvSpPr txBox="1"/>
            <p:nvPr/>
          </p:nvSpPr>
          <p:spPr>
            <a:xfrm>
              <a:off x="3301099" y="1391670"/>
              <a:ext cx="1728107" cy="1231106"/>
            </a:xfrm>
            <a:prstGeom prst="rect">
              <a:avLst/>
            </a:prstGeom>
            <a:noFill/>
          </p:spPr>
          <p:txBody>
            <a:bodyPr wrap="square" rtlCol="0">
              <a:spAutoFit/>
            </a:bodyPr>
            <a:lstStyle/>
            <a:p>
              <a:pPr algn="ctr" defTabSz="342900" fontAlgn="auto">
                <a:spcBef>
                  <a:spcPts val="0"/>
                </a:spcBef>
                <a:spcAft>
                  <a:spcPts val="0"/>
                </a:spcAft>
              </a:pPr>
              <a:r>
                <a:rPr lang="en-US" sz="1350" dirty="0">
                  <a:solidFill>
                    <a:srgbClr val="000000"/>
                  </a:solidFill>
                  <a:latin typeface="Gill Sans MT" panose="020B0502020104020203"/>
                  <a:cs typeface="+mn-cs"/>
                </a:rPr>
                <a:t>International Research Scientist Development</a:t>
              </a:r>
            </a:p>
          </p:txBody>
        </p:sp>
        <p:sp>
          <p:nvSpPr>
            <p:cNvPr id="58" name="TextBox 57">
              <a:extLst>
                <a:ext uri="{FF2B5EF4-FFF2-40B4-BE49-F238E27FC236}">
                  <a16:creationId xmlns:a16="http://schemas.microsoft.com/office/drawing/2014/main" id="{EDD2B394-43E0-5F43-A06D-67DAD05F9A17}"/>
                </a:ext>
              </a:extLst>
            </p:cNvPr>
            <p:cNvSpPr txBox="1"/>
            <p:nvPr/>
          </p:nvSpPr>
          <p:spPr>
            <a:xfrm>
              <a:off x="94239" y="1638687"/>
              <a:ext cx="1728107" cy="954108"/>
            </a:xfrm>
            <a:prstGeom prst="rect">
              <a:avLst/>
            </a:prstGeom>
            <a:noFill/>
          </p:spPr>
          <p:txBody>
            <a:bodyPr wrap="square" rtlCol="0">
              <a:spAutoFit/>
            </a:bodyPr>
            <a:lstStyle/>
            <a:p>
              <a:pPr algn="ctr" defTabSz="342900" fontAlgn="auto">
                <a:spcBef>
                  <a:spcPts val="0"/>
                </a:spcBef>
                <a:spcAft>
                  <a:spcPts val="0"/>
                </a:spcAft>
              </a:pPr>
              <a:r>
                <a:rPr lang="en-US" sz="1350" dirty="0">
                  <a:solidFill>
                    <a:srgbClr val="000000"/>
                  </a:solidFill>
                  <a:latin typeface="Gill Sans MT" panose="020B0502020104020203"/>
                  <a:cs typeface="+mn-cs"/>
                </a:rPr>
                <a:t>International Research Training</a:t>
              </a:r>
            </a:p>
          </p:txBody>
        </p:sp>
      </p:grpSp>
    </p:spTree>
    <p:extLst>
      <p:ext uri="{BB962C8B-B14F-4D97-AF65-F5344CB8AC3E}">
        <p14:creationId xmlns:p14="http://schemas.microsoft.com/office/powerpoint/2010/main" val="14466050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solidFill>
                  <a:srgbClr val="000000"/>
                </a:solidFill>
              </a:rPr>
              <a:t>Application:  Eligibility</a:t>
            </a:r>
          </a:p>
        </p:txBody>
      </p:sp>
      <p:sp>
        <p:nvSpPr>
          <p:cNvPr id="119811" name="Rectangle 3"/>
          <p:cNvSpPr>
            <a:spLocks noGrp="1" noChangeArrowheads="1"/>
          </p:cNvSpPr>
          <p:nvPr>
            <p:ph type="body" idx="1"/>
          </p:nvPr>
        </p:nvSpPr>
        <p:spPr>
          <a:xfrm>
            <a:off x="-76200" y="990600"/>
            <a:ext cx="8991600" cy="5521325"/>
          </a:xfrm>
        </p:spPr>
        <p:txBody>
          <a:bodyPr/>
          <a:lstStyle/>
          <a:p>
            <a:pPr marL="857250" lvl="1" eaLnBrk="1" hangingPunct="1">
              <a:spcBef>
                <a:spcPts val="1200"/>
              </a:spcBef>
              <a:spcAft>
                <a:spcPts val="600"/>
              </a:spcAft>
              <a:defRPr/>
            </a:pPr>
            <a:r>
              <a:rPr lang="en-US" sz="2400" dirty="0">
                <a:solidFill>
                  <a:srgbClr val="000000"/>
                </a:solidFill>
              </a:rPr>
              <a:t>Foreign organizations are generally not eligible to apply for these types of grants:</a:t>
            </a:r>
          </a:p>
          <a:p>
            <a:pPr marL="1371600" lvl="2" indent="-342900" eaLnBrk="1" hangingPunct="1">
              <a:spcBef>
                <a:spcPts val="1200"/>
              </a:spcBef>
              <a:spcAft>
                <a:spcPts val="600"/>
              </a:spcAft>
              <a:defRPr/>
            </a:pPr>
            <a:r>
              <a:rPr lang="en-US" sz="2000" dirty="0" err="1">
                <a:solidFill>
                  <a:srgbClr val="000000"/>
                </a:solidFill>
              </a:rPr>
              <a:t>Kirschstein</a:t>
            </a:r>
            <a:r>
              <a:rPr lang="en-US" sz="2000" dirty="0">
                <a:solidFill>
                  <a:srgbClr val="000000"/>
                </a:solidFill>
              </a:rPr>
              <a:t>-NRSA institutional research training </a:t>
            </a:r>
          </a:p>
          <a:p>
            <a:pPr marL="1371600" lvl="2" indent="-342900" eaLnBrk="1" hangingPunct="1">
              <a:spcBef>
                <a:spcPts val="1200"/>
              </a:spcBef>
              <a:spcAft>
                <a:spcPts val="600"/>
              </a:spcAft>
              <a:defRPr/>
            </a:pPr>
            <a:r>
              <a:rPr lang="en-US" sz="2000" dirty="0">
                <a:solidFill>
                  <a:srgbClr val="000000"/>
                </a:solidFill>
              </a:rPr>
              <a:t>Program project</a:t>
            </a:r>
          </a:p>
          <a:p>
            <a:pPr marL="1371600" lvl="2" indent="-342900" eaLnBrk="1" hangingPunct="1">
              <a:spcBef>
                <a:spcPts val="1200"/>
              </a:spcBef>
              <a:spcAft>
                <a:spcPts val="600"/>
              </a:spcAft>
              <a:defRPr/>
            </a:pPr>
            <a:r>
              <a:rPr lang="en-US" sz="2000" dirty="0">
                <a:solidFill>
                  <a:srgbClr val="000000"/>
                </a:solidFill>
              </a:rPr>
              <a:t>Center </a:t>
            </a:r>
          </a:p>
          <a:p>
            <a:pPr marL="1371600" lvl="2" indent="-342900" eaLnBrk="1" hangingPunct="1">
              <a:spcBef>
                <a:spcPts val="1200"/>
              </a:spcBef>
              <a:spcAft>
                <a:spcPts val="600"/>
              </a:spcAft>
              <a:defRPr/>
            </a:pPr>
            <a:r>
              <a:rPr lang="en-US" sz="2000" dirty="0">
                <a:solidFill>
                  <a:srgbClr val="000000"/>
                </a:solidFill>
              </a:rPr>
              <a:t>Resource</a:t>
            </a:r>
          </a:p>
          <a:p>
            <a:pPr marL="1371600" lvl="2" indent="-342900" eaLnBrk="1" hangingPunct="1">
              <a:spcBef>
                <a:spcPts val="1200"/>
              </a:spcBef>
              <a:spcAft>
                <a:spcPts val="600"/>
              </a:spcAft>
              <a:defRPr/>
            </a:pPr>
            <a:r>
              <a:rPr lang="en-US" sz="2000" dirty="0">
                <a:solidFill>
                  <a:srgbClr val="000000"/>
                </a:solidFill>
              </a:rPr>
              <a:t>SBIR/STTR </a:t>
            </a:r>
          </a:p>
          <a:p>
            <a:pPr marL="1371600" lvl="2" indent="-342900" eaLnBrk="1" hangingPunct="1">
              <a:spcBef>
                <a:spcPts val="1200"/>
              </a:spcBef>
              <a:spcAft>
                <a:spcPts val="600"/>
              </a:spcAft>
              <a:defRPr/>
            </a:pPr>
            <a:r>
              <a:rPr lang="en-US" sz="2000" dirty="0">
                <a:solidFill>
                  <a:srgbClr val="000000"/>
                </a:solidFill>
              </a:rPr>
              <a:t>Construction grants</a:t>
            </a:r>
          </a:p>
          <a:p>
            <a:pPr marL="857250" lvl="1" eaLnBrk="1" hangingPunct="1">
              <a:spcBef>
                <a:spcPts val="1200"/>
              </a:spcBef>
              <a:spcAft>
                <a:spcPts val="600"/>
              </a:spcAft>
              <a:defRPr/>
            </a:pPr>
            <a:r>
              <a:rPr lang="en-US" sz="2400" dirty="0">
                <a:solidFill>
                  <a:srgbClr val="000000"/>
                </a:solidFill>
              </a:rPr>
              <a:t>Note, some activity codes, such as program project grants (P01), may support projects awarded to a domestic institution with a </a:t>
            </a:r>
            <a:r>
              <a:rPr lang="en-US" sz="2400" dirty="0">
                <a:solidFill>
                  <a:schemeClr val="accent1">
                    <a:lumMod val="75000"/>
                  </a:schemeClr>
                </a:solidFill>
              </a:rPr>
              <a:t>foreign component</a:t>
            </a:r>
            <a:r>
              <a:rPr lang="en-US" sz="2400" dirty="0">
                <a:solidFill>
                  <a:srgbClr val="000000"/>
                </a:solidFill>
              </a:rPr>
              <a:t>. </a:t>
            </a: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11</a:t>
            </a:fld>
            <a:endParaRPr lang="en-US" dirty="0"/>
          </a:p>
        </p:txBody>
      </p:sp>
    </p:spTree>
    <p:extLst>
      <p:ext uri="{BB962C8B-B14F-4D97-AF65-F5344CB8AC3E}">
        <p14:creationId xmlns:p14="http://schemas.microsoft.com/office/powerpoint/2010/main" val="398427429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CAD59-FA20-4AB5-BDAF-13661C920BAE}"/>
              </a:ext>
            </a:extLst>
          </p:cNvPr>
          <p:cNvSpPr>
            <a:spLocks noGrp="1"/>
          </p:cNvSpPr>
          <p:nvPr>
            <p:ph type="title"/>
          </p:nvPr>
        </p:nvSpPr>
        <p:spPr>
          <a:xfrm>
            <a:off x="152400" y="304800"/>
            <a:ext cx="9144000" cy="762000"/>
          </a:xfrm>
        </p:spPr>
        <p:txBody>
          <a:bodyPr/>
          <a:lstStyle/>
          <a:p>
            <a:r>
              <a:rPr lang="en-US" dirty="0">
                <a:solidFill>
                  <a:schemeClr val="accent3">
                    <a:lumMod val="10000"/>
                  </a:schemeClr>
                </a:solidFill>
              </a:rPr>
              <a:t>Search for Funding Opportunity</a:t>
            </a:r>
          </a:p>
        </p:txBody>
      </p:sp>
      <p:sp>
        <p:nvSpPr>
          <p:cNvPr id="3" name="Slide Number Placeholder 2">
            <a:extLst>
              <a:ext uri="{FF2B5EF4-FFF2-40B4-BE49-F238E27FC236}">
                <a16:creationId xmlns:a16="http://schemas.microsoft.com/office/drawing/2014/main" id="{9B931ED8-AE46-4164-A479-B30260215161}"/>
              </a:ext>
            </a:extLst>
          </p:cNvPr>
          <p:cNvSpPr>
            <a:spLocks noGrp="1"/>
          </p:cNvSpPr>
          <p:nvPr>
            <p:ph type="sldNum" sz="quarter" idx="12"/>
          </p:nvPr>
        </p:nvSpPr>
        <p:spPr/>
        <p:txBody>
          <a:bodyPr/>
          <a:lstStyle/>
          <a:p>
            <a:pPr>
              <a:defRPr/>
            </a:pPr>
            <a:fld id="{473076C8-69C6-4034-AF70-1960C2D02D84}" type="slidenum">
              <a:rPr lang="en-US" smtClean="0"/>
              <a:pPr>
                <a:defRPr/>
              </a:pPr>
              <a:t>12</a:t>
            </a:fld>
            <a:endParaRPr lang="en-US"/>
          </a:p>
        </p:txBody>
      </p:sp>
      <p:sp>
        <p:nvSpPr>
          <p:cNvPr id="7" name="TextBox 6">
            <a:extLst>
              <a:ext uri="{FF2B5EF4-FFF2-40B4-BE49-F238E27FC236}">
                <a16:creationId xmlns:a16="http://schemas.microsoft.com/office/drawing/2014/main" id="{7CE0782F-60B8-4A9D-8A4A-4DA8D3DE77A9}"/>
              </a:ext>
            </a:extLst>
          </p:cNvPr>
          <p:cNvSpPr txBox="1"/>
          <p:nvPr/>
        </p:nvSpPr>
        <p:spPr>
          <a:xfrm>
            <a:off x="152400" y="6301890"/>
            <a:ext cx="6096000" cy="369332"/>
          </a:xfrm>
          <a:prstGeom prst="rect">
            <a:avLst/>
          </a:prstGeom>
          <a:noFill/>
        </p:spPr>
        <p:txBody>
          <a:bodyPr wrap="square">
            <a:spAutoFit/>
          </a:bodyPr>
          <a:lstStyle/>
          <a:p>
            <a:r>
              <a:rPr lang="en-US" dirty="0">
                <a:solidFill>
                  <a:schemeClr val="accent3">
                    <a:lumMod val="10000"/>
                  </a:schemeClr>
                </a:solidFill>
              </a:rPr>
              <a:t>https://grants.nih.gov/funding/searchguide/index.html#/ </a:t>
            </a:r>
          </a:p>
        </p:txBody>
      </p:sp>
      <p:pic>
        <p:nvPicPr>
          <p:cNvPr id="9" name="Picture 8" descr="NIH Guide for Grants and Contracts">
            <a:extLst>
              <a:ext uri="{FF2B5EF4-FFF2-40B4-BE49-F238E27FC236}">
                <a16:creationId xmlns:a16="http://schemas.microsoft.com/office/drawing/2014/main" id="{6AC6F283-414E-4ABB-A12B-238F15B1A336}"/>
              </a:ext>
            </a:extLst>
          </p:cNvPr>
          <p:cNvPicPr>
            <a:picLocks noChangeAspect="1"/>
          </p:cNvPicPr>
          <p:nvPr/>
        </p:nvPicPr>
        <p:blipFill>
          <a:blip r:embed="rId3"/>
          <a:stretch>
            <a:fillRect/>
          </a:stretch>
        </p:blipFill>
        <p:spPr>
          <a:xfrm>
            <a:off x="367872" y="1066800"/>
            <a:ext cx="8318928" cy="50929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09211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CAD59-FA20-4AB5-BDAF-13661C920BAE}"/>
              </a:ext>
            </a:extLst>
          </p:cNvPr>
          <p:cNvSpPr>
            <a:spLocks noGrp="1"/>
          </p:cNvSpPr>
          <p:nvPr>
            <p:ph type="title"/>
          </p:nvPr>
        </p:nvSpPr>
        <p:spPr>
          <a:xfrm>
            <a:off x="152400" y="304800"/>
            <a:ext cx="9144000" cy="762000"/>
          </a:xfrm>
        </p:spPr>
        <p:txBody>
          <a:bodyPr/>
          <a:lstStyle/>
          <a:p>
            <a:r>
              <a:rPr lang="en-US" dirty="0">
                <a:solidFill>
                  <a:schemeClr val="accent3">
                    <a:lumMod val="10000"/>
                  </a:schemeClr>
                </a:solidFill>
              </a:rPr>
              <a:t>Search for Funding Opportunity</a:t>
            </a:r>
          </a:p>
        </p:txBody>
      </p:sp>
      <p:sp>
        <p:nvSpPr>
          <p:cNvPr id="3" name="Slide Number Placeholder 2">
            <a:extLst>
              <a:ext uri="{FF2B5EF4-FFF2-40B4-BE49-F238E27FC236}">
                <a16:creationId xmlns:a16="http://schemas.microsoft.com/office/drawing/2014/main" id="{9B931ED8-AE46-4164-A479-B30260215161}"/>
              </a:ext>
            </a:extLst>
          </p:cNvPr>
          <p:cNvSpPr>
            <a:spLocks noGrp="1"/>
          </p:cNvSpPr>
          <p:nvPr>
            <p:ph type="sldNum" sz="quarter" idx="12"/>
          </p:nvPr>
        </p:nvSpPr>
        <p:spPr/>
        <p:txBody>
          <a:bodyPr/>
          <a:lstStyle/>
          <a:p>
            <a:pPr>
              <a:defRPr/>
            </a:pPr>
            <a:fld id="{473076C8-69C6-4034-AF70-1960C2D02D84}" type="slidenum">
              <a:rPr lang="en-US" smtClean="0"/>
              <a:pPr>
                <a:defRPr/>
              </a:pPr>
              <a:t>13</a:t>
            </a:fld>
            <a:endParaRPr lang="en-US" dirty="0"/>
          </a:p>
        </p:txBody>
      </p:sp>
      <p:sp>
        <p:nvSpPr>
          <p:cNvPr id="7" name="TextBox 6">
            <a:extLst>
              <a:ext uri="{FF2B5EF4-FFF2-40B4-BE49-F238E27FC236}">
                <a16:creationId xmlns:a16="http://schemas.microsoft.com/office/drawing/2014/main" id="{7CE0782F-60B8-4A9D-8A4A-4DA8D3DE77A9}"/>
              </a:ext>
            </a:extLst>
          </p:cNvPr>
          <p:cNvSpPr txBox="1"/>
          <p:nvPr/>
        </p:nvSpPr>
        <p:spPr>
          <a:xfrm>
            <a:off x="152400" y="6524260"/>
            <a:ext cx="6096000" cy="369332"/>
          </a:xfrm>
          <a:prstGeom prst="rect">
            <a:avLst/>
          </a:prstGeom>
          <a:noFill/>
        </p:spPr>
        <p:txBody>
          <a:bodyPr wrap="square">
            <a:spAutoFit/>
          </a:bodyPr>
          <a:lstStyle/>
          <a:p>
            <a:r>
              <a:rPr lang="en-US" dirty="0">
                <a:solidFill>
                  <a:srgbClr val="0000CC"/>
                </a:solidFill>
              </a:rPr>
              <a:t>https://www.niaid.nih.gov/grants-contracts/opportunities</a:t>
            </a:r>
          </a:p>
        </p:txBody>
      </p:sp>
      <p:pic>
        <p:nvPicPr>
          <p:cNvPr id="8" name="Picture 7" descr="NIAID Opportunities &amp; Announcements page">
            <a:extLst>
              <a:ext uri="{FF2B5EF4-FFF2-40B4-BE49-F238E27FC236}">
                <a16:creationId xmlns:a16="http://schemas.microsoft.com/office/drawing/2014/main" id="{35AD180F-3072-4CCD-A2C7-22E0650D31B7}"/>
              </a:ext>
            </a:extLst>
          </p:cNvPr>
          <p:cNvPicPr>
            <a:picLocks noChangeAspect="1"/>
          </p:cNvPicPr>
          <p:nvPr/>
        </p:nvPicPr>
        <p:blipFill>
          <a:blip r:embed="rId3"/>
          <a:stretch>
            <a:fillRect/>
          </a:stretch>
        </p:blipFill>
        <p:spPr>
          <a:xfrm>
            <a:off x="301405" y="1427043"/>
            <a:ext cx="8541189" cy="46484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4477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solidFill>
                  <a:srgbClr val="000000"/>
                </a:solidFill>
              </a:rPr>
              <a:t>Application:  Agency Contacts</a:t>
            </a:r>
          </a:p>
        </p:txBody>
      </p:sp>
      <p:sp>
        <p:nvSpPr>
          <p:cNvPr id="119811" name="Rectangle 3"/>
          <p:cNvSpPr>
            <a:spLocks noGrp="1" noChangeArrowheads="1"/>
          </p:cNvSpPr>
          <p:nvPr>
            <p:ph type="body" idx="1"/>
          </p:nvPr>
        </p:nvSpPr>
        <p:spPr>
          <a:xfrm>
            <a:off x="0" y="914399"/>
            <a:ext cx="8915400" cy="5521325"/>
          </a:xfrm>
        </p:spPr>
        <p:txBody>
          <a:bodyPr/>
          <a:lstStyle/>
          <a:p>
            <a:pPr marL="457200" eaLnBrk="1" hangingPunct="1">
              <a:spcBef>
                <a:spcPts val="1200"/>
              </a:spcBef>
              <a:spcAft>
                <a:spcPts val="600"/>
              </a:spcAft>
              <a:buFontTx/>
              <a:buNone/>
              <a:defRPr/>
            </a:pPr>
            <a:r>
              <a:rPr lang="en-US" dirty="0">
                <a:solidFill>
                  <a:srgbClr val="000000"/>
                </a:solidFill>
              </a:rPr>
              <a:t>FOA EXAMPLE:</a:t>
            </a:r>
          </a:p>
          <a:p>
            <a:pPr eaLnBrk="1" hangingPunct="1">
              <a:buFontTx/>
              <a:buNone/>
              <a:defRPr/>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14</a:t>
            </a:fld>
            <a:endParaRPr lang="en-US" dirty="0"/>
          </a:p>
        </p:txBody>
      </p:sp>
      <p:sp>
        <p:nvSpPr>
          <p:cNvPr id="8" name="TextBox 7">
            <a:extLst>
              <a:ext uri="{FF2B5EF4-FFF2-40B4-BE49-F238E27FC236}">
                <a16:creationId xmlns:a16="http://schemas.microsoft.com/office/drawing/2014/main" id="{61366C75-82EE-42E0-B339-80E995D88EA5}"/>
              </a:ext>
            </a:extLst>
          </p:cNvPr>
          <p:cNvSpPr txBox="1"/>
          <p:nvPr/>
        </p:nvSpPr>
        <p:spPr>
          <a:xfrm>
            <a:off x="192157" y="1500864"/>
            <a:ext cx="8305800" cy="923330"/>
          </a:xfrm>
          <a:prstGeom prst="rect">
            <a:avLst/>
          </a:prstGeom>
          <a:solidFill>
            <a:schemeClr val="tx1"/>
          </a:solidFill>
        </p:spPr>
        <p:txBody>
          <a:bodyPr wrap="square" rtlCol="0">
            <a:spAutoFit/>
          </a:bodyPr>
          <a:lstStyle/>
          <a:p>
            <a:r>
              <a:rPr lang="en-US" b="1" dirty="0">
                <a:solidFill>
                  <a:srgbClr val="C00000"/>
                </a:solidFill>
                <a:highlight>
                  <a:srgbClr val="FFFFFF"/>
                </a:highlight>
              </a:rPr>
              <a:t>Section VII. Agency Contacts</a:t>
            </a:r>
          </a:p>
          <a:p>
            <a:r>
              <a:rPr lang="en-US" dirty="0">
                <a:solidFill>
                  <a:srgbClr val="111111"/>
                </a:solidFill>
                <a:highlight>
                  <a:srgbClr val="FFFFFF"/>
                </a:highlight>
              </a:rPr>
              <a:t>We encourage inquiries concerning this funding opportunity and welcome the opportunity to answer questions from potential applicants. </a:t>
            </a:r>
          </a:p>
        </p:txBody>
      </p:sp>
      <p:sp>
        <p:nvSpPr>
          <p:cNvPr id="9" name="TextBox 8">
            <a:extLst>
              <a:ext uri="{FF2B5EF4-FFF2-40B4-BE49-F238E27FC236}">
                <a16:creationId xmlns:a16="http://schemas.microsoft.com/office/drawing/2014/main" id="{C0BE9F21-014E-4348-9682-64E37E57E8EF}"/>
              </a:ext>
            </a:extLst>
          </p:cNvPr>
          <p:cNvSpPr txBox="1"/>
          <p:nvPr/>
        </p:nvSpPr>
        <p:spPr>
          <a:xfrm>
            <a:off x="202096" y="2579906"/>
            <a:ext cx="8153400" cy="4278094"/>
          </a:xfrm>
          <a:prstGeom prst="rect">
            <a:avLst/>
          </a:prstGeom>
          <a:solidFill>
            <a:schemeClr val="tx1"/>
          </a:solidFill>
        </p:spPr>
        <p:txBody>
          <a:bodyPr wrap="square" rtlCol="0">
            <a:spAutoFit/>
          </a:bodyPr>
          <a:lstStyle/>
          <a:p>
            <a:r>
              <a:rPr lang="en-US" sz="1600" b="1" dirty="0">
                <a:solidFill>
                  <a:srgbClr val="111111"/>
                </a:solidFill>
              </a:rPr>
              <a:t>Scientific/Research Contact(s)</a:t>
            </a:r>
          </a:p>
          <a:p>
            <a:r>
              <a:rPr lang="en-US" sz="1600" dirty="0">
                <a:solidFill>
                  <a:srgbClr val="111111"/>
                </a:solidFill>
              </a:rPr>
              <a:t>Paula S. Strickland, Ph.D., MPH</a:t>
            </a:r>
          </a:p>
          <a:p>
            <a:r>
              <a:rPr lang="en-US" sz="1600" dirty="0">
                <a:solidFill>
                  <a:srgbClr val="111111"/>
                </a:solidFill>
              </a:rPr>
              <a:t>National Institute of Allergy and Infectious Diseases (NIAID)</a:t>
            </a:r>
          </a:p>
          <a:p>
            <a:r>
              <a:rPr lang="en-US" sz="1600" dirty="0">
                <a:solidFill>
                  <a:srgbClr val="111111"/>
                </a:solidFill>
              </a:rPr>
              <a:t>Telephone: 240-669-2922</a:t>
            </a:r>
          </a:p>
          <a:p>
            <a:r>
              <a:rPr lang="en-US" sz="1600" dirty="0">
                <a:solidFill>
                  <a:srgbClr val="111111"/>
                </a:solidFill>
              </a:rPr>
              <a:t>Email: pstricklan@mail.nih.gov</a:t>
            </a:r>
          </a:p>
          <a:p>
            <a:endParaRPr lang="en-US" sz="1600" b="1" dirty="0">
              <a:solidFill>
                <a:srgbClr val="111111"/>
              </a:solidFill>
            </a:endParaRPr>
          </a:p>
          <a:p>
            <a:r>
              <a:rPr lang="en-US" sz="1600" b="1" dirty="0">
                <a:solidFill>
                  <a:srgbClr val="111111"/>
                </a:solidFill>
              </a:rPr>
              <a:t>Peer Review Contact(s)</a:t>
            </a:r>
          </a:p>
          <a:p>
            <a:r>
              <a:rPr lang="en-US" sz="1600" dirty="0">
                <a:solidFill>
                  <a:srgbClr val="111111"/>
                </a:solidFill>
              </a:rPr>
              <a:t>Louis A. Rosenthal, Ph.D.</a:t>
            </a:r>
          </a:p>
          <a:p>
            <a:r>
              <a:rPr lang="en-US" sz="1600" dirty="0">
                <a:solidFill>
                  <a:srgbClr val="111111"/>
                </a:solidFill>
              </a:rPr>
              <a:t>National Institute of Allergy and Infectious Diseases (NIAID)</a:t>
            </a:r>
          </a:p>
          <a:p>
            <a:r>
              <a:rPr lang="en-US" sz="1600" dirty="0">
                <a:solidFill>
                  <a:srgbClr val="111111"/>
                </a:solidFill>
              </a:rPr>
              <a:t>Telephone: 240-669-5070</a:t>
            </a:r>
          </a:p>
          <a:p>
            <a:r>
              <a:rPr lang="en-US" sz="1600" dirty="0">
                <a:solidFill>
                  <a:srgbClr val="111111"/>
                </a:solidFill>
              </a:rPr>
              <a:t>Email: rosenthalla@niaid.nih.gov</a:t>
            </a:r>
          </a:p>
          <a:p>
            <a:endParaRPr lang="en-US" sz="1600" b="1" dirty="0">
              <a:solidFill>
                <a:srgbClr val="111111"/>
              </a:solidFill>
            </a:endParaRPr>
          </a:p>
          <a:p>
            <a:r>
              <a:rPr lang="en-US" sz="1600" b="1" dirty="0">
                <a:solidFill>
                  <a:srgbClr val="111111"/>
                </a:solidFill>
              </a:rPr>
              <a:t>Financial/Grants Management Contact(s)</a:t>
            </a:r>
          </a:p>
          <a:p>
            <a:r>
              <a:rPr lang="en-US" sz="1600" dirty="0" err="1">
                <a:solidFill>
                  <a:srgbClr val="111111"/>
                </a:solidFill>
              </a:rPr>
              <a:t>Tseday</a:t>
            </a:r>
            <a:r>
              <a:rPr lang="en-US" sz="1600" dirty="0">
                <a:solidFill>
                  <a:srgbClr val="111111"/>
                </a:solidFill>
              </a:rPr>
              <a:t> </a:t>
            </a:r>
            <a:r>
              <a:rPr lang="en-US" sz="1600" dirty="0" err="1">
                <a:solidFill>
                  <a:srgbClr val="111111"/>
                </a:solidFill>
              </a:rPr>
              <a:t>Girma</a:t>
            </a:r>
            <a:r>
              <a:rPr lang="en-US" sz="1600" dirty="0">
                <a:solidFill>
                  <a:srgbClr val="111111"/>
                </a:solidFill>
              </a:rPr>
              <a:t>, MPA</a:t>
            </a:r>
          </a:p>
          <a:p>
            <a:r>
              <a:rPr lang="en-US" sz="1600" dirty="0">
                <a:solidFill>
                  <a:srgbClr val="111111"/>
                </a:solidFill>
              </a:rPr>
              <a:t>National Institute of Allergy and Infectious Diseases (NIAID)</a:t>
            </a:r>
          </a:p>
          <a:p>
            <a:r>
              <a:rPr lang="en-US" sz="1600" dirty="0">
                <a:solidFill>
                  <a:srgbClr val="111111"/>
                </a:solidFill>
              </a:rPr>
              <a:t>Telephone:  240-747-7388</a:t>
            </a:r>
          </a:p>
          <a:p>
            <a:r>
              <a:rPr lang="en-US" sz="1600" dirty="0">
                <a:solidFill>
                  <a:srgbClr val="111111"/>
                </a:solidFill>
              </a:rPr>
              <a:t>Email:  Tseday.girma@nih.gov</a:t>
            </a:r>
          </a:p>
        </p:txBody>
      </p:sp>
    </p:spTree>
    <p:extLst>
      <p:ext uri="{BB962C8B-B14F-4D97-AF65-F5344CB8AC3E}">
        <p14:creationId xmlns:p14="http://schemas.microsoft.com/office/powerpoint/2010/main" val="343343403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solidFill>
                  <a:srgbClr val="000000"/>
                </a:solidFill>
              </a:rPr>
              <a:t>NIH and International Research</a:t>
            </a:r>
          </a:p>
        </p:txBody>
      </p:sp>
      <p:sp>
        <p:nvSpPr>
          <p:cNvPr id="119811" name="Rectangle 3"/>
          <p:cNvSpPr>
            <a:spLocks noGrp="1" noChangeArrowheads="1"/>
          </p:cNvSpPr>
          <p:nvPr>
            <p:ph type="body" idx="1"/>
          </p:nvPr>
        </p:nvSpPr>
        <p:spPr>
          <a:xfrm>
            <a:off x="381000" y="2514600"/>
            <a:ext cx="8534400" cy="1661445"/>
          </a:xfrm>
        </p:spPr>
        <p:txBody>
          <a:bodyPr>
            <a:normAutofit/>
          </a:bodyPr>
          <a:lstStyle/>
          <a:p>
            <a:pPr marL="0" indent="0" algn="ctr">
              <a:buNone/>
            </a:pPr>
            <a:r>
              <a:rPr lang="en-US" dirty="0">
                <a:solidFill>
                  <a:srgbClr val="111111"/>
                </a:solidFill>
              </a:rPr>
              <a:t>Are there different requirements for direct foreign applications and domestic applications with foreign component?</a:t>
            </a:r>
          </a:p>
          <a:p>
            <a:pPr marL="0" indent="0">
              <a:buNone/>
            </a:pPr>
            <a:endParaRPr lang="en-US" dirty="0">
              <a:solidFill>
                <a:srgbClr val="111111"/>
              </a:solidFill>
            </a:endParaRPr>
          </a:p>
          <a:p>
            <a:pPr eaLnBrk="1" hangingPunct="1">
              <a:buFontTx/>
              <a:buNone/>
              <a:defRPr/>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15</a:t>
            </a:fld>
            <a:endParaRPr lang="en-US" dirty="0"/>
          </a:p>
        </p:txBody>
      </p:sp>
    </p:spTree>
    <p:extLst>
      <p:ext uri="{BB962C8B-B14F-4D97-AF65-F5344CB8AC3E}">
        <p14:creationId xmlns:p14="http://schemas.microsoft.com/office/powerpoint/2010/main" val="345963143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9524"/>
            <a:ext cx="9143999" cy="1312480"/>
          </a:xfrm>
        </p:spPr>
        <p:txBody>
          <a:bodyPr/>
          <a:lstStyle/>
          <a:p>
            <a:pPr eaLnBrk="1" hangingPunct="1"/>
            <a:r>
              <a:rPr lang="en-US" sz="3600" dirty="0">
                <a:solidFill>
                  <a:srgbClr val="000000"/>
                </a:solidFill>
              </a:rPr>
              <a:t>Definition of Foreign Component</a:t>
            </a:r>
          </a:p>
        </p:txBody>
      </p:sp>
      <p:sp>
        <p:nvSpPr>
          <p:cNvPr id="119811" name="Rectangle 3"/>
          <p:cNvSpPr>
            <a:spLocks noGrp="1" noChangeArrowheads="1"/>
          </p:cNvSpPr>
          <p:nvPr>
            <p:ph idx="1"/>
          </p:nvPr>
        </p:nvSpPr>
        <p:spPr>
          <a:xfrm>
            <a:off x="85724" y="990600"/>
            <a:ext cx="8972550" cy="5242839"/>
          </a:xfrm>
        </p:spPr>
        <p:txBody>
          <a:bodyPr>
            <a:normAutofit fontScale="92500"/>
          </a:bodyPr>
          <a:lstStyle/>
          <a:p>
            <a:pPr marL="0" indent="0">
              <a:buNone/>
            </a:pPr>
            <a:r>
              <a:rPr lang="en-US" sz="2600" b="1" i="1" cap="none" dirty="0">
                <a:solidFill>
                  <a:srgbClr val="111111"/>
                </a:solidFill>
              </a:rPr>
              <a:t>Performance of any significant scientific element or segment of a project outside of the United States, either by the grantee or by a researcher employed by a foreign organization, whether or not grant funds are expended. </a:t>
            </a:r>
          </a:p>
          <a:p>
            <a:pPr marL="0" indent="0">
              <a:buNone/>
            </a:pPr>
            <a:endParaRPr lang="en-US" sz="1800" cap="none" dirty="0">
              <a:solidFill>
                <a:srgbClr val="00B050"/>
              </a:solidFill>
            </a:endParaRPr>
          </a:p>
          <a:p>
            <a:r>
              <a:rPr lang="en-US" sz="1900" cap="none" dirty="0">
                <a:solidFill>
                  <a:srgbClr val="111111"/>
                </a:solidFill>
              </a:rPr>
              <a:t>Activities that would meet this definition include, but are not limited to: </a:t>
            </a:r>
          </a:p>
          <a:p>
            <a:pPr lvl="1"/>
            <a:r>
              <a:rPr lang="en-US" sz="1600" b="0" cap="none" dirty="0">
                <a:solidFill>
                  <a:srgbClr val="111111"/>
                </a:solidFill>
              </a:rPr>
              <a:t>Involvement of human subjects or animals </a:t>
            </a:r>
          </a:p>
          <a:p>
            <a:pPr lvl="1"/>
            <a:r>
              <a:rPr lang="en-US" sz="1600" b="0" cap="none" dirty="0">
                <a:solidFill>
                  <a:srgbClr val="111111"/>
                </a:solidFill>
              </a:rPr>
              <a:t>Extensive foreign travel by grantee project staff for of data collection, surveying, sampling, and similar activities</a:t>
            </a:r>
          </a:p>
          <a:p>
            <a:pPr lvl="1"/>
            <a:r>
              <a:rPr lang="en-US" sz="1600" b="0" cap="none" dirty="0">
                <a:solidFill>
                  <a:srgbClr val="111111"/>
                </a:solidFill>
              </a:rPr>
              <a:t>Any activity of grantee that may impact U.S. foreign policy through involvement in affairs or environment of a foreign country</a:t>
            </a:r>
          </a:p>
          <a:p>
            <a:endParaRPr lang="en-US" sz="1600" cap="none" dirty="0">
              <a:solidFill>
                <a:srgbClr val="000099"/>
              </a:solidFill>
            </a:endParaRPr>
          </a:p>
          <a:p>
            <a:r>
              <a:rPr lang="en-US" sz="1900" cap="none" dirty="0">
                <a:solidFill>
                  <a:srgbClr val="111111"/>
                </a:solidFill>
              </a:rPr>
              <a:t>Examples of other grant-related activities that may be foreign components:</a:t>
            </a:r>
          </a:p>
          <a:p>
            <a:pPr lvl="1"/>
            <a:r>
              <a:rPr lang="en-US" sz="1600" b="0" cap="none" dirty="0">
                <a:solidFill>
                  <a:srgbClr val="111111"/>
                </a:solidFill>
              </a:rPr>
              <a:t>Collaborations with investigators at foreign site anticipated to result in co-authorship</a:t>
            </a:r>
          </a:p>
          <a:p>
            <a:pPr lvl="1"/>
            <a:r>
              <a:rPr lang="en-US" sz="1600" b="0" cap="none" dirty="0">
                <a:solidFill>
                  <a:srgbClr val="111111"/>
                </a:solidFill>
              </a:rPr>
              <a:t>Use of facilities or instrumentation at a foreign site</a:t>
            </a:r>
          </a:p>
          <a:p>
            <a:pPr lvl="1"/>
            <a:r>
              <a:rPr lang="en-US" sz="1600" b="0" cap="none" dirty="0">
                <a:solidFill>
                  <a:srgbClr val="111111"/>
                </a:solidFill>
              </a:rPr>
              <a:t>Receipt of financial support or resources from a foreign entity</a:t>
            </a:r>
            <a:endParaRPr lang="en-US" b="0" cap="none" dirty="0">
              <a:solidFill>
                <a:srgbClr val="000000"/>
              </a:solidFill>
            </a:endParaRPr>
          </a:p>
          <a:p>
            <a:pPr eaLnBrk="1" hangingPunct="1">
              <a:buFontTx/>
              <a:buNone/>
              <a:defRPr/>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1B4CA4-B81C-483E-ABBD-1388E88B8102}" type="slidenum">
              <a:rPr kumimoji="0" lang="en-US" sz="14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4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5" name="Rectangle: Rounded Corners 4">
            <a:extLst>
              <a:ext uri="{FF2B5EF4-FFF2-40B4-BE49-F238E27FC236}">
                <a16:creationId xmlns:a16="http://schemas.microsoft.com/office/drawing/2014/main" id="{88D5305D-9B28-44FB-AD0F-481A49B93859}"/>
              </a:ext>
            </a:extLst>
          </p:cNvPr>
          <p:cNvSpPr/>
          <p:nvPr/>
        </p:nvSpPr>
        <p:spPr>
          <a:xfrm>
            <a:off x="419099" y="6233439"/>
            <a:ext cx="8305799" cy="459773"/>
          </a:xfrm>
          <a:prstGeom prst="round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t>Foreign travel for consultation not considered a foreign component </a:t>
            </a:r>
          </a:p>
        </p:txBody>
      </p:sp>
    </p:spTree>
    <p:extLst>
      <p:ext uri="{BB962C8B-B14F-4D97-AF65-F5344CB8AC3E}">
        <p14:creationId xmlns:p14="http://schemas.microsoft.com/office/powerpoint/2010/main" val="14204663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solidFill>
                  <a:srgbClr val="000000"/>
                </a:solidFill>
              </a:rPr>
              <a:t>NIH and International Research</a:t>
            </a:r>
          </a:p>
        </p:txBody>
      </p:sp>
      <p:sp>
        <p:nvSpPr>
          <p:cNvPr id="119811" name="Rectangle 3"/>
          <p:cNvSpPr>
            <a:spLocks noGrp="1" noChangeArrowheads="1"/>
          </p:cNvSpPr>
          <p:nvPr>
            <p:ph type="body" idx="1"/>
          </p:nvPr>
        </p:nvSpPr>
        <p:spPr>
          <a:xfrm>
            <a:off x="381000" y="2514600"/>
            <a:ext cx="8534400" cy="1661445"/>
          </a:xfrm>
        </p:spPr>
        <p:txBody>
          <a:bodyPr>
            <a:normAutofit/>
          </a:bodyPr>
          <a:lstStyle/>
          <a:p>
            <a:pPr marL="0" indent="0" algn="ctr">
              <a:buNone/>
            </a:pPr>
            <a:r>
              <a:rPr lang="en-US" dirty="0">
                <a:solidFill>
                  <a:srgbClr val="111111"/>
                </a:solidFill>
              </a:rPr>
              <a:t>What is the likelihood I will get NIH funding?</a:t>
            </a:r>
          </a:p>
          <a:p>
            <a:pPr marL="0" indent="0">
              <a:buNone/>
            </a:pPr>
            <a:endParaRPr lang="en-US" dirty="0">
              <a:solidFill>
                <a:srgbClr val="111111"/>
              </a:solidFill>
            </a:endParaRPr>
          </a:p>
          <a:p>
            <a:pPr eaLnBrk="1" hangingPunct="1">
              <a:buFontTx/>
              <a:buNone/>
              <a:defRPr/>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17</a:t>
            </a:fld>
            <a:endParaRPr lang="en-US" dirty="0"/>
          </a:p>
        </p:txBody>
      </p:sp>
    </p:spTree>
    <p:extLst>
      <p:ext uri="{BB962C8B-B14F-4D97-AF65-F5344CB8AC3E}">
        <p14:creationId xmlns:p14="http://schemas.microsoft.com/office/powerpoint/2010/main" val="365489284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3F89BD-D87D-4276-9B7F-D6D99D981952}"/>
              </a:ext>
            </a:extLst>
          </p:cNvPr>
          <p:cNvSpPr>
            <a:spLocks noGrp="1"/>
          </p:cNvSpPr>
          <p:nvPr>
            <p:ph type="sldNum" sz="quarter" idx="12"/>
          </p:nvPr>
        </p:nvSpPr>
        <p:spPr/>
        <p:txBody>
          <a:bodyPr/>
          <a:lstStyle/>
          <a:p>
            <a:pPr>
              <a:defRPr/>
            </a:pPr>
            <a:fld id="{47FB8D01-3914-4DB3-B57C-CBFB0C131CCE}" type="slidenum">
              <a:rPr lang="en-US" smtClean="0"/>
              <a:pPr>
                <a:defRPr/>
              </a:pPr>
              <a:t>18</a:t>
            </a:fld>
            <a:endParaRPr lang="en-US"/>
          </a:p>
        </p:txBody>
      </p:sp>
      <p:sp>
        <p:nvSpPr>
          <p:cNvPr id="8" name="Rectangle 2">
            <a:extLst>
              <a:ext uri="{FF2B5EF4-FFF2-40B4-BE49-F238E27FC236}">
                <a16:creationId xmlns:a16="http://schemas.microsoft.com/office/drawing/2014/main" id="{6AAA4E71-E0CD-42C7-82BE-79BFBF0F1E6A}"/>
              </a:ext>
            </a:extLst>
          </p:cNvPr>
          <p:cNvSpPr txBox="1">
            <a:spLocks noChangeArrowheads="1"/>
          </p:cNvSpPr>
          <p:nvPr/>
        </p:nvSpPr>
        <p:spPr>
          <a:xfrm>
            <a:off x="662809" y="744991"/>
            <a:ext cx="7886700" cy="854074"/>
          </a:xfrm>
          <a:prstGeom prst="rect">
            <a:avLst/>
          </a:prstGeom>
          <a:no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Getting Started</a:t>
            </a:r>
            <a:endParaRPr kumimoji="0" lang="en-US" sz="38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9" name="Rectangle 4">
            <a:extLst>
              <a:ext uri="{FF2B5EF4-FFF2-40B4-BE49-F238E27FC236}">
                <a16:creationId xmlns:a16="http://schemas.microsoft.com/office/drawing/2014/main" id="{AEF829AA-8802-4EA1-9067-2AB72C163A71}"/>
              </a:ext>
            </a:extLst>
          </p:cNvPr>
          <p:cNvSpPr>
            <a:spLocks noChangeArrowheads="1"/>
          </p:cNvSpPr>
          <p:nvPr/>
        </p:nvSpPr>
        <p:spPr bwMode="auto">
          <a:xfrm>
            <a:off x="662809" y="1506991"/>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sz="2800" dirty="0">
                <a:solidFill>
                  <a:schemeClr val="accent3">
                    <a:lumMod val="50000"/>
                  </a:schemeClr>
                </a:solidFill>
                <a:latin typeface="Arial" charset="0"/>
                <a:ea typeface="ＭＳ Ｐゴシック" charset="0"/>
                <a:hlinkClick r:id="rId3">
                  <a:extLst>
                    <a:ext uri="{A12FA001-AC4F-418D-AE19-62706E023703}">
                      <ahyp:hlinkClr xmlns:ahyp="http://schemas.microsoft.com/office/drawing/2018/hyperlinkcolor" val="tx"/>
                    </a:ext>
                  </a:extLst>
                </a:hlinkClick>
              </a:rPr>
              <a:t>https://grants.nih.gov/grants/grants_process.htm</a:t>
            </a:r>
            <a:r>
              <a:rPr lang="en-US" sz="2800" dirty="0">
                <a:solidFill>
                  <a:schemeClr val="accent3">
                    <a:lumMod val="50000"/>
                  </a:schemeClr>
                </a:solidFill>
                <a:latin typeface="Arial" charset="0"/>
                <a:ea typeface="ＭＳ Ｐゴシック" charset="0"/>
              </a:rPr>
              <a:t> </a:t>
            </a:r>
          </a:p>
        </p:txBody>
      </p:sp>
      <p:sp>
        <p:nvSpPr>
          <p:cNvPr id="10" name="Rectangle 2">
            <a:extLst>
              <a:ext uri="{FF2B5EF4-FFF2-40B4-BE49-F238E27FC236}">
                <a16:creationId xmlns:a16="http://schemas.microsoft.com/office/drawing/2014/main" id="{3E5750A2-838A-47F5-995C-78309F00C2E3}"/>
              </a:ext>
            </a:extLst>
          </p:cNvPr>
          <p:cNvSpPr txBox="1">
            <a:spLocks noGrp="1" noChangeArrowheads="1"/>
          </p:cNvSpPr>
          <p:nvPr>
            <p:ph type="title" idx="4294967295"/>
          </p:nvPr>
        </p:nvSpPr>
        <p:spPr bwMode="auto">
          <a:xfrm>
            <a:off x="0" y="0"/>
            <a:ext cx="9144000" cy="762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34" charset="0"/>
              </a:defRPr>
            </a:lvl2pPr>
            <a:lvl3pPr algn="l" rtl="0" eaLnBrk="0" fontAlgn="base" hangingPunct="0">
              <a:spcBef>
                <a:spcPct val="0"/>
              </a:spcBef>
              <a:spcAft>
                <a:spcPct val="0"/>
              </a:spcAft>
              <a:defRPr sz="4000">
                <a:solidFill>
                  <a:schemeClr val="tx2"/>
                </a:solidFill>
                <a:latin typeface="Arial Black" pitchFamily="34" charset="0"/>
              </a:defRPr>
            </a:lvl3pPr>
            <a:lvl4pPr algn="l" rtl="0" eaLnBrk="0" fontAlgn="base" hangingPunct="0">
              <a:spcBef>
                <a:spcPct val="0"/>
              </a:spcBef>
              <a:spcAft>
                <a:spcPct val="0"/>
              </a:spcAft>
              <a:defRPr sz="4000">
                <a:solidFill>
                  <a:schemeClr val="tx2"/>
                </a:solidFill>
                <a:latin typeface="Arial Black" pitchFamily="34" charset="0"/>
              </a:defRPr>
            </a:lvl4pPr>
            <a:lvl5pPr algn="l" rtl="0" eaLnBrk="0" fontAlgn="base" hangingPunct="0">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000000"/>
                </a:solidFill>
                <a:effectLst/>
                <a:uLnTx/>
                <a:uFillTx/>
                <a:latin typeface="+mj-lt"/>
                <a:ea typeface="+mj-ea"/>
                <a:cs typeface="+mj-cs"/>
              </a:rPr>
              <a:t>Application: Success</a:t>
            </a:r>
          </a:p>
        </p:txBody>
      </p:sp>
      <p:sp>
        <p:nvSpPr>
          <p:cNvPr id="11" name="Text Box 5">
            <a:extLst>
              <a:ext uri="{FF2B5EF4-FFF2-40B4-BE49-F238E27FC236}">
                <a16:creationId xmlns:a16="http://schemas.microsoft.com/office/drawing/2014/main" id="{95CC980C-C587-4F45-8287-0EF547D57B86}"/>
              </a:ext>
            </a:extLst>
          </p:cNvPr>
          <p:cNvSpPr txBox="1">
            <a:spLocks noChangeArrowheads="1"/>
          </p:cNvSpPr>
          <p:nvPr/>
        </p:nvSpPr>
        <p:spPr bwMode="auto">
          <a:xfrm>
            <a:off x="673319" y="2287463"/>
            <a:ext cx="7772400" cy="4293483"/>
          </a:xfrm>
          <a:prstGeom prst="rect">
            <a:avLst/>
          </a:prstGeom>
          <a:solidFill>
            <a:srgbClr val="0000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a:defRPr sz="26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buFont typeface="Wingdings" charset="0"/>
              <a:defRPr sz="2000">
                <a:solidFill>
                  <a:schemeClr val="tx1"/>
                </a:solidFill>
                <a:latin typeface="Arial" charset="0"/>
                <a:ea typeface="ＭＳ Ｐゴシック" charset="0"/>
              </a:defRPr>
            </a:lvl6pPr>
            <a:lvl7pPr eaLnBrk="0" hangingPunct="0">
              <a:buFont typeface="Wingdings" charset="0"/>
              <a:defRPr sz="2000">
                <a:solidFill>
                  <a:schemeClr val="tx1"/>
                </a:solidFill>
                <a:latin typeface="Arial" charset="0"/>
                <a:ea typeface="ＭＳ Ｐゴシック" charset="0"/>
              </a:defRPr>
            </a:lvl7pPr>
            <a:lvl8pPr eaLnBrk="0" hangingPunct="0">
              <a:buFont typeface="Wingdings" charset="0"/>
              <a:defRPr sz="2000">
                <a:solidFill>
                  <a:schemeClr val="tx1"/>
                </a:solidFill>
                <a:latin typeface="Arial" charset="0"/>
                <a:ea typeface="ＭＳ Ｐゴシック" charset="0"/>
              </a:defRPr>
            </a:lvl8pPr>
            <a:lvl9pPr eaLnBrk="0" hangingPunct="0">
              <a:buFont typeface="Wingdings" charset="0"/>
              <a:defRPr sz="2000">
                <a:solidFill>
                  <a:schemeClr val="tx1"/>
                </a:solidFill>
                <a:latin typeface="Arial" charset="0"/>
                <a:ea typeface="ＭＳ Ｐゴシック" charset="0"/>
              </a:defRPr>
            </a:lvl9pPr>
          </a:lstStyle>
          <a:p>
            <a:pPr marL="342900" marR="0" lvl="0" indent="-3429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rgbClr val="FFFFFF"/>
                </a:solidFill>
                <a:effectLst/>
                <a:uLnTx/>
                <a:uFillTx/>
                <a:latin typeface="+mn-lt"/>
                <a:ea typeface="ＭＳ Ｐゴシック" charset="0"/>
              </a:rPr>
              <a:t>Choose an appropriate topic</a:t>
            </a:r>
          </a:p>
          <a:p>
            <a:pPr marL="342900" marR="0" lvl="0" indent="-3429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rgbClr val="FFFFFF"/>
                </a:solidFill>
                <a:effectLst/>
                <a:uLnTx/>
                <a:uFillTx/>
                <a:latin typeface="+mn-lt"/>
                <a:ea typeface="ＭＳ Ｐゴシック" charset="0"/>
              </a:rPr>
              <a:t>Write a strong proposal that addresses review criteria</a:t>
            </a:r>
          </a:p>
          <a:p>
            <a:pPr marL="342900" marR="0" lvl="0" indent="-3429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rgbClr val="FFFFFF"/>
                </a:solidFill>
                <a:effectLst/>
                <a:uLnTx/>
                <a:uFillTx/>
                <a:latin typeface="+mn-lt"/>
                <a:ea typeface="ＭＳ Ｐゴシック" charset="0"/>
              </a:rPr>
              <a:t>Should be important (High Impact)</a:t>
            </a:r>
            <a:endParaRPr lang="en-US" sz="2400" dirty="0">
              <a:solidFill>
                <a:srgbClr val="FFFFFF"/>
              </a:solidFill>
              <a:latin typeface="+mn-lt"/>
            </a:endParaRPr>
          </a:p>
          <a:p>
            <a:pPr marL="342900" marR="0" lvl="0" indent="-3429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rgbClr val="FFFFFF"/>
                </a:solidFill>
                <a:effectLst/>
                <a:uLnTx/>
                <a:uFillTx/>
                <a:latin typeface="+mn-lt"/>
                <a:ea typeface="ＭＳ Ｐゴシック" charset="0"/>
              </a:rPr>
              <a:t>Topic must be unique</a:t>
            </a:r>
          </a:p>
          <a:p>
            <a:pPr marL="342900" marR="0" lvl="0" indent="-3429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US" sz="2400" dirty="0">
                <a:solidFill>
                  <a:srgbClr val="FFFFFF"/>
                </a:solidFill>
                <a:latin typeface="+mn-lt"/>
              </a:rPr>
              <a:t>Must align with NIH/IC Mission</a:t>
            </a:r>
          </a:p>
          <a:p>
            <a:pPr marL="800100" lvl="1" indent="-342900">
              <a:spcBef>
                <a:spcPct val="50000"/>
              </a:spcBef>
              <a:buFont typeface="Arial" panose="020B0604020202020204" pitchFamily="34" charset="0"/>
              <a:buChar char="•"/>
              <a:defRPr/>
            </a:pPr>
            <a:r>
              <a:rPr lang="en-US" sz="2200" dirty="0">
                <a:solidFill>
                  <a:srgbClr val="FFFFFF"/>
                </a:solidFill>
                <a:latin typeface="+mn-lt"/>
              </a:rPr>
              <a:t>Speak with NIH Program Staff</a:t>
            </a:r>
          </a:p>
          <a:p>
            <a:pPr marL="342900" marR="0" lvl="0" indent="-3429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rgbClr val="FFFFFF"/>
                </a:solidFill>
                <a:effectLst/>
                <a:uLnTx/>
                <a:uFillTx/>
                <a:latin typeface="+mn-lt"/>
                <a:ea typeface="ＭＳ Ｐゴシック" charset="0"/>
              </a:rPr>
              <a:t>Identify a funding opportunity announcement (FOA)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i="0" u="none" strike="noStrike" kern="1200" cap="none" spc="0" normalizeH="0" baseline="0" noProof="0" dirty="0">
                <a:ln>
                  <a:noFill/>
                </a:ln>
                <a:solidFill>
                  <a:srgbClr val="FFFFFF"/>
                </a:solidFill>
                <a:effectLst/>
                <a:uLnTx/>
                <a:uFillTx/>
                <a:latin typeface="Times New Roman" charset="0"/>
                <a:ea typeface="ＭＳ Ｐゴシック" charset="0"/>
              </a:rPr>
              <a:t>		</a:t>
            </a:r>
          </a:p>
        </p:txBody>
      </p:sp>
      <p:sp>
        <p:nvSpPr>
          <p:cNvPr id="12" name="TextBox 11">
            <a:extLst>
              <a:ext uri="{FF2B5EF4-FFF2-40B4-BE49-F238E27FC236}">
                <a16:creationId xmlns:a16="http://schemas.microsoft.com/office/drawing/2014/main" id="{2DED8A0D-BEAC-449C-8C23-E853FD945D8F}"/>
              </a:ext>
            </a:extLst>
          </p:cNvPr>
          <p:cNvSpPr txBox="1"/>
          <p:nvPr/>
        </p:nvSpPr>
        <p:spPr>
          <a:xfrm>
            <a:off x="1820260" y="6127791"/>
            <a:ext cx="5799740"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charset="0"/>
                <a:ea typeface="ＭＳ Ｐゴシック" charset="0"/>
                <a:hlinkClick r:id="rId4"/>
              </a:rPr>
              <a:t>https://grants.nih.gov/grants/what-does-nih-look-for.htm</a:t>
            </a:r>
            <a:r>
              <a:rPr kumimoji="0" lang="en-US" sz="1800" b="0" i="0" u="none" strike="noStrike" kern="1200" cap="none" spc="0" normalizeH="0" baseline="0" noProof="0" dirty="0">
                <a:ln>
                  <a:noFill/>
                </a:ln>
                <a:solidFill>
                  <a:srgbClr val="000000"/>
                </a:solidFill>
                <a:effectLst/>
                <a:uLnTx/>
                <a:uFillTx/>
                <a:latin typeface="Times New Roman" charset="0"/>
                <a:ea typeface="ＭＳ Ｐゴシック" charset="0"/>
              </a:rPr>
              <a:t> </a:t>
            </a:r>
          </a:p>
        </p:txBody>
      </p:sp>
    </p:spTree>
    <p:extLst>
      <p:ext uri="{BB962C8B-B14F-4D97-AF65-F5344CB8AC3E}">
        <p14:creationId xmlns:p14="http://schemas.microsoft.com/office/powerpoint/2010/main" val="2250130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9000"/>
            <a:lum/>
          </a:blip>
          <a:srcRect/>
          <a:stretch>
            <a:fillRect l="-17000" r="-17000"/>
          </a:stretch>
        </a:blipFill>
        <a:effectLst/>
      </p:bgPr>
    </p:bg>
    <p:spTree>
      <p:nvGrpSpPr>
        <p:cNvPr id="1" name=""/>
        <p:cNvGrpSpPr/>
        <p:nvPr/>
      </p:nvGrpSpPr>
      <p:grpSpPr>
        <a:xfrm>
          <a:off x="0" y="0"/>
          <a:ext cx="0" cy="0"/>
          <a:chOff x="0" y="0"/>
          <a:chExt cx="0" cy="0"/>
        </a:xfrm>
      </p:grpSpPr>
      <p:pic>
        <p:nvPicPr>
          <p:cNvPr id="4" name="Content Placeholder 3" descr="RePORTER search screen"/>
          <p:cNvPicPr>
            <a:picLocks noGrp="1" noChangeAspect="1"/>
          </p:cNvPicPr>
          <p:nvPr>
            <p:ph sz="half" idx="2"/>
          </p:nvPr>
        </p:nvPicPr>
        <p:blipFill>
          <a:blip r:embed="rId4"/>
          <a:stretch>
            <a:fillRect/>
          </a:stretch>
        </p:blipFill>
        <p:spPr>
          <a:xfrm>
            <a:off x="297102" y="1542692"/>
            <a:ext cx="4447010" cy="5031594"/>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2423CD00-EBE9-46E3-942A-F93AB40505BE}"/>
              </a:ext>
            </a:extLst>
          </p:cNvPr>
          <p:cNvSpPr>
            <a:spLocks noGrp="1"/>
          </p:cNvSpPr>
          <p:nvPr>
            <p:ph type="title"/>
          </p:nvPr>
        </p:nvSpPr>
        <p:spPr>
          <a:xfrm>
            <a:off x="857912" y="283714"/>
            <a:ext cx="7772400" cy="964885"/>
          </a:xfrm>
          <a:solidFill>
            <a:srgbClr val="FFFFFF"/>
          </a:solidFill>
        </p:spPr>
        <p:txBody>
          <a:bodyPr>
            <a:normAutofit fontScale="90000"/>
          </a:bodyPr>
          <a:lstStyle/>
          <a:p>
            <a:r>
              <a:rPr lang="en-US" sz="4400" dirty="0">
                <a:latin typeface="Tahoma" panose="020B0604030504040204" pitchFamily="34" charset="0"/>
                <a:ea typeface="Tahoma" panose="020B0604030504040204" pitchFamily="34" charset="0"/>
                <a:cs typeface="Tahoma" panose="020B0604030504040204" pitchFamily="34" charset="0"/>
              </a:rPr>
              <a:t>NIH r</a:t>
            </a:r>
            <a:r>
              <a:rPr lang="en-US" sz="4400" cap="none" dirty="0">
                <a:latin typeface="Tahoma" panose="020B0604030504040204" pitchFamily="34" charset="0"/>
                <a:ea typeface="Tahoma" panose="020B0604030504040204" pitchFamily="34" charset="0"/>
                <a:cs typeface="Tahoma" panose="020B0604030504040204" pitchFamily="34" charset="0"/>
              </a:rPr>
              <a:t>e</a:t>
            </a:r>
            <a:r>
              <a:rPr lang="en-US" sz="4400" dirty="0">
                <a:latin typeface="Tahoma" panose="020B0604030504040204" pitchFamily="34" charset="0"/>
                <a:ea typeface="Tahoma" panose="020B0604030504040204" pitchFamily="34" charset="0"/>
                <a:cs typeface="Tahoma" panose="020B0604030504040204" pitchFamily="34" charset="0"/>
              </a:rPr>
              <a:t>porter</a:t>
            </a:r>
          </a:p>
        </p:txBody>
      </p:sp>
      <p:sp>
        <p:nvSpPr>
          <p:cNvPr id="10" name="Content Placeholder 9">
            <a:extLst>
              <a:ext uri="{FF2B5EF4-FFF2-40B4-BE49-F238E27FC236}">
                <a16:creationId xmlns:a16="http://schemas.microsoft.com/office/drawing/2014/main" id="{8299E362-120B-4C74-8EFB-064BADA8D362}"/>
              </a:ext>
            </a:extLst>
          </p:cNvPr>
          <p:cNvSpPr>
            <a:spLocks noGrp="1"/>
          </p:cNvSpPr>
          <p:nvPr>
            <p:ph sz="quarter" idx="4"/>
          </p:nvPr>
        </p:nvSpPr>
        <p:spPr>
          <a:xfrm>
            <a:off x="5410199" y="2176678"/>
            <a:ext cx="3657601" cy="3995522"/>
          </a:xfrm>
        </p:spPr>
        <p:txBody>
          <a:bodyPr>
            <a:normAutofit fontScale="92500" lnSpcReduction="10000"/>
          </a:bodyPr>
          <a:lstStyle/>
          <a:p>
            <a:r>
              <a:rPr lang="en-US" sz="2800" dirty="0">
                <a:latin typeface="Tahoma" panose="020B0604030504040204" pitchFamily="34" charset="0"/>
                <a:ea typeface="Tahoma" panose="020B0604030504040204" pitchFamily="34" charset="0"/>
                <a:cs typeface="Tahoma" panose="020B0604030504040204" pitchFamily="34" charset="0"/>
              </a:rPr>
              <a:t>Make use of tools like </a:t>
            </a:r>
            <a:r>
              <a:rPr lang="en-US" sz="2800" dirty="0" err="1">
                <a:latin typeface="Tahoma" panose="020B0604030504040204" pitchFamily="34" charset="0"/>
                <a:ea typeface="Tahoma" panose="020B0604030504040204" pitchFamily="34" charset="0"/>
                <a:cs typeface="Tahoma" panose="020B0604030504040204" pitchFamily="34" charset="0"/>
              </a:rPr>
              <a:t>RePORTER</a:t>
            </a:r>
            <a:endParaRPr lang="en-US" sz="2800" dirty="0">
              <a:latin typeface="Tahoma" panose="020B0604030504040204" pitchFamily="34" charset="0"/>
              <a:ea typeface="Tahoma" panose="020B0604030504040204" pitchFamily="34" charset="0"/>
              <a:cs typeface="Tahoma" panose="020B0604030504040204" pitchFamily="34" charset="0"/>
            </a:endParaRPr>
          </a:p>
          <a:p>
            <a:pPr lvl="1"/>
            <a:r>
              <a:rPr lang="en-US" sz="2800" dirty="0">
                <a:latin typeface="Tahoma" panose="020B0604030504040204" pitchFamily="34" charset="0"/>
                <a:ea typeface="Tahoma" panose="020B0604030504040204" pitchFamily="34" charset="0"/>
                <a:cs typeface="Tahoma" panose="020B0604030504040204" pitchFamily="34" charset="0"/>
              </a:rPr>
              <a:t>Applicable for US and Foreign researchers </a:t>
            </a:r>
          </a:p>
          <a:p>
            <a:r>
              <a:rPr lang="en-US" sz="2800" dirty="0">
                <a:latin typeface="Tahoma" panose="020B0604030504040204" pitchFamily="34" charset="0"/>
                <a:ea typeface="Tahoma" panose="020B0604030504040204" pitchFamily="34" charset="0"/>
                <a:cs typeface="Tahoma" panose="020B0604030504040204" pitchFamily="34" charset="0"/>
              </a:rPr>
              <a:t>Search based on </a:t>
            </a:r>
          </a:p>
          <a:p>
            <a:pPr lvl="1"/>
            <a:r>
              <a:rPr lang="en-US" sz="2800" dirty="0">
                <a:latin typeface="Tahoma" panose="020B0604030504040204" pitchFamily="34" charset="0"/>
                <a:ea typeface="Tahoma" panose="020B0604030504040204" pitchFamily="34" charset="0"/>
                <a:cs typeface="Tahoma" panose="020B0604030504040204" pitchFamily="34" charset="0"/>
              </a:rPr>
              <a:t>Key terms</a:t>
            </a:r>
          </a:p>
          <a:p>
            <a:pPr lvl="1"/>
            <a:r>
              <a:rPr lang="en-US" sz="2800" dirty="0">
                <a:latin typeface="Tahoma" panose="020B0604030504040204" pitchFamily="34" charset="0"/>
                <a:ea typeface="Tahoma" panose="020B0604030504040204" pitchFamily="34" charset="0"/>
                <a:cs typeface="Tahoma" panose="020B0604030504040204" pitchFamily="34" charset="0"/>
              </a:rPr>
              <a:t>PI</a:t>
            </a:r>
          </a:p>
          <a:p>
            <a:pPr lvl="1"/>
            <a:r>
              <a:rPr lang="en-US" sz="2800" dirty="0">
                <a:latin typeface="Tahoma" panose="020B0604030504040204" pitchFamily="34" charset="0"/>
                <a:ea typeface="Tahoma" panose="020B0604030504040204" pitchFamily="34" charset="0"/>
                <a:cs typeface="Tahoma" panose="020B0604030504040204" pitchFamily="34" charset="0"/>
              </a:rPr>
              <a:t>Study Section</a:t>
            </a:r>
          </a:p>
          <a:p>
            <a:pPr lvl="1"/>
            <a:r>
              <a:rPr lang="en-US" sz="2800" dirty="0">
                <a:latin typeface="Tahoma" panose="020B0604030504040204" pitchFamily="34" charset="0"/>
                <a:ea typeface="Tahoma" panose="020B0604030504040204" pitchFamily="34" charset="0"/>
                <a:cs typeface="Tahoma" panose="020B0604030504040204" pitchFamily="34" charset="0"/>
              </a:rPr>
              <a:t>Program Officer</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a:extLst>
              <a:ext uri="{FF2B5EF4-FFF2-40B4-BE49-F238E27FC236}">
                <a16:creationId xmlns:a16="http://schemas.microsoft.com/office/drawing/2014/main" id="{7B4B7B09-133B-C849-821C-3F4AF8193417}"/>
              </a:ext>
            </a:extLst>
          </p:cNvPr>
          <p:cNvSpPr/>
          <p:nvPr/>
        </p:nvSpPr>
        <p:spPr>
          <a:xfrm>
            <a:off x="5646498" y="6205707"/>
            <a:ext cx="3200400" cy="400110"/>
          </a:xfrm>
          <a:prstGeom prst="rect">
            <a:avLst/>
          </a:prstGeom>
        </p:spPr>
        <p:txBody>
          <a:bodyPr wrap="square">
            <a:spAutoFit/>
          </a:bodyPr>
          <a:lstStyle/>
          <a:p>
            <a:pPr defTabSz="342900" fontAlgn="auto">
              <a:spcBef>
                <a:spcPts val="0"/>
              </a:spcBef>
              <a:spcAft>
                <a:spcPts val="0"/>
              </a:spcAft>
            </a:pPr>
            <a:r>
              <a:rPr lang="en-US" sz="2000" dirty="0">
                <a:solidFill>
                  <a:srgbClr val="0000CC"/>
                </a:solidFill>
                <a:ea typeface="Tahoma" panose="020B0604030504040204" pitchFamily="34" charset="0"/>
                <a:cs typeface="Tahoma" panose="020B0604030504040204" pitchFamily="34" charset="0"/>
              </a:rPr>
              <a:t>https://reporter.nih.gov/ </a:t>
            </a:r>
          </a:p>
        </p:txBody>
      </p:sp>
    </p:spTree>
    <p:extLst>
      <p:ext uri="{BB962C8B-B14F-4D97-AF65-F5344CB8AC3E}">
        <p14:creationId xmlns:p14="http://schemas.microsoft.com/office/powerpoint/2010/main" val="3716355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solidFill>
                  <a:srgbClr val="000000"/>
                </a:solidFill>
              </a:rPr>
              <a:t>NIH and International Research</a:t>
            </a:r>
          </a:p>
        </p:txBody>
      </p:sp>
      <p:sp>
        <p:nvSpPr>
          <p:cNvPr id="119811" name="Rectangle 3"/>
          <p:cNvSpPr>
            <a:spLocks noGrp="1" noChangeArrowheads="1"/>
          </p:cNvSpPr>
          <p:nvPr>
            <p:ph type="body" idx="1"/>
          </p:nvPr>
        </p:nvSpPr>
        <p:spPr>
          <a:xfrm>
            <a:off x="381000" y="2514600"/>
            <a:ext cx="8534400" cy="1661445"/>
          </a:xfrm>
        </p:spPr>
        <p:txBody>
          <a:bodyPr>
            <a:normAutofit/>
          </a:bodyPr>
          <a:lstStyle/>
          <a:p>
            <a:pPr marL="0" indent="0" algn="ctr">
              <a:buNone/>
            </a:pPr>
            <a:r>
              <a:rPr lang="en-US" dirty="0">
                <a:solidFill>
                  <a:srgbClr val="111111"/>
                </a:solidFill>
              </a:rPr>
              <a:t>Why does NIH support international research?</a:t>
            </a:r>
          </a:p>
          <a:p>
            <a:pPr marL="0" indent="0">
              <a:buNone/>
            </a:pPr>
            <a:endParaRPr lang="en-US" dirty="0">
              <a:solidFill>
                <a:srgbClr val="111111"/>
              </a:solidFill>
            </a:endParaRPr>
          </a:p>
          <a:p>
            <a:pPr eaLnBrk="1" hangingPunct="1">
              <a:buFontTx/>
              <a:buNone/>
              <a:defRPr/>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2</a:t>
            </a:fld>
            <a:endParaRPr lang="en-US" dirty="0"/>
          </a:p>
        </p:txBody>
      </p:sp>
    </p:spTree>
    <p:extLst>
      <p:ext uri="{BB962C8B-B14F-4D97-AF65-F5344CB8AC3E}">
        <p14:creationId xmlns:p14="http://schemas.microsoft.com/office/powerpoint/2010/main" val="402522514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solidFill>
                  <a:srgbClr val="000000"/>
                </a:solidFill>
              </a:rPr>
              <a:t>Tips for Foreign Investigators</a:t>
            </a:r>
          </a:p>
        </p:txBody>
      </p:sp>
      <p:sp>
        <p:nvSpPr>
          <p:cNvPr id="119811" name="Rectangle 3"/>
          <p:cNvSpPr>
            <a:spLocks noGrp="1" noChangeArrowheads="1"/>
          </p:cNvSpPr>
          <p:nvPr>
            <p:ph type="body" idx="1"/>
          </p:nvPr>
        </p:nvSpPr>
        <p:spPr>
          <a:xfrm>
            <a:off x="-76200" y="990601"/>
            <a:ext cx="8991600" cy="3810000"/>
          </a:xfrm>
        </p:spPr>
        <p:txBody>
          <a:bodyPr/>
          <a:lstStyle/>
          <a:p>
            <a:pPr marL="857250" lvl="1" eaLnBrk="1" hangingPunct="1">
              <a:spcBef>
                <a:spcPts val="1200"/>
              </a:spcBef>
              <a:spcAft>
                <a:spcPts val="600"/>
              </a:spcAft>
              <a:defRPr/>
            </a:pPr>
            <a:r>
              <a:rPr lang="en-US" sz="2600" dirty="0">
                <a:solidFill>
                  <a:srgbClr val="000000"/>
                </a:solidFill>
              </a:rPr>
              <a:t>Speak with NIH Program staff about your idea and where it may best fit</a:t>
            </a:r>
          </a:p>
          <a:p>
            <a:pPr marL="857250" lvl="1" eaLnBrk="1" hangingPunct="1">
              <a:spcBef>
                <a:spcPts val="1200"/>
              </a:spcBef>
              <a:spcAft>
                <a:spcPts val="600"/>
              </a:spcAft>
              <a:defRPr/>
            </a:pPr>
            <a:r>
              <a:rPr lang="en-US" sz="2600" dirty="0">
                <a:solidFill>
                  <a:srgbClr val="000000"/>
                </a:solidFill>
              </a:rPr>
              <a:t>Things review group may consider</a:t>
            </a:r>
          </a:p>
          <a:p>
            <a:pPr marL="1257300" lvl="2" eaLnBrk="1" hangingPunct="1">
              <a:spcBef>
                <a:spcPts val="1200"/>
              </a:spcBef>
              <a:spcAft>
                <a:spcPts val="600"/>
              </a:spcAft>
              <a:defRPr/>
            </a:pPr>
            <a:r>
              <a:rPr lang="en-US" sz="2200" dirty="0">
                <a:solidFill>
                  <a:srgbClr val="000000"/>
                </a:solidFill>
              </a:rPr>
              <a:t>Publication record</a:t>
            </a:r>
          </a:p>
          <a:p>
            <a:pPr marL="1257300" lvl="2" eaLnBrk="1" hangingPunct="1">
              <a:spcBef>
                <a:spcPts val="1200"/>
              </a:spcBef>
              <a:spcAft>
                <a:spcPts val="600"/>
              </a:spcAft>
              <a:defRPr/>
            </a:pPr>
            <a:r>
              <a:rPr lang="en-US" sz="2200" dirty="0">
                <a:solidFill>
                  <a:srgbClr val="000000"/>
                </a:solidFill>
              </a:rPr>
              <a:t>Previous funding (best if from NIH)</a:t>
            </a:r>
          </a:p>
          <a:p>
            <a:pPr marL="1257300" lvl="2" eaLnBrk="1" hangingPunct="1">
              <a:spcBef>
                <a:spcPts val="1200"/>
              </a:spcBef>
              <a:spcAft>
                <a:spcPts val="600"/>
              </a:spcAft>
              <a:defRPr/>
            </a:pPr>
            <a:r>
              <a:rPr lang="en-US" sz="2200" dirty="0">
                <a:solidFill>
                  <a:srgbClr val="000000"/>
                </a:solidFill>
              </a:rPr>
              <a:t>Justification of foreign site</a:t>
            </a:r>
          </a:p>
          <a:p>
            <a:pPr marL="457200" eaLnBrk="1" hangingPunct="1">
              <a:spcBef>
                <a:spcPts val="1200"/>
              </a:spcBef>
              <a:spcAft>
                <a:spcPts val="600"/>
              </a:spcAft>
              <a:buFontTx/>
              <a:buNone/>
              <a:defRPr/>
            </a:pPr>
            <a:endParaRPr lang="en-US" dirty="0">
              <a:solidFill>
                <a:srgbClr val="000000"/>
              </a:solidFill>
            </a:endParaRPr>
          </a:p>
          <a:p>
            <a:pPr eaLnBrk="1" hangingPunct="1">
              <a:buFontTx/>
              <a:buNone/>
              <a:defRPr/>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20</a:t>
            </a:fld>
            <a:endParaRPr lang="en-US" dirty="0"/>
          </a:p>
        </p:txBody>
      </p:sp>
      <p:sp>
        <p:nvSpPr>
          <p:cNvPr id="6" name="Rectangle: Rounded Corners 5">
            <a:extLst>
              <a:ext uri="{FF2B5EF4-FFF2-40B4-BE49-F238E27FC236}">
                <a16:creationId xmlns:a16="http://schemas.microsoft.com/office/drawing/2014/main" id="{396E0605-B441-4F22-8F9C-5D18B247ED9E}"/>
              </a:ext>
            </a:extLst>
          </p:cNvPr>
          <p:cNvSpPr/>
          <p:nvPr/>
        </p:nvSpPr>
        <p:spPr>
          <a:xfrm>
            <a:off x="2057400" y="5105400"/>
            <a:ext cx="5334000" cy="991036"/>
          </a:xfrm>
          <a:prstGeom prst="roundRect">
            <a:avLst/>
          </a:prstGeom>
          <a:gradFill rotWithShape="1">
            <a:gsLst>
              <a:gs pos="0">
                <a:srgbClr val="6F6F6F">
                  <a:tint val="96000"/>
                  <a:lumMod val="104000"/>
                </a:srgbClr>
              </a:gs>
              <a:gs pos="100000">
                <a:srgbClr val="6F6F6F">
                  <a:shade val="84000"/>
                  <a:lumMod val="84000"/>
                </a:srgbClr>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entury Gothic" panose="020B0502020202020204"/>
                <a:ea typeface="+mn-ea"/>
                <a:cs typeface="+mn-cs"/>
              </a:rPr>
              <a:t>Eligible does not equal</a:t>
            </a:r>
            <a:r>
              <a:rPr kumimoji="0" lang="en-US" sz="2400" b="1" i="0" u="none" strike="noStrike" kern="0" cap="none" spc="0" normalizeH="0" noProof="0" dirty="0">
                <a:ln>
                  <a:noFill/>
                </a:ln>
                <a:solidFill>
                  <a:prstClr val="white"/>
                </a:solidFill>
                <a:effectLst/>
                <a:uLnTx/>
                <a:uFillTx/>
                <a:latin typeface="Century Gothic" panose="020B0502020202020204"/>
                <a:ea typeface="+mn-ea"/>
                <a:cs typeface="+mn-cs"/>
              </a:rPr>
              <a:t> competitive</a:t>
            </a:r>
            <a:endParaRPr kumimoji="0" lang="en-US" sz="2400" b="1" i="0" u="none" strike="noStrike" kern="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4164500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solidFill>
                  <a:srgbClr val="000000"/>
                </a:solidFill>
              </a:rPr>
              <a:t>Application:  Review Criteria</a:t>
            </a:r>
          </a:p>
        </p:txBody>
      </p:sp>
      <p:sp>
        <p:nvSpPr>
          <p:cNvPr id="119811" name="Rectangle 3"/>
          <p:cNvSpPr>
            <a:spLocks noGrp="1" noChangeArrowheads="1"/>
          </p:cNvSpPr>
          <p:nvPr>
            <p:ph type="body" idx="1"/>
          </p:nvPr>
        </p:nvSpPr>
        <p:spPr>
          <a:xfrm>
            <a:off x="0" y="914399"/>
            <a:ext cx="8458200" cy="5521325"/>
          </a:xfrm>
        </p:spPr>
        <p:txBody>
          <a:bodyPr/>
          <a:lstStyle/>
          <a:p>
            <a:pPr marL="857250" lvl="1" eaLnBrk="1" hangingPunct="1">
              <a:spcBef>
                <a:spcPts val="1200"/>
              </a:spcBef>
              <a:spcAft>
                <a:spcPts val="600"/>
              </a:spcAft>
              <a:defRPr/>
            </a:pPr>
            <a:r>
              <a:rPr lang="en-US" sz="2600" dirty="0">
                <a:solidFill>
                  <a:srgbClr val="000000"/>
                </a:solidFill>
              </a:rPr>
              <a:t>Each FOA specifies all review criteria and considerations that will be used in the evaluation of applications submitted for that FOA. </a:t>
            </a:r>
          </a:p>
          <a:p>
            <a:pPr marL="857250" lvl="1" eaLnBrk="1" hangingPunct="1">
              <a:spcBef>
                <a:spcPts val="1200"/>
              </a:spcBef>
              <a:spcAft>
                <a:spcPts val="600"/>
              </a:spcAft>
              <a:defRPr/>
            </a:pPr>
            <a:endParaRPr lang="en-US" dirty="0">
              <a:solidFill>
                <a:srgbClr val="000000"/>
              </a:solidFill>
            </a:endParaRPr>
          </a:p>
          <a:p>
            <a:pPr marL="457200" eaLnBrk="1" hangingPunct="1">
              <a:spcBef>
                <a:spcPts val="1200"/>
              </a:spcBef>
              <a:spcAft>
                <a:spcPts val="600"/>
              </a:spcAft>
              <a:buFontTx/>
              <a:buNone/>
              <a:defRPr/>
            </a:pPr>
            <a:endParaRPr lang="en-US" dirty="0">
              <a:solidFill>
                <a:srgbClr val="000000"/>
              </a:solidFill>
            </a:endParaRPr>
          </a:p>
          <a:p>
            <a:pPr eaLnBrk="1" hangingPunct="1">
              <a:buFontTx/>
              <a:buNone/>
              <a:defRPr/>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21</a:t>
            </a:fld>
            <a:endParaRPr lang="en-US" dirty="0"/>
          </a:p>
        </p:txBody>
      </p:sp>
      <p:pic>
        <p:nvPicPr>
          <p:cNvPr id="5" name="Picture 4" descr="Funding Opportunity Announcement Section V. Application Review Information">
            <a:extLst>
              <a:ext uri="{FF2B5EF4-FFF2-40B4-BE49-F238E27FC236}">
                <a16:creationId xmlns:a16="http://schemas.microsoft.com/office/drawing/2014/main" id="{5DFF7F9F-9118-486D-8308-A3FDDBCAE1B9}"/>
              </a:ext>
            </a:extLst>
          </p:cNvPr>
          <p:cNvPicPr>
            <a:picLocks noChangeAspect="1"/>
          </p:cNvPicPr>
          <p:nvPr/>
        </p:nvPicPr>
        <p:blipFill>
          <a:blip r:embed="rId3"/>
          <a:stretch>
            <a:fillRect/>
          </a:stretch>
        </p:blipFill>
        <p:spPr>
          <a:xfrm>
            <a:off x="1057275" y="3503771"/>
            <a:ext cx="6343650" cy="3314700"/>
          </a:xfrm>
          <a:prstGeom prst="rect">
            <a:avLst/>
          </a:prstGeom>
          <a:ln>
            <a:solidFill>
              <a:schemeClr val="bg1">
                <a:lumMod val="50000"/>
              </a:schemeClr>
            </a:solidFill>
          </a:ln>
        </p:spPr>
      </p:pic>
      <p:sp>
        <p:nvSpPr>
          <p:cNvPr id="6" name="TextBox 5">
            <a:extLst>
              <a:ext uri="{FF2B5EF4-FFF2-40B4-BE49-F238E27FC236}">
                <a16:creationId xmlns:a16="http://schemas.microsoft.com/office/drawing/2014/main" id="{B262BB2C-C921-4E58-B849-7839C51A451C}"/>
              </a:ext>
            </a:extLst>
          </p:cNvPr>
          <p:cNvSpPr txBox="1"/>
          <p:nvPr/>
        </p:nvSpPr>
        <p:spPr>
          <a:xfrm rot="21194426">
            <a:off x="5917717" y="2357383"/>
            <a:ext cx="2585884" cy="1323439"/>
          </a:xfrm>
          <a:prstGeom prst="rect">
            <a:avLst/>
          </a:prstGeom>
          <a:solidFill>
            <a:schemeClr val="accent2">
              <a:lumMod val="75000"/>
            </a:schemeClr>
          </a:solidFill>
        </p:spPr>
        <p:txBody>
          <a:bodyPr wrap="square" rtlCol="0">
            <a:spAutoFit/>
          </a:bodyPr>
          <a:lstStyle/>
          <a:p>
            <a:pPr>
              <a:buNone/>
            </a:pPr>
            <a:r>
              <a:rPr lang="en-US" sz="2000" dirty="0"/>
              <a:t>Your application should respond to the review criteria listed in the FOA</a:t>
            </a:r>
          </a:p>
        </p:txBody>
      </p:sp>
      <p:sp>
        <p:nvSpPr>
          <p:cNvPr id="3" name="Star: 5 Points 2">
            <a:extLst>
              <a:ext uri="{FF2B5EF4-FFF2-40B4-BE49-F238E27FC236}">
                <a16:creationId xmlns:a16="http://schemas.microsoft.com/office/drawing/2014/main" id="{9C204E6D-B517-4884-8F39-DEC261230B4B}"/>
              </a:ext>
              <a:ext uri="{C183D7F6-B498-43B3-948B-1728B52AA6E4}">
                <adec:decorative xmlns:adec="http://schemas.microsoft.com/office/drawing/2017/decorative" val="1"/>
              </a:ext>
            </a:extLst>
          </p:cNvPr>
          <p:cNvSpPr/>
          <p:nvPr/>
        </p:nvSpPr>
        <p:spPr bwMode="auto">
          <a:xfrm>
            <a:off x="8077200" y="2299340"/>
            <a:ext cx="762000" cy="762001"/>
          </a:xfrm>
          <a:prstGeom prst="star5">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381895926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9000"/>
            <a:lum/>
          </a:blip>
          <a:srcRect/>
          <a:stretch>
            <a:fillRect l="-17000" r="-17000"/>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324430"/>
            <a:ext cx="8534400" cy="800100"/>
          </a:xfrm>
        </p:spPr>
        <p:txBody>
          <a:bodyPr>
            <a:noAutofit/>
          </a:bodyPr>
          <a:lstStyle/>
          <a:p>
            <a:pPr eaLnBrk="1" hangingPunct="1"/>
            <a:r>
              <a:rPr lang="en-US" sz="4000" dirty="0">
                <a:solidFill>
                  <a:srgbClr val="000000"/>
                </a:solidFill>
                <a:latin typeface="Arial Black" panose="020B0A04020102020204" pitchFamily="34" charset="0"/>
              </a:rPr>
              <a:t>Be persistent</a:t>
            </a:r>
          </a:p>
        </p:txBody>
      </p:sp>
      <p:sp>
        <p:nvSpPr>
          <p:cNvPr id="119811" name="Rectangle 3"/>
          <p:cNvSpPr>
            <a:spLocks noGrp="1" noChangeArrowheads="1"/>
          </p:cNvSpPr>
          <p:nvPr>
            <p:ph idx="1"/>
          </p:nvPr>
        </p:nvSpPr>
        <p:spPr>
          <a:xfrm>
            <a:off x="0" y="952500"/>
            <a:ext cx="9144000" cy="6124865"/>
          </a:xfrm>
        </p:spPr>
        <p:txBody>
          <a:bodyPr>
            <a:normAutofit/>
          </a:bodyPr>
          <a:lstStyle/>
          <a:p>
            <a:pPr marL="457200" eaLnBrk="1" hangingPunct="1">
              <a:spcBef>
                <a:spcPts val="1200"/>
              </a:spcBef>
              <a:spcAft>
                <a:spcPts val="600"/>
              </a:spcAft>
              <a:defRPr/>
            </a:pPr>
            <a:r>
              <a:rPr lang="en-US" sz="2800" b="1" u="sng" dirty="0">
                <a:solidFill>
                  <a:srgbClr val="000000"/>
                </a:solidFill>
                <a:latin typeface="Tahoma" panose="020B0604030504040204" pitchFamily="34" charset="0"/>
                <a:ea typeface="Tahoma" panose="020B0604030504040204" pitchFamily="34" charset="0"/>
                <a:cs typeface="Tahoma" panose="020B0604030504040204" pitchFamily="34" charset="0"/>
              </a:rPr>
              <a:t>remember</a:t>
            </a:r>
          </a:p>
          <a:p>
            <a:pPr marL="1257300" lvl="2" eaLnBrk="1" hangingPunct="1">
              <a:spcBef>
                <a:spcPts val="1200"/>
              </a:spcBef>
              <a:spcAft>
                <a:spcPts val="600"/>
              </a:spcAft>
              <a:defRPr/>
            </a:pPr>
            <a:r>
              <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rPr>
              <a:t>~50% of applications are “triaged”</a:t>
            </a:r>
          </a:p>
          <a:p>
            <a:pPr marL="1257300" lvl="2" eaLnBrk="1" hangingPunct="1">
              <a:spcBef>
                <a:spcPts val="1200"/>
              </a:spcBef>
              <a:spcAft>
                <a:spcPts val="600"/>
              </a:spcAft>
              <a:defRPr/>
            </a:pPr>
            <a:r>
              <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rPr>
              <a:t>Read your critiques carefully </a:t>
            </a:r>
          </a:p>
          <a:p>
            <a:pPr marL="1257300" lvl="2" eaLnBrk="1" hangingPunct="1">
              <a:spcBef>
                <a:spcPts val="1200"/>
              </a:spcBef>
              <a:spcAft>
                <a:spcPts val="600"/>
              </a:spcAft>
              <a:defRPr/>
            </a:pPr>
            <a:r>
              <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rPr>
              <a:t> contact program staff for advice </a:t>
            </a:r>
          </a:p>
          <a:p>
            <a:pPr marL="1257300" lvl="2" eaLnBrk="1" hangingPunct="1">
              <a:spcBef>
                <a:spcPts val="1200"/>
              </a:spcBef>
              <a:spcAft>
                <a:spcPts val="600"/>
              </a:spcAft>
              <a:defRPr/>
            </a:pPr>
            <a:r>
              <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rPr>
              <a:t> decide the best route forward</a:t>
            </a:r>
          </a:p>
          <a:p>
            <a:pPr marL="1600200" lvl="3">
              <a:spcBef>
                <a:spcPts val="1200"/>
              </a:spcBef>
              <a:defRPr/>
            </a:pPr>
            <a:r>
              <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rPr>
              <a:t>Fix weaknesses and resubmit application </a:t>
            </a:r>
          </a:p>
          <a:p>
            <a:pPr marL="1600200" lvl="3">
              <a:spcBef>
                <a:spcPts val="1200"/>
              </a:spcBef>
              <a:defRPr/>
            </a:pPr>
            <a:r>
              <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rPr>
              <a:t>Submit a new application</a:t>
            </a:r>
          </a:p>
          <a:p>
            <a:pPr marL="457200" eaLnBrk="1" hangingPunct="1">
              <a:spcBef>
                <a:spcPts val="1200"/>
              </a:spcBef>
              <a:spcAft>
                <a:spcPts val="600"/>
              </a:spcAft>
              <a:defRPr/>
            </a:pPr>
            <a:endParaRPr lang="en-US" u="sng" dirty="0">
              <a:solidFill>
                <a:srgbClr val="000000"/>
              </a:solidFill>
            </a:endParaRPr>
          </a:p>
          <a:p>
            <a:pPr marL="457200" eaLnBrk="1" hangingPunct="1">
              <a:spcBef>
                <a:spcPts val="1200"/>
              </a:spcBef>
              <a:spcAft>
                <a:spcPts val="600"/>
              </a:spcAft>
              <a:buNone/>
              <a:defRPr/>
            </a:pPr>
            <a:endParaRPr lang="en-US" dirty="0">
              <a:solidFill>
                <a:srgbClr val="000000"/>
              </a:solidFill>
            </a:endParaRPr>
          </a:p>
          <a:p>
            <a:pPr eaLnBrk="1" hangingPunct="1">
              <a:buFontTx/>
              <a:buNone/>
              <a:defRPr/>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1B4CA4-B81C-483E-ABBD-1388E88B8102}" type="slidenum">
              <a:rPr kumimoji="0" lang="en-US" sz="800" b="1" i="0" u="none" strike="noStrike" kern="1200" cap="none" spc="0" normalizeH="0" baseline="0" noProof="0">
                <a:ln>
                  <a:noFill/>
                </a:ln>
                <a:solidFill>
                  <a:srgbClr val="FFFFFF"/>
                </a:solidFill>
                <a:effectLst>
                  <a:outerShdw blurRad="50800" dist="38100" dir="2700000" algn="tl" rotWithShape="0">
                    <a:srgbClr val="000000">
                      <a:alpha val="43000"/>
                    </a:srgbClr>
                  </a:outerShdw>
                </a:effectLst>
                <a:uLnTx/>
                <a:uFillTx/>
                <a:latin typeface="Century Gothic" panose="020B050202020202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8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138605513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solidFill>
                  <a:srgbClr val="000000"/>
                </a:solidFill>
              </a:rPr>
              <a:t>NIH and International Research</a:t>
            </a:r>
          </a:p>
        </p:txBody>
      </p:sp>
      <p:sp>
        <p:nvSpPr>
          <p:cNvPr id="119811" name="Rectangle 3"/>
          <p:cNvSpPr>
            <a:spLocks noGrp="1" noChangeArrowheads="1"/>
          </p:cNvSpPr>
          <p:nvPr>
            <p:ph type="body" idx="1"/>
          </p:nvPr>
        </p:nvSpPr>
        <p:spPr>
          <a:xfrm>
            <a:off x="381000" y="2514600"/>
            <a:ext cx="8534400" cy="1661445"/>
          </a:xfrm>
        </p:spPr>
        <p:txBody>
          <a:bodyPr>
            <a:normAutofit/>
          </a:bodyPr>
          <a:lstStyle/>
          <a:p>
            <a:pPr marL="0" indent="0" algn="ctr">
              <a:buNone/>
            </a:pPr>
            <a:r>
              <a:rPr lang="en-US" dirty="0">
                <a:solidFill>
                  <a:srgbClr val="111111"/>
                </a:solidFill>
              </a:rPr>
              <a:t>What are basic needs for submitting an application?</a:t>
            </a:r>
          </a:p>
          <a:p>
            <a:pPr marL="0" indent="0">
              <a:buNone/>
            </a:pPr>
            <a:endParaRPr lang="en-US" dirty="0">
              <a:solidFill>
                <a:srgbClr val="111111"/>
              </a:solidFill>
            </a:endParaRPr>
          </a:p>
          <a:p>
            <a:pPr eaLnBrk="1" hangingPunct="1">
              <a:buFontTx/>
              <a:buNone/>
              <a:defRPr/>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23</a:t>
            </a:fld>
            <a:endParaRPr lang="en-US" dirty="0"/>
          </a:p>
        </p:txBody>
      </p:sp>
    </p:spTree>
    <p:extLst>
      <p:ext uri="{BB962C8B-B14F-4D97-AF65-F5344CB8AC3E}">
        <p14:creationId xmlns:p14="http://schemas.microsoft.com/office/powerpoint/2010/main" val="207370136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600" dirty="0">
                <a:solidFill>
                  <a:srgbClr val="000000"/>
                </a:solidFill>
              </a:rPr>
              <a:t>Foreign Institution Registrations</a:t>
            </a:r>
          </a:p>
        </p:txBody>
      </p:sp>
      <p:sp>
        <p:nvSpPr>
          <p:cNvPr id="119811" name="Rectangle 3"/>
          <p:cNvSpPr>
            <a:spLocks noGrp="1" noChangeArrowheads="1"/>
          </p:cNvSpPr>
          <p:nvPr>
            <p:ph type="body" idx="1"/>
          </p:nvPr>
        </p:nvSpPr>
        <p:spPr>
          <a:xfrm>
            <a:off x="0" y="990600"/>
            <a:ext cx="8839200" cy="4930339"/>
          </a:xfrm>
        </p:spPr>
        <p:txBody>
          <a:bodyPr/>
          <a:lstStyle/>
          <a:p>
            <a:pPr marL="571500" indent="-457200" eaLnBrk="1" hangingPunct="1">
              <a:spcBef>
                <a:spcPts val="1200"/>
              </a:spcBef>
              <a:spcAft>
                <a:spcPts val="600"/>
              </a:spcAft>
              <a:buFont typeface="+mj-lt"/>
              <a:buAutoNum type="arabicPeriod"/>
              <a:defRPr/>
            </a:pPr>
            <a:r>
              <a:rPr lang="en-US" sz="2000" dirty="0">
                <a:solidFill>
                  <a:schemeClr val="accent3">
                    <a:lumMod val="50000"/>
                  </a:schemeClr>
                </a:solidFill>
              </a:rPr>
              <a:t>Grants.gov </a:t>
            </a:r>
            <a:r>
              <a:rPr lang="en-US" sz="2000" dirty="0">
                <a:solidFill>
                  <a:srgbClr val="000000"/>
                </a:solidFill>
              </a:rPr>
              <a:t>and </a:t>
            </a:r>
            <a:r>
              <a:rPr lang="en-US" sz="2000" dirty="0">
                <a:solidFill>
                  <a:schemeClr val="accent3">
                    <a:lumMod val="50000"/>
                  </a:schemeClr>
                </a:solidFill>
              </a:rPr>
              <a:t>NIH eRA Commons </a:t>
            </a:r>
          </a:p>
          <a:p>
            <a:pPr marL="571500" lvl="1" indent="0" eaLnBrk="1" hangingPunct="1">
              <a:spcBef>
                <a:spcPts val="1200"/>
              </a:spcBef>
              <a:spcAft>
                <a:spcPts val="600"/>
              </a:spcAft>
              <a:buNone/>
              <a:defRPr/>
            </a:pPr>
            <a:r>
              <a:rPr lang="en-US" sz="1800" b="0" dirty="0">
                <a:solidFill>
                  <a:srgbClr val="000000"/>
                </a:solidFill>
              </a:rPr>
              <a:t>Must register prior to application submission</a:t>
            </a:r>
          </a:p>
          <a:p>
            <a:pPr marL="571500" indent="-457200" eaLnBrk="1" hangingPunct="1">
              <a:spcBef>
                <a:spcPts val="1200"/>
              </a:spcBef>
              <a:spcAft>
                <a:spcPts val="600"/>
              </a:spcAft>
              <a:buFont typeface="+mj-lt"/>
              <a:buAutoNum type="arabicPeriod"/>
              <a:defRPr/>
            </a:pPr>
            <a:r>
              <a:rPr lang="en-US" sz="2000" dirty="0">
                <a:solidFill>
                  <a:schemeClr val="accent3">
                    <a:lumMod val="50000"/>
                  </a:schemeClr>
                </a:solidFill>
              </a:rPr>
              <a:t>Data Universal Number System (DUNS)</a:t>
            </a:r>
          </a:p>
          <a:p>
            <a:pPr marL="571500" lvl="1" indent="0" eaLnBrk="1" hangingPunct="1">
              <a:spcBef>
                <a:spcPts val="1200"/>
              </a:spcBef>
              <a:spcAft>
                <a:spcPts val="600"/>
              </a:spcAft>
              <a:buNone/>
              <a:defRPr/>
            </a:pPr>
            <a:r>
              <a:rPr lang="en-US" sz="1800" u="sng" dirty="0">
                <a:solidFill>
                  <a:srgbClr val="BC0000"/>
                </a:solidFill>
              </a:rPr>
              <a:t>Changing by April 2022 (NOT-OD-21-170)</a:t>
            </a:r>
            <a:r>
              <a:rPr lang="en-US" sz="1800" dirty="0">
                <a:solidFill>
                  <a:srgbClr val="BC0000"/>
                </a:solidFill>
              </a:rPr>
              <a:t> </a:t>
            </a:r>
          </a:p>
          <a:p>
            <a:pPr marL="571500" indent="-457200" eaLnBrk="1" hangingPunct="1">
              <a:spcBef>
                <a:spcPts val="1200"/>
              </a:spcBef>
              <a:spcAft>
                <a:spcPts val="600"/>
              </a:spcAft>
              <a:buFont typeface="+mj-lt"/>
              <a:buAutoNum type="arabicPeriod"/>
              <a:defRPr/>
            </a:pPr>
            <a:r>
              <a:rPr lang="en-US" sz="2000" dirty="0">
                <a:solidFill>
                  <a:srgbClr val="0000CC"/>
                </a:solidFill>
              </a:rPr>
              <a:t>System for Award Management (SAM) </a:t>
            </a:r>
            <a:r>
              <a:rPr lang="en-US" sz="2000" dirty="0">
                <a:solidFill>
                  <a:srgbClr val="000000"/>
                </a:solidFill>
              </a:rPr>
              <a:t>– renewed annually</a:t>
            </a:r>
          </a:p>
          <a:p>
            <a:pPr marL="571500" indent="-457200" eaLnBrk="1" hangingPunct="1">
              <a:spcBef>
                <a:spcPts val="1200"/>
              </a:spcBef>
              <a:spcAft>
                <a:spcPts val="600"/>
              </a:spcAft>
              <a:buFont typeface="+mj-lt"/>
              <a:buAutoNum type="arabicPeriod"/>
              <a:defRPr/>
            </a:pPr>
            <a:r>
              <a:rPr lang="en-US" sz="2000" dirty="0">
                <a:solidFill>
                  <a:srgbClr val="0000CC"/>
                </a:solidFill>
              </a:rPr>
              <a:t>NATO Commercial and Government Entity (NCAGE)</a:t>
            </a:r>
          </a:p>
          <a:p>
            <a:pPr marL="571500" indent="-457200" eaLnBrk="1" hangingPunct="1">
              <a:spcBef>
                <a:spcPts val="1200"/>
              </a:spcBef>
              <a:spcAft>
                <a:spcPts val="600"/>
              </a:spcAft>
              <a:buFont typeface="+mj-lt"/>
              <a:buAutoNum type="arabicPeriod"/>
              <a:defRPr/>
            </a:pPr>
            <a:r>
              <a:rPr lang="en-US" sz="2000" u="sng" dirty="0">
                <a:solidFill>
                  <a:srgbClr val="000000"/>
                </a:solidFill>
              </a:rPr>
              <a:t>https://grants.nih.gov/grants/foreign/index.htm </a:t>
            </a:r>
          </a:p>
          <a:p>
            <a:pPr marL="571500" indent="-457200" eaLnBrk="1" hangingPunct="1">
              <a:spcBef>
                <a:spcPts val="1200"/>
              </a:spcBef>
              <a:spcAft>
                <a:spcPts val="600"/>
              </a:spcAft>
              <a:buFont typeface="+mj-lt"/>
              <a:buAutoNum type="arabicPeriod"/>
              <a:defRPr/>
            </a:pPr>
            <a:r>
              <a:rPr lang="en-US" sz="2000" dirty="0">
                <a:solidFill>
                  <a:srgbClr val="0000CC"/>
                </a:solidFill>
              </a:rPr>
              <a:t>HHS Payment Management System, </a:t>
            </a:r>
            <a:r>
              <a:rPr lang="en-US" sz="2000" dirty="0">
                <a:solidFill>
                  <a:srgbClr val="000000"/>
                </a:solidFill>
              </a:rPr>
              <a:t>required only if funded.</a:t>
            </a:r>
          </a:p>
          <a:p>
            <a:pPr eaLnBrk="1" hangingPunct="1">
              <a:buFontTx/>
              <a:buNone/>
              <a:defRPr/>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24</a:t>
            </a:fld>
            <a:endParaRPr lang="en-US" dirty="0"/>
          </a:p>
        </p:txBody>
      </p:sp>
      <p:sp>
        <p:nvSpPr>
          <p:cNvPr id="5" name="Rectangle: Rounded Corners 4">
            <a:extLst>
              <a:ext uri="{FF2B5EF4-FFF2-40B4-BE49-F238E27FC236}">
                <a16:creationId xmlns:a16="http://schemas.microsoft.com/office/drawing/2014/main" id="{1B0FCB2F-29DE-4391-AD06-91E062CD911B}"/>
              </a:ext>
            </a:extLst>
          </p:cNvPr>
          <p:cNvSpPr/>
          <p:nvPr/>
        </p:nvSpPr>
        <p:spPr>
          <a:xfrm>
            <a:off x="1524000" y="5641760"/>
            <a:ext cx="5715000" cy="991036"/>
          </a:xfrm>
          <a:prstGeom prst="roundRect">
            <a:avLst/>
          </a:prstGeom>
          <a:gradFill rotWithShape="1">
            <a:gsLst>
              <a:gs pos="0">
                <a:srgbClr val="6F6F6F">
                  <a:tint val="96000"/>
                  <a:lumMod val="104000"/>
                </a:srgbClr>
              </a:gs>
              <a:gs pos="100000">
                <a:srgbClr val="6F6F6F">
                  <a:shade val="84000"/>
                  <a:lumMod val="84000"/>
                </a:srgbClr>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entury Gothic" panose="020B0502020202020204"/>
                <a:ea typeface="+mn-ea"/>
                <a:cs typeface="+mn-cs"/>
              </a:rPr>
              <a:t>NOTE: PMS Registration</a:t>
            </a:r>
            <a:r>
              <a:rPr kumimoji="0" lang="en-US" sz="2400" b="1" i="0" u="none" strike="noStrike" kern="0" cap="none" spc="0" normalizeH="0" noProof="0" dirty="0">
                <a:ln>
                  <a:noFill/>
                </a:ln>
                <a:solidFill>
                  <a:prstClr val="white"/>
                </a:solidFill>
                <a:effectLst/>
                <a:uLnTx/>
                <a:uFillTx/>
                <a:latin typeface="Century Gothic" panose="020B0502020202020204"/>
                <a:ea typeface="+mn-ea"/>
                <a:cs typeface="+mn-cs"/>
              </a:rPr>
              <a:t> must match SAM or funds cannot be drawn</a:t>
            </a:r>
            <a:endParaRPr kumimoji="0" lang="en-US" sz="2400" b="1" i="0" u="none" strike="noStrike" kern="0" cap="none" spc="0" normalizeH="0" baseline="0" noProof="0" dirty="0">
              <a:ln>
                <a:noFill/>
              </a:ln>
              <a:solidFill>
                <a:prstClr val="white"/>
              </a:solidFill>
              <a:effectLst/>
              <a:uLnTx/>
              <a:uFillTx/>
              <a:latin typeface="Century Gothic" panose="020B0502020202020204"/>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marL="457200" eaLnBrk="1" hangingPunct="1">
              <a:spcBef>
                <a:spcPts val="1200"/>
              </a:spcBef>
              <a:spcAft>
                <a:spcPts val="600"/>
              </a:spcAft>
              <a:defRPr/>
            </a:pPr>
            <a:r>
              <a:rPr lang="en-US" sz="4000" dirty="0">
                <a:solidFill>
                  <a:srgbClr val="000000"/>
                </a:solidFill>
              </a:rPr>
              <a:t>DUNS/UEI</a:t>
            </a:r>
            <a:endParaRPr lang="en-US" sz="3600" dirty="0">
              <a:solidFill>
                <a:srgbClr val="C00000"/>
              </a:solidFill>
            </a:endParaRPr>
          </a:p>
        </p:txBody>
      </p:sp>
      <p:sp>
        <p:nvSpPr>
          <p:cNvPr id="119811" name="Rectangle 3"/>
          <p:cNvSpPr>
            <a:spLocks noGrp="1" noChangeArrowheads="1"/>
          </p:cNvSpPr>
          <p:nvPr>
            <p:ph type="body" idx="1"/>
          </p:nvPr>
        </p:nvSpPr>
        <p:spPr>
          <a:xfrm>
            <a:off x="0" y="990600"/>
            <a:ext cx="8839200" cy="6019800"/>
          </a:xfrm>
        </p:spPr>
        <p:txBody>
          <a:bodyPr/>
          <a:lstStyle/>
          <a:p>
            <a:pPr marL="457200" eaLnBrk="1" hangingPunct="1">
              <a:spcBef>
                <a:spcPts val="1200"/>
              </a:spcBef>
              <a:spcAft>
                <a:spcPts val="600"/>
              </a:spcAft>
              <a:defRPr/>
            </a:pPr>
            <a:r>
              <a:rPr lang="en-US" sz="2200" dirty="0">
                <a:solidFill>
                  <a:srgbClr val="000000"/>
                </a:solidFill>
              </a:rPr>
              <a:t>Federal-wide transition from DUN and Bradstreet (D&amp;B) Data Universal Numbering System (DUNS) number to a new government-owned Unique Entity Identifier (UEI) </a:t>
            </a:r>
            <a:r>
              <a:rPr lang="en-US" sz="2200" dirty="0">
                <a:solidFill>
                  <a:srgbClr val="BC0000"/>
                </a:solidFill>
              </a:rPr>
              <a:t>by April 2022</a:t>
            </a:r>
            <a:r>
              <a:rPr lang="en-US" sz="2200" dirty="0">
                <a:solidFill>
                  <a:srgbClr val="000000"/>
                </a:solidFill>
              </a:rPr>
              <a:t>. </a:t>
            </a:r>
          </a:p>
          <a:p>
            <a:pPr marL="457200" eaLnBrk="1" hangingPunct="1">
              <a:spcBef>
                <a:spcPts val="1200"/>
              </a:spcBef>
              <a:spcAft>
                <a:spcPts val="600"/>
              </a:spcAft>
              <a:defRPr/>
            </a:pPr>
            <a:r>
              <a:rPr lang="en-US" sz="2200" dirty="0">
                <a:solidFill>
                  <a:srgbClr val="000000"/>
                </a:solidFill>
              </a:rPr>
              <a:t>Implementation </a:t>
            </a:r>
          </a:p>
          <a:p>
            <a:pPr marL="857250" lvl="1" eaLnBrk="1" hangingPunct="1">
              <a:spcBef>
                <a:spcPts val="1200"/>
              </a:spcBef>
              <a:spcAft>
                <a:spcPts val="600"/>
              </a:spcAft>
              <a:defRPr/>
            </a:pPr>
            <a:r>
              <a:rPr lang="en-US" sz="1800" dirty="0">
                <a:solidFill>
                  <a:srgbClr val="000000"/>
                </a:solidFill>
              </a:rPr>
              <a:t>October 2021</a:t>
            </a:r>
          </a:p>
          <a:p>
            <a:pPr marL="1257300" lvl="2" eaLnBrk="1" hangingPunct="1">
              <a:spcBef>
                <a:spcPts val="1200"/>
              </a:spcBef>
              <a:spcAft>
                <a:spcPts val="600"/>
              </a:spcAft>
              <a:defRPr/>
            </a:pPr>
            <a:r>
              <a:rPr lang="en-US" sz="1800" dirty="0">
                <a:solidFill>
                  <a:srgbClr val="000000"/>
                </a:solidFill>
              </a:rPr>
              <a:t>Entities registered in eRA Commons will begin to see UEI populated in their Institutional Profile File (IPF). </a:t>
            </a:r>
          </a:p>
          <a:p>
            <a:pPr marL="1714500" lvl="3" eaLnBrk="1" hangingPunct="1">
              <a:spcBef>
                <a:spcPts val="1200"/>
              </a:spcBef>
              <a:spcAft>
                <a:spcPts val="600"/>
              </a:spcAft>
              <a:defRPr/>
            </a:pPr>
            <a:r>
              <a:rPr lang="en-US" sz="1800" b="0" dirty="0">
                <a:solidFill>
                  <a:srgbClr val="000000"/>
                </a:solidFill>
              </a:rPr>
              <a:t>No action is required by the entity.</a:t>
            </a:r>
          </a:p>
          <a:p>
            <a:pPr marL="857250" lvl="1" eaLnBrk="1" hangingPunct="1">
              <a:spcBef>
                <a:spcPts val="1200"/>
              </a:spcBef>
              <a:spcAft>
                <a:spcPts val="600"/>
              </a:spcAft>
              <a:defRPr/>
            </a:pPr>
            <a:r>
              <a:rPr lang="en-US" sz="1800" dirty="0">
                <a:solidFill>
                  <a:srgbClr val="BC0000"/>
                </a:solidFill>
              </a:rPr>
              <a:t>For applications due on or after January 25, 2022</a:t>
            </a:r>
          </a:p>
          <a:p>
            <a:pPr marL="1257300" lvl="2" eaLnBrk="1" hangingPunct="1">
              <a:spcBef>
                <a:spcPts val="1200"/>
              </a:spcBef>
              <a:spcAft>
                <a:spcPts val="600"/>
              </a:spcAft>
              <a:defRPr/>
            </a:pPr>
            <a:r>
              <a:rPr lang="en-US" sz="1800" b="0" dirty="0">
                <a:solidFill>
                  <a:srgbClr val="000000"/>
                </a:solidFill>
              </a:rPr>
              <a:t>Applicants must have UEI at time of application submission. See NOT-OD-21-169</a:t>
            </a: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25</a:t>
            </a:fld>
            <a:endParaRPr lang="en-US" dirty="0"/>
          </a:p>
        </p:txBody>
      </p:sp>
    </p:spTree>
    <p:extLst>
      <p:ext uri="{BB962C8B-B14F-4D97-AF65-F5344CB8AC3E}">
        <p14:creationId xmlns:p14="http://schemas.microsoft.com/office/powerpoint/2010/main" val="255300209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solidFill>
                  <a:srgbClr val="000000"/>
                </a:solidFill>
              </a:rPr>
              <a:t>Foreign Institution Registration</a:t>
            </a:r>
          </a:p>
        </p:txBody>
      </p:sp>
      <p:sp>
        <p:nvSpPr>
          <p:cNvPr id="119811" name="Rectangle 3"/>
          <p:cNvSpPr>
            <a:spLocks noGrp="1" noChangeArrowheads="1"/>
          </p:cNvSpPr>
          <p:nvPr>
            <p:ph type="body" idx="1"/>
          </p:nvPr>
        </p:nvSpPr>
        <p:spPr>
          <a:xfrm>
            <a:off x="0" y="990600"/>
            <a:ext cx="8839200" cy="6019800"/>
          </a:xfrm>
        </p:spPr>
        <p:txBody>
          <a:bodyPr/>
          <a:lstStyle/>
          <a:p>
            <a:pPr marL="457200" eaLnBrk="1" hangingPunct="1">
              <a:spcBef>
                <a:spcPts val="1200"/>
              </a:spcBef>
              <a:spcAft>
                <a:spcPts val="600"/>
              </a:spcAft>
              <a:defRPr/>
            </a:pPr>
            <a:r>
              <a:rPr lang="en-US" sz="2000" dirty="0">
                <a:solidFill>
                  <a:srgbClr val="000000"/>
                </a:solidFill>
              </a:rPr>
              <a:t>EIN </a:t>
            </a:r>
          </a:p>
          <a:p>
            <a:pPr marL="857250" lvl="1" eaLnBrk="1" hangingPunct="1">
              <a:spcBef>
                <a:spcPts val="1200"/>
              </a:spcBef>
              <a:spcAft>
                <a:spcPts val="600"/>
              </a:spcAft>
              <a:defRPr/>
            </a:pPr>
            <a:r>
              <a:rPr lang="en-US" sz="1800" dirty="0">
                <a:solidFill>
                  <a:srgbClr val="000000"/>
                </a:solidFill>
              </a:rPr>
              <a:t>For applications, if your organization is not in the United States, enter 44-4444444.</a:t>
            </a: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26</a:t>
            </a:fld>
            <a:endParaRPr lang="en-US" dirty="0"/>
          </a:p>
        </p:txBody>
      </p:sp>
    </p:spTree>
    <p:extLst>
      <p:ext uri="{BB962C8B-B14F-4D97-AF65-F5344CB8AC3E}">
        <p14:creationId xmlns:p14="http://schemas.microsoft.com/office/powerpoint/2010/main" val="375440000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600" dirty="0">
                <a:solidFill>
                  <a:srgbClr val="000000"/>
                </a:solidFill>
              </a:rPr>
              <a:t>Do I Contact NIH </a:t>
            </a:r>
            <a:r>
              <a:rPr lang="en-US" sz="3600" i="1" dirty="0">
                <a:solidFill>
                  <a:srgbClr val="B40000"/>
                </a:solidFill>
              </a:rPr>
              <a:t>Before</a:t>
            </a:r>
            <a:r>
              <a:rPr lang="en-US" sz="3600" dirty="0">
                <a:solidFill>
                  <a:srgbClr val="000000"/>
                </a:solidFill>
              </a:rPr>
              <a:t> Applying?</a:t>
            </a:r>
          </a:p>
        </p:txBody>
      </p:sp>
      <p:sp>
        <p:nvSpPr>
          <p:cNvPr id="119811" name="Rectangle 3"/>
          <p:cNvSpPr>
            <a:spLocks noGrp="1" noChangeArrowheads="1"/>
          </p:cNvSpPr>
          <p:nvPr>
            <p:ph type="body" idx="1"/>
          </p:nvPr>
        </p:nvSpPr>
        <p:spPr>
          <a:xfrm>
            <a:off x="338328" y="823858"/>
            <a:ext cx="8467344" cy="6019800"/>
          </a:xfrm>
        </p:spPr>
        <p:txBody>
          <a:bodyPr/>
          <a:lstStyle/>
          <a:p>
            <a:pPr eaLnBrk="1" hangingPunct="1">
              <a:defRPr/>
            </a:pPr>
            <a:r>
              <a:rPr lang="en-US" dirty="0">
                <a:solidFill>
                  <a:srgbClr val="000000"/>
                </a:solidFill>
              </a:rPr>
              <a:t>Mandatory:</a:t>
            </a:r>
          </a:p>
          <a:p>
            <a:pPr lvl="1" eaLnBrk="1" hangingPunct="1">
              <a:defRPr/>
            </a:pPr>
            <a:r>
              <a:rPr lang="en-US" sz="2400" dirty="0">
                <a:solidFill>
                  <a:srgbClr val="000000"/>
                </a:solidFill>
              </a:rPr>
              <a:t>Application with budget &gt;$500,000 direct costs (excluding consortium F&amp;A) for any budget period.</a:t>
            </a:r>
          </a:p>
          <a:p>
            <a:pPr lvl="2" eaLnBrk="1" hangingPunct="1">
              <a:defRPr/>
            </a:pPr>
            <a:r>
              <a:rPr lang="en-US" sz="2000" b="0" dirty="0">
                <a:solidFill>
                  <a:srgbClr val="000000"/>
                </a:solidFill>
              </a:rPr>
              <a:t>Does not apply to applications submitted in response to RFAs or other announcements that include specific budgetary limits.</a:t>
            </a:r>
          </a:p>
          <a:p>
            <a:pPr marL="457200" lvl="1" indent="0" eaLnBrk="1" hangingPunct="1">
              <a:buNone/>
              <a:defRPr/>
            </a:pPr>
            <a:endParaRPr lang="en-US" dirty="0">
              <a:solidFill>
                <a:srgbClr val="000000"/>
              </a:solidFill>
            </a:endParaRPr>
          </a:p>
          <a:p>
            <a:pPr eaLnBrk="1" hangingPunct="1">
              <a:defRPr/>
            </a:pPr>
            <a:r>
              <a:rPr lang="en-US" dirty="0">
                <a:solidFill>
                  <a:srgbClr val="000000"/>
                </a:solidFill>
              </a:rPr>
              <a:t>Optional:</a:t>
            </a:r>
          </a:p>
          <a:p>
            <a:pPr lvl="1" eaLnBrk="1" hangingPunct="1">
              <a:defRPr/>
            </a:pPr>
            <a:r>
              <a:rPr lang="en-US" sz="2400" dirty="0">
                <a:solidFill>
                  <a:srgbClr val="000000"/>
                </a:solidFill>
              </a:rPr>
              <a:t>When RFA’s request a Letter of Intent</a:t>
            </a:r>
          </a:p>
          <a:p>
            <a:pPr lvl="1" eaLnBrk="1" hangingPunct="1">
              <a:defRPr/>
            </a:pPr>
            <a:r>
              <a:rPr lang="en-US" sz="2400" dirty="0">
                <a:solidFill>
                  <a:srgbClr val="000000"/>
                </a:solidFill>
              </a:rPr>
              <a:t>Recommended when submitting any application </a:t>
            </a: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27</a:t>
            </a:fld>
            <a:endParaRPr lang="en-US" dirty="0"/>
          </a:p>
        </p:txBody>
      </p:sp>
    </p:spTree>
    <p:extLst>
      <p:ext uri="{BB962C8B-B14F-4D97-AF65-F5344CB8AC3E}">
        <p14:creationId xmlns:p14="http://schemas.microsoft.com/office/powerpoint/2010/main" val="120728996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solidFill>
                  <a:srgbClr val="000000"/>
                </a:solidFill>
              </a:rPr>
              <a:t>NIH and International Research</a:t>
            </a:r>
          </a:p>
        </p:txBody>
      </p:sp>
      <p:sp>
        <p:nvSpPr>
          <p:cNvPr id="119811" name="Rectangle 3"/>
          <p:cNvSpPr>
            <a:spLocks noGrp="1" noChangeArrowheads="1"/>
          </p:cNvSpPr>
          <p:nvPr>
            <p:ph type="body" idx="1"/>
          </p:nvPr>
        </p:nvSpPr>
        <p:spPr>
          <a:xfrm>
            <a:off x="381000" y="2514600"/>
            <a:ext cx="8534400" cy="1661445"/>
          </a:xfrm>
        </p:spPr>
        <p:txBody>
          <a:bodyPr>
            <a:normAutofit/>
          </a:bodyPr>
          <a:lstStyle/>
          <a:p>
            <a:pPr marL="0" indent="0" algn="ctr">
              <a:buNone/>
            </a:pPr>
            <a:r>
              <a:rPr lang="en-US" dirty="0">
                <a:solidFill>
                  <a:srgbClr val="111111"/>
                </a:solidFill>
              </a:rPr>
              <a:t>What can I put in my budget?</a:t>
            </a:r>
          </a:p>
          <a:p>
            <a:pPr marL="0" indent="0">
              <a:buNone/>
            </a:pPr>
            <a:endParaRPr lang="en-US" dirty="0">
              <a:solidFill>
                <a:srgbClr val="111111"/>
              </a:solidFill>
            </a:endParaRPr>
          </a:p>
          <a:p>
            <a:pPr eaLnBrk="1" hangingPunct="1">
              <a:buFontTx/>
              <a:buNone/>
              <a:defRPr/>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28</a:t>
            </a:fld>
            <a:endParaRPr lang="en-US" dirty="0"/>
          </a:p>
        </p:txBody>
      </p:sp>
    </p:spTree>
    <p:extLst>
      <p:ext uri="{BB962C8B-B14F-4D97-AF65-F5344CB8AC3E}">
        <p14:creationId xmlns:p14="http://schemas.microsoft.com/office/powerpoint/2010/main" val="82494425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solidFill>
                  <a:srgbClr val="000000"/>
                </a:solidFill>
              </a:rPr>
              <a:t>Budget Considerations</a:t>
            </a:r>
          </a:p>
        </p:txBody>
      </p:sp>
      <p:sp>
        <p:nvSpPr>
          <p:cNvPr id="14339" name="Rectangle 3"/>
          <p:cNvSpPr>
            <a:spLocks noGrp="1" noChangeArrowheads="1"/>
          </p:cNvSpPr>
          <p:nvPr>
            <p:ph type="body" idx="1"/>
          </p:nvPr>
        </p:nvSpPr>
        <p:spPr>
          <a:xfrm>
            <a:off x="0" y="914400"/>
            <a:ext cx="8839200" cy="5791200"/>
          </a:xfrm>
        </p:spPr>
        <p:txBody>
          <a:bodyPr/>
          <a:lstStyle/>
          <a:p>
            <a:pPr eaLnBrk="1" hangingPunct="1">
              <a:defRPr/>
            </a:pPr>
            <a:r>
              <a:rPr lang="en-US" sz="2800" dirty="0">
                <a:solidFill>
                  <a:srgbClr val="000000"/>
                </a:solidFill>
              </a:rPr>
              <a:t>Needs to be appropriate for the science</a:t>
            </a:r>
          </a:p>
          <a:p>
            <a:pPr eaLnBrk="1" hangingPunct="1">
              <a:defRPr/>
            </a:pPr>
            <a:r>
              <a:rPr lang="en-US" sz="2800" dirty="0">
                <a:solidFill>
                  <a:srgbClr val="000000"/>
                </a:solidFill>
              </a:rPr>
              <a:t>Foreign site salary norms</a:t>
            </a:r>
          </a:p>
          <a:p>
            <a:pPr eaLnBrk="1" hangingPunct="1">
              <a:defRPr/>
            </a:pPr>
            <a:r>
              <a:rPr lang="en-US" sz="2800" dirty="0">
                <a:solidFill>
                  <a:srgbClr val="000000"/>
                </a:solidFill>
              </a:rPr>
              <a:t>Procurement and availability of research supplies</a:t>
            </a:r>
          </a:p>
          <a:p>
            <a:pPr eaLnBrk="1" hangingPunct="1">
              <a:defRPr/>
            </a:pPr>
            <a:r>
              <a:rPr lang="en-US" sz="2800" dirty="0">
                <a:solidFill>
                  <a:srgbClr val="000000"/>
                </a:solidFill>
              </a:rPr>
              <a:t>Currency exchange rates</a:t>
            </a:r>
          </a:p>
          <a:p>
            <a:pPr marL="0" indent="0" eaLnBrk="1" hangingPunct="1">
              <a:buNone/>
              <a:defRPr/>
            </a:pPr>
            <a:endParaRPr lang="en-US" sz="3200"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29</a:t>
            </a:fld>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35000"/>
            <a:lum/>
          </a:blip>
          <a:srcRect/>
          <a:stretch>
            <a:fillRect l="-17000" r="-17000"/>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solidFill>
                  <a:srgbClr val="000000"/>
                </a:solidFill>
              </a:rPr>
              <a:t>NIH and International Research</a:t>
            </a:r>
          </a:p>
        </p:txBody>
      </p:sp>
      <p:sp>
        <p:nvSpPr>
          <p:cNvPr id="119811" name="Rectangle 3"/>
          <p:cNvSpPr>
            <a:spLocks noGrp="1" noChangeArrowheads="1"/>
          </p:cNvSpPr>
          <p:nvPr>
            <p:ph type="body" idx="1"/>
          </p:nvPr>
        </p:nvSpPr>
        <p:spPr>
          <a:xfrm>
            <a:off x="304800" y="853155"/>
            <a:ext cx="8534400" cy="5521325"/>
          </a:xfrm>
        </p:spPr>
        <p:txBody>
          <a:bodyPr>
            <a:normAutofit fontScale="92500"/>
          </a:bodyPr>
          <a:lstStyle/>
          <a:p>
            <a:pPr marL="0" indent="0">
              <a:buNone/>
            </a:pPr>
            <a:r>
              <a:rPr lang="en-US" u="sng" dirty="0">
                <a:solidFill>
                  <a:srgbClr val="111111"/>
                </a:solidFill>
              </a:rPr>
              <a:t>Why NIH supports international research</a:t>
            </a:r>
            <a:r>
              <a:rPr lang="en-US" dirty="0">
                <a:solidFill>
                  <a:srgbClr val="111111"/>
                </a:solidFill>
              </a:rPr>
              <a:t>:</a:t>
            </a:r>
          </a:p>
          <a:p>
            <a:pPr marL="0" indent="0">
              <a:buNone/>
            </a:pPr>
            <a:endParaRPr lang="en-US" dirty="0">
              <a:solidFill>
                <a:srgbClr val="111111"/>
              </a:solidFill>
            </a:endParaRPr>
          </a:p>
          <a:p>
            <a:pPr lvl="1"/>
            <a:r>
              <a:rPr lang="en-US" b="0" dirty="0">
                <a:solidFill>
                  <a:srgbClr val="111111"/>
                </a:solidFill>
              </a:rPr>
              <a:t>Application presents </a:t>
            </a:r>
            <a:r>
              <a:rPr lang="en-US" i="1" u="sng" dirty="0">
                <a:solidFill>
                  <a:srgbClr val="111111"/>
                </a:solidFill>
              </a:rPr>
              <a:t>special opportunities </a:t>
            </a:r>
            <a:r>
              <a:rPr lang="en-US" b="0" dirty="0">
                <a:solidFill>
                  <a:srgbClr val="111111"/>
                </a:solidFill>
              </a:rPr>
              <a:t>for furthering research programs through the use of unusual talents, resources, populations, or environmental conditions not available in the U.S. or that augment existing U.S. resources.</a:t>
            </a:r>
          </a:p>
          <a:p>
            <a:pPr lvl="1">
              <a:buNone/>
            </a:pPr>
            <a:endParaRPr lang="en-US" dirty="0">
              <a:solidFill>
                <a:srgbClr val="111111"/>
              </a:solidFill>
            </a:endParaRPr>
          </a:p>
          <a:p>
            <a:pPr lvl="1"/>
            <a:r>
              <a:rPr lang="en-US" i="1" u="sng" dirty="0">
                <a:solidFill>
                  <a:srgbClr val="111111"/>
                </a:solidFill>
              </a:rPr>
              <a:t>Specific relevance </a:t>
            </a:r>
            <a:r>
              <a:rPr lang="en-US" b="0" dirty="0">
                <a:solidFill>
                  <a:srgbClr val="111111"/>
                </a:solidFill>
              </a:rPr>
              <a:t>to the mission and objectives of the awarding IC and has the potential for significantly advancing the health sciences in the U.S.</a:t>
            </a:r>
          </a:p>
          <a:p>
            <a:pPr eaLnBrk="1" hangingPunct="1">
              <a:buFontTx/>
              <a:buNone/>
              <a:defRPr/>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3</a:t>
            </a:fld>
            <a:endParaRPr lang="en-US" dirty="0"/>
          </a:p>
        </p:txBody>
      </p:sp>
    </p:spTree>
    <p:extLst>
      <p:ext uri="{BB962C8B-B14F-4D97-AF65-F5344CB8AC3E}">
        <p14:creationId xmlns:p14="http://schemas.microsoft.com/office/powerpoint/2010/main" val="116204333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a:solidFill>
                  <a:srgbClr val="000000"/>
                </a:solidFill>
              </a:rPr>
              <a:t>Budget Considerations</a:t>
            </a:r>
            <a:endParaRPr lang="en-US" dirty="0"/>
          </a:p>
        </p:txBody>
      </p:sp>
      <p:sp>
        <p:nvSpPr>
          <p:cNvPr id="20483" name="Content Placeholder 2"/>
          <p:cNvSpPr>
            <a:spLocks noGrp="1"/>
          </p:cNvSpPr>
          <p:nvPr>
            <p:ph idx="1"/>
          </p:nvPr>
        </p:nvSpPr>
        <p:spPr>
          <a:xfrm>
            <a:off x="0" y="838200"/>
            <a:ext cx="8763000" cy="5486400"/>
          </a:xfrm>
        </p:spPr>
        <p:txBody>
          <a:bodyPr/>
          <a:lstStyle/>
          <a:p>
            <a:r>
              <a:rPr lang="en-US" sz="2400" dirty="0">
                <a:solidFill>
                  <a:srgbClr val="000000"/>
                </a:solidFill>
              </a:rPr>
              <a:t>NIH Grants Policy Statement (GPS) section 7.9.1 provides a subset of common, allowable costs.  The list is not all inclusive.</a:t>
            </a:r>
          </a:p>
          <a:p>
            <a:endParaRPr lang="en-US" sz="2400" dirty="0">
              <a:solidFill>
                <a:srgbClr val="000000"/>
              </a:solidFill>
            </a:endParaRPr>
          </a:p>
          <a:p>
            <a:r>
              <a:rPr lang="en-US" sz="2400" dirty="0">
                <a:solidFill>
                  <a:srgbClr val="000000"/>
                </a:solidFill>
              </a:rPr>
              <a:t>NIH GPS Section 16.6 provides unallowable costs and grant requirements for foreign grantees and foreign components. </a:t>
            </a:r>
          </a:p>
          <a:p>
            <a:endParaRPr lang="en-US" sz="2400" dirty="0">
              <a:solidFill>
                <a:srgbClr val="000000"/>
              </a:solidFill>
            </a:endParaRPr>
          </a:p>
          <a:p>
            <a:pPr lvl="1">
              <a:buNone/>
            </a:pPr>
            <a:r>
              <a:rPr lang="en-US" sz="1600" u="sng" dirty="0">
                <a:solidFill>
                  <a:srgbClr val="000000"/>
                </a:solidFill>
              </a:rPr>
              <a:t>Unallowable Costs </a:t>
            </a:r>
          </a:p>
          <a:p>
            <a:pPr lvl="1">
              <a:buNone/>
            </a:pPr>
            <a:endParaRPr lang="en-US" sz="1600" u="sng" dirty="0">
              <a:solidFill>
                <a:srgbClr val="000000"/>
              </a:solidFill>
            </a:endParaRPr>
          </a:p>
          <a:p>
            <a:pPr lvl="1"/>
            <a:r>
              <a:rPr lang="en-US" sz="1600" dirty="0">
                <a:solidFill>
                  <a:srgbClr val="000000"/>
                </a:solidFill>
              </a:rPr>
              <a:t>Major alterations and renovations (A&amp;R). Costs for major A&amp;R (&gt;$500,000). </a:t>
            </a:r>
          </a:p>
          <a:p>
            <a:pPr lvl="1"/>
            <a:endParaRPr lang="en-US" sz="1600" dirty="0">
              <a:solidFill>
                <a:srgbClr val="000000"/>
              </a:solidFill>
            </a:endParaRPr>
          </a:p>
          <a:p>
            <a:pPr lvl="1"/>
            <a:r>
              <a:rPr lang="en-US" sz="1600" dirty="0">
                <a:solidFill>
                  <a:srgbClr val="000000"/>
                </a:solidFill>
              </a:rPr>
              <a:t>Patient Care Costs are provided only in exceptional circumstances.</a:t>
            </a:r>
          </a:p>
          <a:p>
            <a:pPr lvl="1"/>
            <a:endParaRPr lang="en-US" sz="1600" dirty="0">
              <a:solidFill>
                <a:srgbClr val="000000"/>
              </a:solidFill>
            </a:endParaRPr>
          </a:p>
          <a:p>
            <a:pPr lvl="1"/>
            <a:r>
              <a:rPr lang="en-US" sz="1600" dirty="0">
                <a:solidFill>
                  <a:srgbClr val="000000"/>
                </a:solidFill>
              </a:rPr>
              <a:t>Grantees are reminded that they may not invest grant funds to defray the cost of inflation. </a:t>
            </a:r>
          </a:p>
          <a:p>
            <a:endParaRPr lang="en-US" sz="2400" dirty="0">
              <a:solidFill>
                <a:srgbClr val="000000"/>
              </a:solidFill>
            </a:endParaRPr>
          </a:p>
          <a:p>
            <a:endParaRPr lang="en-US" sz="2400" dirty="0">
              <a:solidFill>
                <a:srgbClr val="000000"/>
              </a:solidFill>
            </a:endParaRPr>
          </a:p>
          <a:p>
            <a:pPr marL="0" indent="0">
              <a:buNone/>
            </a:pPr>
            <a:endParaRPr lang="en-US" sz="2400"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30</a:t>
            </a:fld>
            <a:endParaRPr lang="en-US" dirty="0"/>
          </a:p>
        </p:txBody>
      </p:sp>
    </p:spTree>
    <p:extLst>
      <p:ext uri="{BB962C8B-B14F-4D97-AF65-F5344CB8AC3E}">
        <p14:creationId xmlns:p14="http://schemas.microsoft.com/office/powerpoint/2010/main" val="370064854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35000"/>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Budget Considerations</a:t>
            </a:r>
          </a:p>
        </p:txBody>
      </p:sp>
      <p:sp>
        <p:nvSpPr>
          <p:cNvPr id="3" name="Content Placeholder 2"/>
          <p:cNvSpPr>
            <a:spLocks noGrp="1"/>
          </p:cNvSpPr>
          <p:nvPr>
            <p:ph idx="1"/>
          </p:nvPr>
        </p:nvSpPr>
        <p:spPr>
          <a:xfrm>
            <a:off x="0" y="838200"/>
            <a:ext cx="8686800" cy="5638800"/>
          </a:xfrm>
        </p:spPr>
        <p:txBody>
          <a:bodyPr/>
          <a:lstStyle/>
          <a:p>
            <a:r>
              <a:rPr lang="en-US" sz="2800" dirty="0">
                <a:solidFill>
                  <a:srgbClr val="000000"/>
                </a:solidFill>
              </a:rPr>
              <a:t>Consult NIH Grants Policy Statement for policies and compliance requirements </a:t>
            </a:r>
          </a:p>
          <a:p>
            <a:r>
              <a:rPr lang="en-US" sz="2800" dirty="0">
                <a:solidFill>
                  <a:srgbClr val="000000"/>
                </a:solidFill>
              </a:rPr>
              <a:t>Have SOPs</a:t>
            </a:r>
          </a:p>
          <a:p>
            <a:r>
              <a:rPr lang="en-US" sz="2800" dirty="0">
                <a:solidFill>
                  <a:srgbClr val="000000"/>
                </a:solidFill>
              </a:rPr>
              <a:t>Follow four cost principles:</a:t>
            </a:r>
          </a:p>
          <a:p>
            <a:pPr marL="914400" lvl="1" indent="-457200">
              <a:buAutoNum type="arabicPeriod"/>
            </a:pPr>
            <a:r>
              <a:rPr lang="en-US" sz="2000" u="sng" dirty="0">
                <a:solidFill>
                  <a:srgbClr val="000000"/>
                </a:solidFill>
              </a:rPr>
              <a:t>Reasonableness</a:t>
            </a:r>
            <a:r>
              <a:rPr lang="en-US" sz="2000" dirty="0">
                <a:solidFill>
                  <a:srgbClr val="000000"/>
                </a:solidFill>
              </a:rPr>
              <a:t> – </a:t>
            </a:r>
            <a:r>
              <a:rPr lang="en-US" sz="2000" b="0" dirty="0">
                <a:solidFill>
                  <a:srgbClr val="000000"/>
                </a:solidFill>
              </a:rPr>
              <a:t>The dollar amount is within the limitations that a prudent person would pay for the good or service.</a:t>
            </a:r>
          </a:p>
          <a:p>
            <a:pPr marL="914400" lvl="1" indent="-457200">
              <a:buAutoNum type="arabicPeriod"/>
            </a:pPr>
            <a:endParaRPr lang="en-US" sz="2000" dirty="0">
              <a:solidFill>
                <a:srgbClr val="000000"/>
              </a:solidFill>
            </a:endParaRPr>
          </a:p>
          <a:p>
            <a:pPr marL="914400" lvl="1" indent="-457200">
              <a:buAutoNum type="arabicPeriod" startAt="2"/>
            </a:pPr>
            <a:r>
              <a:rPr lang="en-US" sz="2000" u="sng" dirty="0">
                <a:solidFill>
                  <a:srgbClr val="000000"/>
                </a:solidFill>
              </a:rPr>
              <a:t>Allocability</a:t>
            </a:r>
            <a:r>
              <a:rPr lang="en-US" sz="2000" dirty="0">
                <a:solidFill>
                  <a:srgbClr val="000000"/>
                </a:solidFill>
              </a:rPr>
              <a:t> – </a:t>
            </a:r>
            <a:r>
              <a:rPr lang="en-US" sz="2000" b="0" dirty="0">
                <a:solidFill>
                  <a:srgbClr val="000000"/>
                </a:solidFill>
              </a:rPr>
              <a:t>The goods or services that can be assigned directly to the grant.</a:t>
            </a:r>
          </a:p>
          <a:p>
            <a:pPr marL="914400" lvl="1" indent="-457200">
              <a:buAutoNum type="arabicPeriod" startAt="2"/>
            </a:pPr>
            <a:endParaRPr lang="en-US" sz="2000" dirty="0">
              <a:solidFill>
                <a:srgbClr val="000000"/>
              </a:solidFill>
            </a:endParaRPr>
          </a:p>
          <a:p>
            <a:pPr marL="914400" lvl="1" indent="-457200">
              <a:buFontTx/>
              <a:buAutoNum type="arabicPeriod" startAt="2"/>
            </a:pPr>
            <a:r>
              <a:rPr lang="en-US" sz="2000" u="sng" dirty="0">
                <a:solidFill>
                  <a:srgbClr val="000000"/>
                </a:solidFill>
              </a:rPr>
              <a:t>Consistency</a:t>
            </a:r>
            <a:r>
              <a:rPr lang="en-US" sz="2000" dirty="0">
                <a:solidFill>
                  <a:srgbClr val="000000"/>
                </a:solidFill>
              </a:rPr>
              <a:t> – </a:t>
            </a:r>
            <a:r>
              <a:rPr lang="en-US" sz="2000" b="0" dirty="0">
                <a:solidFill>
                  <a:srgbClr val="000000"/>
                </a:solidFill>
              </a:rPr>
              <a:t>Routinely applied to the same category.</a:t>
            </a:r>
          </a:p>
          <a:p>
            <a:pPr marL="914400" lvl="1" indent="-457200">
              <a:buFontTx/>
              <a:buAutoNum type="arabicPeriod" startAt="2"/>
            </a:pPr>
            <a:endParaRPr lang="en-US" sz="2000" dirty="0">
              <a:solidFill>
                <a:srgbClr val="000000"/>
              </a:solidFill>
            </a:endParaRPr>
          </a:p>
          <a:p>
            <a:pPr marL="914400" lvl="1" indent="-457200">
              <a:buAutoNum type="arabicPeriod" startAt="4"/>
            </a:pPr>
            <a:r>
              <a:rPr lang="en-US" sz="2000" u="sng" dirty="0">
                <a:solidFill>
                  <a:srgbClr val="000000"/>
                </a:solidFill>
              </a:rPr>
              <a:t>Conformance</a:t>
            </a:r>
            <a:r>
              <a:rPr lang="en-US" sz="2000" dirty="0">
                <a:solidFill>
                  <a:srgbClr val="000000"/>
                </a:solidFill>
              </a:rPr>
              <a:t> – </a:t>
            </a:r>
            <a:r>
              <a:rPr lang="en-US" sz="2000" b="0" dirty="0">
                <a:solidFill>
                  <a:srgbClr val="000000"/>
                </a:solidFill>
              </a:rPr>
              <a:t>Test of allowability.  Grants costs </a:t>
            </a:r>
          </a:p>
          <a:p>
            <a:pPr marL="857250" lvl="2" indent="0">
              <a:buNone/>
            </a:pPr>
            <a:r>
              <a:rPr lang="en-US" sz="2000" b="0" dirty="0">
                <a:solidFill>
                  <a:srgbClr val="000000"/>
                </a:solidFill>
              </a:rPr>
              <a:t>must conform to the “Allowability of costs/Activities” section of the NIH Grants Policy Statement.</a:t>
            </a:r>
          </a:p>
          <a:p>
            <a:pPr lvl="2"/>
            <a:endParaRPr lang="en-US" dirty="0">
              <a:solidFill>
                <a:srgbClr val="000000"/>
              </a:solidFill>
            </a:endParaRPr>
          </a:p>
          <a:p>
            <a:pPr marL="914400" lvl="2" indent="0">
              <a:buNone/>
            </a:pPr>
            <a:endParaRPr lang="en-US" dirty="0">
              <a:solidFill>
                <a:srgbClr val="000000"/>
              </a:solidFill>
            </a:endParaRPr>
          </a:p>
          <a:p>
            <a:pPr lvl="2"/>
            <a:endParaRPr lang="en-US" dirty="0"/>
          </a:p>
          <a:p>
            <a:pPr lvl="2"/>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0E1B4CA4-B81C-483E-ABBD-1388E88B8102}" type="slidenum">
              <a:rPr lang="en-US" smtClean="0"/>
              <a:pPr>
                <a:defRPr/>
              </a:pPr>
              <a:t>31</a:t>
            </a:fld>
            <a:endParaRPr lang="en-US" dirty="0"/>
          </a:p>
        </p:txBody>
      </p:sp>
    </p:spTree>
    <p:extLst>
      <p:ext uri="{BB962C8B-B14F-4D97-AF65-F5344CB8AC3E}">
        <p14:creationId xmlns:p14="http://schemas.microsoft.com/office/powerpoint/2010/main" val="441455598"/>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solidFill>
                  <a:srgbClr val="000000"/>
                </a:solidFill>
              </a:rPr>
              <a:t>F&amp;A for Foreign Awards</a:t>
            </a:r>
          </a:p>
        </p:txBody>
      </p:sp>
      <p:sp>
        <p:nvSpPr>
          <p:cNvPr id="14339" name="Rectangle 3"/>
          <p:cNvSpPr>
            <a:spLocks noGrp="1" noChangeArrowheads="1"/>
          </p:cNvSpPr>
          <p:nvPr>
            <p:ph type="body" idx="1"/>
          </p:nvPr>
        </p:nvSpPr>
        <p:spPr>
          <a:xfrm>
            <a:off x="0" y="914400"/>
            <a:ext cx="8839200" cy="5791200"/>
          </a:xfrm>
        </p:spPr>
        <p:txBody>
          <a:bodyPr/>
          <a:lstStyle/>
          <a:p>
            <a:pPr eaLnBrk="1" hangingPunct="1">
              <a:defRPr/>
            </a:pPr>
            <a:r>
              <a:rPr lang="en-US" sz="2800" dirty="0">
                <a:solidFill>
                  <a:srgbClr val="000000"/>
                </a:solidFill>
              </a:rPr>
              <a:t>Necessary costs incurred by a recipient for a common purpose benefitting more than one cost objective, and not readily assignable to specifically award.</a:t>
            </a:r>
          </a:p>
          <a:p>
            <a:pPr marL="0" indent="0" eaLnBrk="1" hangingPunct="1">
              <a:buNone/>
              <a:defRPr/>
            </a:pPr>
            <a:endParaRPr lang="en-US" sz="2800" dirty="0">
              <a:solidFill>
                <a:srgbClr val="000000"/>
              </a:solidFill>
            </a:endParaRPr>
          </a:p>
          <a:p>
            <a:pPr eaLnBrk="1" hangingPunct="1">
              <a:lnSpc>
                <a:spcPct val="80000"/>
              </a:lnSpc>
            </a:pPr>
            <a:r>
              <a:rPr lang="en-US" sz="2800" dirty="0">
                <a:solidFill>
                  <a:srgbClr val="000000"/>
                </a:solidFill>
              </a:rPr>
              <a:t>Supports cost of compliance with federal requirements</a:t>
            </a:r>
          </a:p>
          <a:p>
            <a:pPr lvl="1" eaLnBrk="1" hangingPunct="1">
              <a:lnSpc>
                <a:spcPct val="80000"/>
              </a:lnSpc>
            </a:pPr>
            <a:r>
              <a:rPr lang="en-US" sz="2400" b="0" dirty="0">
                <a:solidFill>
                  <a:srgbClr val="000000"/>
                </a:solidFill>
              </a:rPr>
              <a:t>E.g., protection of human subjects, animal welfare, invention reporting, other post-award reporting requirements, financial conflict of interest and research misconduct.</a:t>
            </a:r>
          </a:p>
          <a:p>
            <a:pPr marL="0" indent="0" eaLnBrk="1" hangingPunct="1">
              <a:buNone/>
              <a:defRPr/>
            </a:pPr>
            <a:endParaRPr lang="en-US" sz="2800"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32</a:t>
            </a:fld>
            <a:endParaRPr lang="en-US" dirty="0"/>
          </a:p>
        </p:txBody>
      </p:sp>
    </p:spTree>
    <p:extLst>
      <p:ext uri="{BB962C8B-B14F-4D97-AF65-F5344CB8AC3E}">
        <p14:creationId xmlns:p14="http://schemas.microsoft.com/office/powerpoint/2010/main" val="31674180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solidFill>
                  <a:srgbClr val="000000"/>
                </a:solidFill>
              </a:rPr>
              <a:t>F&amp;A for Foreign Awards</a:t>
            </a:r>
          </a:p>
        </p:txBody>
      </p:sp>
      <p:sp>
        <p:nvSpPr>
          <p:cNvPr id="19459" name="Rectangle 3"/>
          <p:cNvSpPr>
            <a:spLocks noGrp="1" noChangeArrowheads="1"/>
          </p:cNvSpPr>
          <p:nvPr>
            <p:ph type="body" idx="1"/>
          </p:nvPr>
        </p:nvSpPr>
        <p:spPr>
          <a:xfrm>
            <a:off x="0" y="838200"/>
            <a:ext cx="8534400" cy="5486400"/>
          </a:xfrm>
        </p:spPr>
        <p:txBody>
          <a:bodyPr/>
          <a:lstStyle/>
          <a:p>
            <a:pPr eaLnBrk="1" hangingPunct="1">
              <a:lnSpc>
                <a:spcPct val="80000"/>
              </a:lnSpc>
            </a:pPr>
            <a:endParaRPr lang="en-US" sz="2800" dirty="0">
              <a:solidFill>
                <a:srgbClr val="000000"/>
              </a:solidFill>
            </a:endParaRPr>
          </a:p>
          <a:p>
            <a:pPr eaLnBrk="1" hangingPunct="1">
              <a:lnSpc>
                <a:spcPct val="80000"/>
              </a:lnSpc>
            </a:pPr>
            <a:r>
              <a:rPr lang="en-US" sz="2800" dirty="0">
                <a:solidFill>
                  <a:srgbClr val="000000"/>
                </a:solidFill>
              </a:rPr>
              <a:t>8% of modified total direct costs (MTDC)</a:t>
            </a:r>
          </a:p>
          <a:p>
            <a:pPr lvl="1" eaLnBrk="1" hangingPunct="1">
              <a:lnSpc>
                <a:spcPct val="80000"/>
              </a:lnSpc>
            </a:pPr>
            <a:r>
              <a:rPr lang="en-US" sz="2400" b="0" dirty="0">
                <a:solidFill>
                  <a:srgbClr val="000000"/>
                </a:solidFill>
              </a:rPr>
              <a:t>exclusive of tuition and related fees</a:t>
            </a:r>
          </a:p>
          <a:p>
            <a:pPr lvl="1" eaLnBrk="1" hangingPunct="1">
              <a:lnSpc>
                <a:spcPct val="80000"/>
              </a:lnSpc>
            </a:pPr>
            <a:r>
              <a:rPr lang="en-US" sz="2400" b="0" dirty="0">
                <a:solidFill>
                  <a:srgbClr val="000000"/>
                </a:solidFill>
              </a:rPr>
              <a:t>direct expenditures for equipment </a:t>
            </a:r>
          </a:p>
          <a:p>
            <a:pPr lvl="1" eaLnBrk="1" hangingPunct="1">
              <a:lnSpc>
                <a:spcPct val="80000"/>
              </a:lnSpc>
            </a:pPr>
            <a:r>
              <a:rPr lang="en-US" sz="2400" b="0" dirty="0">
                <a:solidFill>
                  <a:srgbClr val="000000"/>
                </a:solidFill>
              </a:rPr>
              <a:t>subawards in excess of $25,000 </a:t>
            </a:r>
          </a:p>
          <a:p>
            <a:pPr marL="0" indent="0" eaLnBrk="1" hangingPunct="1">
              <a:lnSpc>
                <a:spcPct val="80000"/>
              </a:lnSpc>
              <a:buNone/>
            </a:pPr>
            <a:r>
              <a:rPr lang="en-US" sz="2800" dirty="0">
                <a:solidFill>
                  <a:srgbClr val="000000"/>
                </a:solidFill>
              </a:rPr>
              <a:t> </a:t>
            </a: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33</a:t>
            </a:fld>
            <a:endParaRPr lang="en-US" dirty="0"/>
          </a:p>
        </p:txBody>
      </p:sp>
    </p:spTree>
    <p:extLst>
      <p:ext uri="{BB962C8B-B14F-4D97-AF65-F5344CB8AC3E}">
        <p14:creationId xmlns:p14="http://schemas.microsoft.com/office/powerpoint/2010/main" val="30015632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3600" dirty="0">
                <a:solidFill>
                  <a:srgbClr val="000000"/>
                </a:solidFill>
              </a:rPr>
              <a:t>Calculating F&amp;A for Foreign Award</a:t>
            </a:r>
          </a:p>
        </p:txBody>
      </p:sp>
      <p:sp>
        <p:nvSpPr>
          <p:cNvPr id="14339" name="Rectangle 3"/>
          <p:cNvSpPr>
            <a:spLocks noGrp="1" noChangeArrowheads="1"/>
          </p:cNvSpPr>
          <p:nvPr>
            <p:ph type="body" idx="1"/>
          </p:nvPr>
        </p:nvSpPr>
        <p:spPr>
          <a:xfrm>
            <a:off x="0" y="914400"/>
            <a:ext cx="8839200" cy="5791200"/>
          </a:xfrm>
        </p:spPr>
        <p:txBody>
          <a:bodyPr/>
          <a:lstStyle/>
          <a:p>
            <a:pPr marL="0" indent="0" eaLnBrk="1" hangingPunct="1">
              <a:buNone/>
              <a:defRPr/>
            </a:pPr>
            <a:r>
              <a:rPr lang="en-US" sz="2000" dirty="0">
                <a:solidFill>
                  <a:srgbClr val="000000"/>
                </a:solidFill>
              </a:rPr>
              <a:t>Total Direct Cost to Foreign Prime: $290,000</a:t>
            </a:r>
          </a:p>
          <a:p>
            <a:pPr lvl="1" eaLnBrk="1" hangingPunct="1">
              <a:defRPr/>
            </a:pPr>
            <a:r>
              <a:rPr lang="en-US" sz="1600" dirty="0">
                <a:solidFill>
                  <a:srgbClr val="000000"/>
                </a:solidFill>
              </a:rPr>
              <a:t>Including Equipment Cost: $9,000</a:t>
            </a:r>
          </a:p>
          <a:p>
            <a:pPr lvl="1" eaLnBrk="1" hangingPunct="1">
              <a:defRPr/>
            </a:pPr>
            <a:r>
              <a:rPr lang="en-US" sz="1600" dirty="0">
                <a:solidFill>
                  <a:srgbClr val="000000"/>
                </a:solidFill>
              </a:rPr>
              <a:t>Including 1 Subaward: $30,000 total cost</a:t>
            </a:r>
          </a:p>
          <a:p>
            <a:pPr lvl="1" eaLnBrk="1" hangingPunct="1">
              <a:defRPr/>
            </a:pPr>
            <a:endParaRPr lang="en-US" sz="1600" dirty="0">
              <a:solidFill>
                <a:srgbClr val="000000"/>
              </a:solidFill>
            </a:endParaRPr>
          </a:p>
          <a:p>
            <a:pPr lvl="1" eaLnBrk="1" hangingPunct="1">
              <a:defRPr/>
            </a:pPr>
            <a:endParaRPr lang="en-US" sz="1600" dirty="0">
              <a:solidFill>
                <a:srgbClr val="000000"/>
              </a:solidFill>
            </a:endParaRPr>
          </a:p>
          <a:p>
            <a:pPr marL="457200" lvl="1" indent="0" eaLnBrk="1" hangingPunct="1">
              <a:buNone/>
              <a:defRPr/>
            </a:pPr>
            <a:endParaRPr lang="en-US" sz="1600" dirty="0">
              <a:solidFill>
                <a:srgbClr val="000000"/>
              </a:solidFill>
            </a:endParaRPr>
          </a:p>
          <a:p>
            <a:pPr marL="0" indent="0" eaLnBrk="1" hangingPunct="1">
              <a:buNone/>
              <a:defRPr/>
            </a:pPr>
            <a:r>
              <a:rPr lang="en-US" sz="2000" dirty="0">
                <a:solidFill>
                  <a:srgbClr val="000000"/>
                </a:solidFill>
              </a:rPr>
              <a:t>MTDC Calculation: </a:t>
            </a:r>
          </a:p>
          <a:p>
            <a:pPr marL="0" indent="0" eaLnBrk="1" hangingPunct="1">
              <a:buNone/>
              <a:defRPr/>
            </a:pPr>
            <a:r>
              <a:rPr lang="en-US" sz="1800" dirty="0">
                <a:solidFill>
                  <a:srgbClr val="000000"/>
                </a:solidFill>
              </a:rPr>
              <a:t>   $290,000 (Total Direct Costs) </a:t>
            </a:r>
          </a:p>
          <a:p>
            <a:pPr marL="0" indent="0" eaLnBrk="1" hangingPunct="1">
              <a:buNone/>
              <a:defRPr/>
            </a:pPr>
            <a:r>
              <a:rPr lang="en-US" sz="1800" dirty="0">
                <a:solidFill>
                  <a:srgbClr val="000000"/>
                </a:solidFill>
              </a:rPr>
              <a:t>     - $9,000 (Equipment) </a:t>
            </a:r>
          </a:p>
          <a:p>
            <a:pPr marL="0" indent="0" eaLnBrk="1" hangingPunct="1">
              <a:buNone/>
              <a:defRPr/>
            </a:pPr>
            <a:r>
              <a:rPr lang="en-US" sz="1800" dirty="0">
                <a:solidFill>
                  <a:srgbClr val="000000"/>
                </a:solidFill>
              </a:rPr>
              <a:t>     </a:t>
            </a:r>
            <a:r>
              <a:rPr lang="en-US" sz="1800" u="sng" dirty="0">
                <a:solidFill>
                  <a:srgbClr val="000000"/>
                </a:solidFill>
              </a:rPr>
              <a:t>- $5,000*</a:t>
            </a:r>
            <a:r>
              <a:rPr lang="en-US" sz="1800" dirty="0">
                <a:solidFill>
                  <a:srgbClr val="000000"/>
                </a:solidFill>
              </a:rPr>
              <a:t> (In Excess of Subaward Allowance) </a:t>
            </a:r>
          </a:p>
          <a:p>
            <a:pPr marL="0" indent="0" eaLnBrk="1" hangingPunct="1">
              <a:buNone/>
              <a:defRPr/>
            </a:pPr>
            <a:r>
              <a:rPr lang="en-US" sz="1800" dirty="0">
                <a:solidFill>
                  <a:srgbClr val="000000"/>
                </a:solidFill>
              </a:rPr>
              <a:t>= $276,000</a:t>
            </a:r>
          </a:p>
          <a:p>
            <a:pPr marL="0" indent="0" eaLnBrk="1" hangingPunct="1">
              <a:buNone/>
              <a:defRPr/>
            </a:pPr>
            <a:endParaRPr lang="en-US" sz="3200" dirty="0">
              <a:solidFill>
                <a:srgbClr val="000000"/>
              </a:solidFill>
            </a:endParaRPr>
          </a:p>
          <a:p>
            <a:pPr marL="0" indent="0" eaLnBrk="1" hangingPunct="1">
              <a:buNone/>
              <a:defRPr/>
            </a:pPr>
            <a:r>
              <a:rPr lang="en-US" sz="2000" dirty="0">
                <a:solidFill>
                  <a:srgbClr val="000000"/>
                </a:solidFill>
              </a:rPr>
              <a:t>F&amp;A Calculation:  $276,000 x 8% = $22,080</a:t>
            </a:r>
          </a:p>
          <a:p>
            <a:pPr marL="0" indent="0" eaLnBrk="1" hangingPunct="1">
              <a:buNone/>
              <a:defRPr/>
            </a:pPr>
            <a:endParaRPr lang="en-US" sz="2000" dirty="0">
              <a:solidFill>
                <a:srgbClr val="000000"/>
              </a:solidFill>
            </a:endParaRPr>
          </a:p>
          <a:p>
            <a:pPr marL="0" indent="0" eaLnBrk="1" hangingPunct="1">
              <a:buNone/>
              <a:defRPr/>
            </a:pPr>
            <a:r>
              <a:rPr lang="en-US" sz="2000" dirty="0">
                <a:solidFill>
                  <a:srgbClr val="000000"/>
                </a:solidFill>
              </a:rPr>
              <a:t>Total Cost calculation: $290,000 TDC + 22,080 (F&amp;A) = $312,080</a:t>
            </a:r>
            <a:endParaRPr lang="en-US" sz="3200"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34</a:t>
            </a:fld>
            <a:endParaRPr lang="en-US" dirty="0"/>
          </a:p>
        </p:txBody>
      </p:sp>
      <p:sp>
        <p:nvSpPr>
          <p:cNvPr id="5" name="TextBox 4">
            <a:extLst>
              <a:ext uri="{FF2B5EF4-FFF2-40B4-BE49-F238E27FC236}">
                <a16:creationId xmlns:a16="http://schemas.microsoft.com/office/drawing/2014/main" id="{575849E7-BBD6-4B9C-AF67-98D13D2ED8C1}"/>
              </a:ext>
            </a:extLst>
          </p:cNvPr>
          <p:cNvSpPr txBox="1"/>
          <p:nvPr/>
        </p:nvSpPr>
        <p:spPr>
          <a:xfrm>
            <a:off x="5751313" y="2614324"/>
            <a:ext cx="3229062" cy="830997"/>
          </a:xfrm>
          <a:prstGeom prst="rect">
            <a:avLst/>
          </a:prstGeom>
          <a:solidFill>
            <a:schemeClr val="accent3">
              <a:lumMod val="50000"/>
            </a:schemeClr>
          </a:solidFill>
        </p:spPr>
        <p:txBody>
          <a:bodyPr wrap="square" rtlCol="0">
            <a:spAutoFit/>
          </a:bodyPr>
          <a:lstStyle/>
          <a:p>
            <a:r>
              <a:rPr lang="en-US" sz="1600" dirty="0"/>
              <a:t>$30,000 (Subaward Total Costs) </a:t>
            </a:r>
          </a:p>
          <a:p>
            <a:r>
              <a:rPr lang="en-US" sz="1600" u="sng" dirty="0"/>
              <a:t>- $25,000 (Subaward Allowance) </a:t>
            </a:r>
          </a:p>
          <a:p>
            <a:r>
              <a:rPr lang="en-US" sz="1600" dirty="0"/>
              <a:t>= $5,000 (In Excess of Subaward</a:t>
            </a:r>
          </a:p>
        </p:txBody>
      </p:sp>
      <p:sp>
        <p:nvSpPr>
          <p:cNvPr id="6" name="Right Arrow 6">
            <a:extLst>
              <a:ext uri="{FF2B5EF4-FFF2-40B4-BE49-F238E27FC236}">
                <a16:creationId xmlns:a16="http://schemas.microsoft.com/office/drawing/2014/main" id="{5E07A2B2-29A1-478A-BDA4-AFE3F52DA6DC}"/>
              </a:ext>
              <a:ext uri="{C183D7F6-B498-43B3-948B-1728B52AA6E4}">
                <adec:decorative xmlns:adec="http://schemas.microsoft.com/office/drawing/2017/decorative" val="1"/>
              </a:ext>
            </a:extLst>
          </p:cNvPr>
          <p:cNvSpPr/>
          <p:nvPr/>
        </p:nvSpPr>
        <p:spPr>
          <a:xfrm rot="19734931">
            <a:off x="5641257" y="3615687"/>
            <a:ext cx="786665" cy="228301"/>
          </a:xfrm>
          <a:prstGeom prst="rightArrow">
            <a:avLst>
              <a:gd name="adj1" fmla="val 50000"/>
              <a:gd name="adj2" fmla="val 5978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9BAF00D-75DB-415F-B87D-DDD86DE8BF3D}"/>
              </a:ext>
            </a:extLst>
          </p:cNvPr>
          <p:cNvSpPr txBox="1"/>
          <p:nvPr/>
        </p:nvSpPr>
        <p:spPr>
          <a:xfrm rot="1652933">
            <a:off x="6641309" y="1347858"/>
            <a:ext cx="1957384" cy="338554"/>
          </a:xfrm>
          <a:prstGeom prst="rect">
            <a:avLst/>
          </a:prstGeom>
          <a:solidFill>
            <a:srgbClr val="F6F4A4"/>
          </a:solidFill>
        </p:spPr>
        <p:txBody>
          <a:bodyPr wrap="square" rtlCol="0">
            <a:spAutoFit/>
          </a:bodyPr>
          <a:lstStyle/>
          <a:p>
            <a:r>
              <a:rPr lang="en-US" sz="1600" dirty="0">
                <a:solidFill>
                  <a:srgbClr val="111111"/>
                </a:solidFill>
              </a:rPr>
              <a:t>Subtraction</a:t>
            </a:r>
            <a:r>
              <a:rPr lang="en-US" sz="1600" dirty="0"/>
              <a:t> </a:t>
            </a:r>
            <a:r>
              <a:rPr lang="en-US" sz="1600" dirty="0">
                <a:solidFill>
                  <a:srgbClr val="111111"/>
                </a:solidFill>
              </a:rPr>
              <a:t>Method</a:t>
            </a:r>
          </a:p>
        </p:txBody>
      </p:sp>
    </p:spTree>
    <p:extLst>
      <p:ext uri="{BB962C8B-B14F-4D97-AF65-F5344CB8AC3E}">
        <p14:creationId xmlns:p14="http://schemas.microsoft.com/office/powerpoint/2010/main" val="58950133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3600" dirty="0">
                <a:solidFill>
                  <a:srgbClr val="000000"/>
                </a:solidFill>
              </a:rPr>
              <a:t>Calculating F&amp;A for Foreign Award</a:t>
            </a:r>
          </a:p>
        </p:txBody>
      </p:sp>
      <p:sp>
        <p:nvSpPr>
          <p:cNvPr id="14339" name="Rectangle 3"/>
          <p:cNvSpPr>
            <a:spLocks noGrp="1" noChangeArrowheads="1"/>
          </p:cNvSpPr>
          <p:nvPr>
            <p:ph type="body" idx="1"/>
          </p:nvPr>
        </p:nvSpPr>
        <p:spPr>
          <a:xfrm>
            <a:off x="0" y="914400"/>
            <a:ext cx="8839200" cy="5791200"/>
          </a:xfrm>
        </p:spPr>
        <p:txBody>
          <a:bodyPr/>
          <a:lstStyle/>
          <a:p>
            <a:pPr marL="0" indent="0" eaLnBrk="1" hangingPunct="1">
              <a:buNone/>
              <a:defRPr/>
            </a:pPr>
            <a:r>
              <a:rPr lang="en-US" sz="2000" dirty="0">
                <a:solidFill>
                  <a:srgbClr val="000000"/>
                </a:solidFill>
              </a:rPr>
              <a:t>Direct Cost at Foreign Prime: $260,000                       </a:t>
            </a:r>
          </a:p>
          <a:p>
            <a:pPr marL="0" indent="0" eaLnBrk="1" hangingPunct="1">
              <a:buNone/>
              <a:defRPr/>
            </a:pPr>
            <a:r>
              <a:rPr lang="en-US" sz="2000" dirty="0">
                <a:solidFill>
                  <a:srgbClr val="000000"/>
                </a:solidFill>
              </a:rPr>
              <a:t>        </a:t>
            </a:r>
            <a:r>
              <a:rPr lang="en-US" sz="2000" dirty="0">
                <a:solidFill>
                  <a:srgbClr val="BC0000"/>
                </a:solidFill>
              </a:rPr>
              <a:t>Including Equipment Cost: $9,000</a:t>
            </a:r>
          </a:p>
          <a:p>
            <a:pPr marL="0" indent="0" eaLnBrk="1" hangingPunct="1">
              <a:buNone/>
              <a:defRPr/>
            </a:pPr>
            <a:r>
              <a:rPr lang="en-US" sz="2000" dirty="0">
                <a:solidFill>
                  <a:srgbClr val="000000"/>
                </a:solidFill>
              </a:rPr>
              <a:t>                subaward total costs</a:t>
            </a:r>
            <a:r>
              <a:rPr lang="en-US" sz="2000" u="sng" dirty="0">
                <a:solidFill>
                  <a:srgbClr val="000000"/>
                </a:solidFill>
              </a:rPr>
              <a:t> $30,000 </a:t>
            </a:r>
            <a:r>
              <a:rPr lang="en-US" sz="2000" dirty="0">
                <a:solidFill>
                  <a:srgbClr val="000000"/>
                </a:solidFill>
              </a:rPr>
              <a:t>total cost</a:t>
            </a:r>
          </a:p>
          <a:p>
            <a:pPr marL="457200" lvl="1" indent="0" eaLnBrk="1" hangingPunct="1">
              <a:buNone/>
              <a:defRPr/>
            </a:pPr>
            <a:r>
              <a:rPr lang="en-US" sz="1600" dirty="0">
                <a:solidFill>
                  <a:srgbClr val="000000"/>
                </a:solidFill>
              </a:rPr>
              <a:t>				     290,000</a:t>
            </a:r>
          </a:p>
          <a:p>
            <a:pPr lvl="1" eaLnBrk="1" hangingPunct="1">
              <a:defRPr/>
            </a:pPr>
            <a:endParaRPr lang="en-US" sz="1600" dirty="0">
              <a:solidFill>
                <a:srgbClr val="000000"/>
              </a:solidFill>
            </a:endParaRPr>
          </a:p>
          <a:p>
            <a:pPr marL="457200" lvl="1" indent="0" eaLnBrk="1" hangingPunct="1">
              <a:buNone/>
              <a:defRPr/>
            </a:pPr>
            <a:endParaRPr lang="en-US" sz="1600" dirty="0">
              <a:solidFill>
                <a:srgbClr val="000000"/>
              </a:solidFill>
            </a:endParaRPr>
          </a:p>
          <a:p>
            <a:pPr marL="0" indent="0" eaLnBrk="1" hangingPunct="1">
              <a:buNone/>
              <a:defRPr/>
            </a:pPr>
            <a:r>
              <a:rPr lang="en-US" sz="2000" dirty="0">
                <a:solidFill>
                  <a:srgbClr val="000000"/>
                </a:solidFill>
              </a:rPr>
              <a:t>MTDC Calculation: </a:t>
            </a:r>
          </a:p>
          <a:p>
            <a:pPr marL="0" indent="0" eaLnBrk="1" hangingPunct="1">
              <a:buNone/>
              <a:defRPr/>
            </a:pPr>
            <a:r>
              <a:rPr lang="en-US" sz="1800" dirty="0">
                <a:solidFill>
                  <a:srgbClr val="000000"/>
                </a:solidFill>
              </a:rPr>
              <a:t>   $260,000 (Total Direct Costs) </a:t>
            </a:r>
          </a:p>
          <a:p>
            <a:pPr marL="0" indent="0" eaLnBrk="1" hangingPunct="1">
              <a:buNone/>
              <a:defRPr/>
            </a:pPr>
            <a:r>
              <a:rPr lang="en-US" sz="1800" dirty="0">
                <a:solidFill>
                  <a:srgbClr val="000000"/>
                </a:solidFill>
              </a:rPr>
              <a:t>     - $9,000 (Equipment) </a:t>
            </a:r>
          </a:p>
          <a:p>
            <a:pPr marL="0" indent="0" eaLnBrk="1" hangingPunct="1">
              <a:buNone/>
              <a:defRPr/>
            </a:pPr>
            <a:r>
              <a:rPr lang="en-US" sz="1800" dirty="0">
                <a:solidFill>
                  <a:srgbClr val="000000"/>
                </a:solidFill>
              </a:rPr>
              <a:t>   </a:t>
            </a:r>
            <a:r>
              <a:rPr lang="en-US" sz="1800" u="sng" dirty="0">
                <a:solidFill>
                  <a:srgbClr val="000000"/>
                </a:solidFill>
              </a:rPr>
              <a:t>+$25,000*</a:t>
            </a:r>
            <a:r>
              <a:rPr lang="en-US" sz="1800" dirty="0">
                <a:solidFill>
                  <a:srgbClr val="000000"/>
                </a:solidFill>
              </a:rPr>
              <a:t> (In Excess of Subaward Allowance) </a:t>
            </a:r>
          </a:p>
          <a:p>
            <a:pPr marL="0" indent="0" eaLnBrk="1" hangingPunct="1">
              <a:buNone/>
              <a:defRPr/>
            </a:pPr>
            <a:r>
              <a:rPr lang="en-US" sz="1800" dirty="0">
                <a:solidFill>
                  <a:srgbClr val="000000"/>
                </a:solidFill>
              </a:rPr>
              <a:t>= $276,000</a:t>
            </a:r>
          </a:p>
          <a:p>
            <a:pPr marL="0" indent="0" eaLnBrk="1" hangingPunct="1">
              <a:buNone/>
              <a:defRPr/>
            </a:pPr>
            <a:endParaRPr lang="en-US" sz="3200" dirty="0">
              <a:solidFill>
                <a:srgbClr val="000000"/>
              </a:solidFill>
            </a:endParaRPr>
          </a:p>
          <a:p>
            <a:pPr marL="0" indent="0" eaLnBrk="1" hangingPunct="1">
              <a:buNone/>
              <a:defRPr/>
            </a:pPr>
            <a:r>
              <a:rPr lang="en-US" sz="2000" dirty="0">
                <a:solidFill>
                  <a:srgbClr val="000000"/>
                </a:solidFill>
              </a:rPr>
              <a:t>F&amp;A Calculation:  $276,000 x 8% = $22,080</a:t>
            </a:r>
          </a:p>
          <a:p>
            <a:pPr marL="0" indent="0" eaLnBrk="1" hangingPunct="1">
              <a:buNone/>
              <a:defRPr/>
            </a:pPr>
            <a:endParaRPr lang="en-US" sz="2000" dirty="0">
              <a:solidFill>
                <a:srgbClr val="000000"/>
              </a:solidFill>
            </a:endParaRPr>
          </a:p>
          <a:p>
            <a:pPr marL="0" indent="0" eaLnBrk="1" hangingPunct="1">
              <a:buNone/>
              <a:defRPr/>
            </a:pPr>
            <a:r>
              <a:rPr lang="en-US" sz="2000" dirty="0">
                <a:solidFill>
                  <a:srgbClr val="000000"/>
                </a:solidFill>
              </a:rPr>
              <a:t>Total Cost calculation: $290,000 TDC + 22,080 (F&amp;A) = $312,080</a:t>
            </a:r>
            <a:endParaRPr lang="en-US" sz="3200"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35</a:t>
            </a:fld>
            <a:endParaRPr lang="en-US" dirty="0"/>
          </a:p>
        </p:txBody>
      </p:sp>
      <p:sp>
        <p:nvSpPr>
          <p:cNvPr id="5" name="TextBox 4">
            <a:extLst>
              <a:ext uri="{FF2B5EF4-FFF2-40B4-BE49-F238E27FC236}">
                <a16:creationId xmlns:a16="http://schemas.microsoft.com/office/drawing/2014/main" id="{4B3C77C3-B3AC-4C4F-8215-8E871AC7EB86}"/>
              </a:ext>
            </a:extLst>
          </p:cNvPr>
          <p:cNvSpPr txBox="1"/>
          <p:nvPr/>
        </p:nvSpPr>
        <p:spPr>
          <a:xfrm rot="1652933">
            <a:off x="6657980" y="1279855"/>
            <a:ext cx="1663319" cy="338554"/>
          </a:xfrm>
          <a:prstGeom prst="rect">
            <a:avLst/>
          </a:prstGeom>
          <a:solidFill>
            <a:srgbClr val="F6F4A4"/>
          </a:solidFill>
        </p:spPr>
        <p:txBody>
          <a:bodyPr wrap="square" rtlCol="0">
            <a:spAutoFit/>
          </a:bodyPr>
          <a:lstStyle/>
          <a:p>
            <a:r>
              <a:rPr lang="en-US" sz="1600" dirty="0">
                <a:solidFill>
                  <a:srgbClr val="111111"/>
                </a:solidFill>
              </a:rPr>
              <a:t>Addition</a:t>
            </a:r>
            <a:r>
              <a:rPr lang="en-US" sz="1600" dirty="0"/>
              <a:t> </a:t>
            </a:r>
            <a:r>
              <a:rPr lang="en-US" sz="1600" dirty="0">
                <a:solidFill>
                  <a:srgbClr val="111111"/>
                </a:solidFill>
              </a:rPr>
              <a:t>Method</a:t>
            </a:r>
          </a:p>
        </p:txBody>
      </p:sp>
    </p:spTree>
    <p:extLst>
      <p:ext uri="{BB962C8B-B14F-4D97-AF65-F5344CB8AC3E}">
        <p14:creationId xmlns:p14="http://schemas.microsoft.com/office/powerpoint/2010/main" val="37646803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solidFill>
                  <a:srgbClr val="000000"/>
                </a:solidFill>
              </a:rPr>
              <a:t>NIH and International Research</a:t>
            </a:r>
          </a:p>
        </p:txBody>
      </p:sp>
      <p:sp>
        <p:nvSpPr>
          <p:cNvPr id="119811" name="Rectangle 3"/>
          <p:cNvSpPr>
            <a:spLocks noGrp="1" noChangeArrowheads="1"/>
          </p:cNvSpPr>
          <p:nvPr>
            <p:ph type="body" idx="1"/>
          </p:nvPr>
        </p:nvSpPr>
        <p:spPr>
          <a:xfrm>
            <a:off x="381000" y="2514600"/>
            <a:ext cx="8534400" cy="1661445"/>
          </a:xfrm>
        </p:spPr>
        <p:txBody>
          <a:bodyPr>
            <a:normAutofit/>
          </a:bodyPr>
          <a:lstStyle/>
          <a:p>
            <a:pPr marL="0" indent="0" algn="ctr">
              <a:buNone/>
            </a:pPr>
            <a:r>
              <a:rPr lang="en-US" dirty="0">
                <a:solidFill>
                  <a:srgbClr val="111111"/>
                </a:solidFill>
              </a:rPr>
              <a:t>What are the requirements for a collaboration/subawards?</a:t>
            </a:r>
          </a:p>
          <a:p>
            <a:pPr marL="0" indent="0">
              <a:buNone/>
            </a:pPr>
            <a:endParaRPr lang="en-US" dirty="0">
              <a:solidFill>
                <a:srgbClr val="111111"/>
              </a:solidFill>
            </a:endParaRPr>
          </a:p>
          <a:p>
            <a:pPr eaLnBrk="1" hangingPunct="1">
              <a:buFontTx/>
              <a:buNone/>
              <a:defRPr/>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36</a:t>
            </a:fld>
            <a:endParaRPr lang="en-US" dirty="0"/>
          </a:p>
        </p:txBody>
      </p:sp>
    </p:spTree>
    <p:extLst>
      <p:ext uri="{BB962C8B-B14F-4D97-AF65-F5344CB8AC3E}">
        <p14:creationId xmlns:p14="http://schemas.microsoft.com/office/powerpoint/2010/main" val="246689423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solidFill>
                  <a:srgbClr val="000000"/>
                </a:solidFill>
              </a:rPr>
              <a:t>Funding Collaborations</a:t>
            </a:r>
          </a:p>
        </p:txBody>
      </p:sp>
      <p:sp>
        <p:nvSpPr>
          <p:cNvPr id="14339" name="Rectangle 3"/>
          <p:cNvSpPr>
            <a:spLocks noGrp="1" noChangeArrowheads="1"/>
          </p:cNvSpPr>
          <p:nvPr>
            <p:ph type="body" idx="1"/>
          </p:nvPr>
        </p:nvSpPr>
        <p:spPr>
          <a:xfrm>
            <a:off x="0" y="914400"/>
            <a:ext cx="8839200" cy="5791200"/>
          </a:xfrm>
        </p:spPr>
        <p:txBody>
          <a:bodyPr/>
          <a:lstStyle/>
          <a:p>
            <a:pPr eaLnBrk="1" hangingPunct="1">
              <a:defRPr/>
            </a:pPr>
            <a:r>
              <a:rPr lang="en-US" dirty="0">
                <a:solidFill>
                  <a:srgbClr val="000000"/>
                </a:solidFill>
              </a:rPr>
              <a:t>Traditional Subcontract/Consortium</a:t>
            </a:r>
          </a:p>
          <a:p>
            <a:pPr lvl="1" eaLnBrk="1" hangingPunct="1">
              <a:defRPr/>
            </a:pPr>
            <a:r>
              <a:rPr lang="en-US" sz="2400" dirty="0">
                <a:solidFill>
                  <a:srgbClr val="000000"/>
                </a:solidFill>
              </a:rPr>
              <a:t>U.S. Institution is responsible</a:t>
            </a:r>
          </a:p>
          <a:p>
            <a:pPr lvl="1" eaLnBrk="1" hangingPunct="1">
              <a:defRPr/>
            </a:pPr>
            <a:endParaRPr lang="en-US" sz="2400" dirty="0">
              <a:solidFill>
                <a:srgbClr val="000000"/>
              </a:solidFill>
            </a:endParaRPr>
          </a:p>
          <a:p>
            <a:pPr lvl="1" eaLnBrk="1" hangingPunct="1">
              <a:defRPr/>
            </a:pPr>
            <a:r>
              <a:rPr lang="en-US" sz="2400" dirty="0">
                <a:solidFill>
                  <a:srgbClr val="000000"/>
                </a:solidFill>
              </a:rPr>
              <a:t>Requires a formalized written agreement</a:t>
            </a:r>
          </a:p>
          <a:p>
            <a:pPr lvl="1" eaLnBrk="1" hangingPunct="1">
              <a:defRPr/>
            </a:pPr>
            <a:endParaRPr lang="en-US" sz="2400" dirty="0">
              <a:solidFill>
                <a:srgbClr val="000000"/>
              </a:solidFill>
            </a:endParaRPr>
          </a:p>
          <a:p>
            <a:pPr lvl="1" eaLnBrk="1" hangingPunct="1">
              <a:defRPr/>
            </a:pPr>
            <a:r>
              <a:rPr lang="en-US" sz="2400" dirty="0">
                <a:solidFill>
                  <a:srgbClr val="000000"/>
                </a:solidFill>
              </a:rPr>
              <a:t>Substantial scientific involvement </a:t>
            </a:r>
          </a:p>
          <a:p>
            <a:pPr lvl="1" eaLnBrk="1" hangingPunct="1">
              <a:buNone/>
              <a:defRPr/>
            </a:pPr>
            <a:endParaRPr lang="en-US" sz="2400" dirty="0">
              <a:solidFill>
                <a:srgbClr val="000000"/>
              </a:solidFill>
            </a:endParaRPr>
          </a:p>
          <a:p>
            <a:pPr lvl="1" eaLnBrk="1" hangingPunct="1">
              <a:defRPr/>
            </a:pPr>
            <a:r>
              <a:rPr lang="en-US" sz="2400" dirty="0">
                <a:solidFill>
                  <a:srgbClr val="000000"/>
                </a:solidFill>
              </a:rPr>
              <a:t>Ensure the collaborating organization(s) understand the rules and regulations</a:t>
            </a:r>
          </a:p>
          <a:p>
            <a:pPr lvl="1" eaLnBrk="1" hangingPunct="1">
              <a:defRPr/>
            </a:pPr>
            <a:endParaRPr lang="en-US" sz="2400" dirty="0">
              <a:solidFill>
                <a:srgbClr val="000000"/>
              </a:solidFill>
            </a:endParaRPr>
          </a:p>
          <a:p>
            <a:pPr lvl="1" eaLnBrk="1" hangingPunct="1">
              <a:defRPr/>
            </a:pPr>
            <a:r>
              <a:rPr lang="en-US" sz="2400" dirty="0">
                <a:solidFill>
                  <a:srgbClr val="000000"/>
                </a:solidFill>
              </a:rPr>
              <a:t>Determine who has the authority to sign for the organization</a:t>
            </a:r>
          </a:p>
          <a:p>
            <a:pPr lvl="2" eaLnBrk="1" hangingPunct="1">
              <a:defRPr/>
            </a:pPr>
            <a:r>
              <a:rPr lang="en-US" sz="2000" dirty="0">
                <a:solidFill>
                  <a:srgbClr val="000000"/>
                </a:solidFill>
              </a:rPr>
              <a:t>Local hierarchy in foreign organization</a:t>
            </a:r>
            <a:endParaRPr lang="en-US" sz="3200"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37</a:t>
            </a:fld>
            <a:endParaRPr lang="en-US" dirty="0"/>
          </a:p>
        </p:txBody>
      </p:sp>
    </p:spTree>
    <p:extLst>
      <p:ext uri="{BB962C8B-B14F-4D97-AF65-F5344CB8AC3E}">
        <p14:creationId xmlns:p14="http://schemas.microsoft.com/office/powerpoint/2010/main" val="293564590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solidFill>
                  <a:srgbClr val="000000"/>
                </a:solidFill>
              </a:rPr>
              <a:t>Funding Collaborations</a:t>
            </a:r>
          </a:p>
        </p:txBody>
      </p:sp>
      <p:sp>
        <p:nvSpPr>
          <p:cNvPr id="14339" name="Rectangle 3"/>
          <p:cNvSpPr>
            <a:spLocks noGrp="1" noChangeArrowheads="1"/>
          </p:cNvSpPr>
          <p:nvPr>
            <p:ph type="body" idx="1"/>
          </p:nvPr>
        </p:nvSpPr>
        <p:spPr>
          <a:xfrm>
            <a:off x="0" y="838200"/>
            <a:ext cx="8991600" cy="5714999"/>
          </a:xfrm>
        </p:spPr>
        <p:txBody>
          <a:bodyPr/>
          <a:lstStyle/>
          <a:p>
            <a:pPr eaLnBrk="1" hangingPunct="1">
              <a:defRPr/>
            </a:pPr>
            <a:r>
              <a:rPr lang="en-US" dirty="0">
                <a:solidFill>
                  <a:srgbClr val="000000"/>
                </a:solidFill>
              </a:rPr>
              <a:t>Traditional Subcontract/Consortium</a:t>
            </a:r>
          </a:p>
          <a:p>
            <a:pPr lvl="1" eaLnBrk="1" hangingPunct="1">
              <a:defRPr/>
            </a:pPr>
            <a:r>
              <a:rPr lang="en-US" sz="2400" dirty="0">
                <a:solidFill>
                  <a:srgbClr val="000000"/>
                </a:solidFill>
              </a:rPr>
              <a:t>Decide how and when the funds will be disbursed</a:t>
            </a:r>
          </a:p>
          <a:p>
            <a:pPr lvl="2" eaLnBrk="1" hangingPunct="1">
              <a:defRPr/>
            </a:pPr>
            <a:r>
              <a:rPr lang="en-US" sz="2000" dirty="0">
                <a:solidFill>
                  <a:srgbClr val="000000"/>
                </a:solidFill>
              </a:rPr>
              <a:t>Understand local reimbursement systems</a:t>
            </a:r>
          </a:p>
          <a:p>
            <a:pPr lvl="2" eaLnBrk="1" hangingPunct="1">
              <a:defRPr/>
            </a:pPr>
            <a:r>
              <a:rPr lang="en-US" sz="2000" dirty="0">
                <a:solidFill>
                  <a:srgbClr val="000000"/>
                </a:solidFill>
              </a:rPr>
              <a:t>Salary support for local investigators</a:t>
            </a:r>
          </a:p>
          <a:p>
            <a:pPr lvl="2" eaLnBrk="1" hangingPunct="1">
              <a:defRPr/>
            </a:pPr>
            <a:r>
              <a:rPr lang="en-US" sz="2000" dirty="0">
                <a:solidFill>
                  <a:srgbClr val="000000"/>
                </a:solidFill>
              </a:rPr>
              <a:t>Project delays = no salary support for staff</a:t>
            </a:r>
          </a:p>
          <a:p>
            <a:pPr lvl="2" eaLnBrk="1" hangingPunct="1">
              <a:defRPr/>
            </a:pPr>
            <a:r>
              <a:rPr lang="en-US" sz="2000" dirty="0">
                <a:solidFill>
                  <a:srgbClr val="000000"/>
                </a:solidFill>
              </a:rPr>
              <a:t>Check or Wire payments</a:t>
            </a:r>
          </a:p>
          <a:p>
            <a:pPr lvl="2" eaLnBrk="1" hangingPunct="1">
              <a:defRPr/>
            </a:pPr>
            <a:r>
              <a:rPr lang="en-US" sz="2000" dirty="0">
                <a:solidFill>
                  <a:srgbClr val="000000"/>
                </a:solidFill>
              </a:rPr>
              <a:t>Advance payments</a:t>
            </a:r>
          </a:p>
          <a:p>
            <a:pPr lvl="1" eaLnBrk="1" hangingPunct="1">
              <a:defRPr/>
            </a:pPr>
            <a:endParaRPr lang="en-US" sz="2400" dirty="0">
              <a:solidFill>
                <a:srgbClr val="000000"/>
              </a:solidFill>
            </a:endParaRPr>
          </a:p>
          <a:p>
            <a:pPr lvl="1" eaLnBrk="1" hangingPunct="1">
              <a:defRPr/>
            </a:pPr>
            <a:r>
              <a:rPr lang="en-US" sz="2400" dirty="0">
                <a:solidFill>
                  <a:srgbClr val="000000"/>
                </a:solidFill>
              </a:rPr>
              <a:t>Establish procedures for reporting progress and use of funds </a:t>
            </a:r>
          </a:p>
          <a:p>
            <a:pPr lvl="1" eaLnBrk="1" hangingPunct="1">
              <a:defRPr/>
            </a:pPr>
            <a:endParaRPr lang="en-US" sz="2400" dirty="0">
              <a:solidFill>
                <a:srgbClr val="000000"/>
              </a:solidFill>
            </a:endParaRPr>
          </a:p>
          <a:p>
            <a:pPr lvl="1" eaLnBrk="1" hangingPunct="1">
              <a:defRPr/>
            </a:pPr>
            <a:r>
              <a:rPr lang="en-US" sz="2400" dirty="0">
                <a:solidFill>
                  <a:srgbClr val="000000"/>
                </a:solidFill>
              </a:rPr>
              <a:t>U.S. awardees will flow down to foreign subrecipients applicable parts of the Uniform Guidance and monitor foreign entity progress</a:t>
            </a:r>
          </a:p>
          <a:p>
            <a:pPr lvl="1" eaLnBrk="1" hangingPunct="1">
              <a:defRPr/>
            </a:pPr>
            <a:endParaRPr lang="en-US" sz="3200" dirty="0">
              <a:solidFill>
                <a:srgbClr val="000000"/>
              </a:solidFill>
            </a:endParaRPr>
          </a:p>
          <a:p>
            <a:pPr lvl="1" eaLnBrk="1" hangingPunct="1">
              <a:defRPr/>
            </a:pPr>
            <a:endParaRPr lang="en-US" sz="2400"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38</a:t>
            </a:fld>
            <a:endParaRPr lang="en-US" dirty="0"/>
          </a:p>
        </p:txBody>
      </p:sp>
    </p:spTree>
    <p:extLst>
      <p:ext uri="{BB962C8B-B14F-4D97-AF65-F5344CB8AC3E}">
        <p14:creationId xmlns:p14="http://schemas.microsoft.com/office/powerpoint/2010/main" val="264499279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39000"/>
            <a:lum/>
          </a:blip>
          <a:srcRect/>
          <a:stretch>
            <a:fillRect l="-17000" r="-17000"/>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a:solidFill>
                  <a:srgbClr val="000000"/>
                </a:solidFill>
              </a:rPr>
              <a:t>Overarching Considerations</a:t>
            </a:r>
          </a:p>
        </p:txBody>
      </p:sp>
      <p:sp>
        <p:nvSpPr>
          <p:cNvPr id="119811" name="Rectangle 3"/>
          <p:cNvSpPr>
            <a:spLocks noGrp="1" noChangeArrowheads="1"/>
          </p:cNvSpPr>
          <p:nvPr>
            <p:ph type="body" idx="1"/>
          </p:nvPr>
        </p:nvSpPr>
        <p:spPr>
          <a:xfrm>
            <a:off x="0" y="914400"/>
            <a:ext cx="9144000" cy="5257800"/>
          </a:xfrm>
        </p:spPr>
        <p:txBody>
          <a:bodyPr/>
          <a:lstStyle/>
          <a:p>
            <a:pPr marL="457200" eaLnBrk="1" hangingPunct="1">
              <a:spcBef>
                <a:spcPts val="1200"/>
              </a:spcBef>
              <a:spcAft>
                <a:spcPts val="600"/>
              </a:spcAft>
              <a:defRPr/>
            </a:pPr>
            <a:r>
              <a:rPr lang="en-US" u="sng" dirty="0">
                <a:solidFill>
                  <a:srgbClr val="000000"/>
                </a:solidFill>
              </a:rPr>
              <a:t>Foreign Institutions function differently</a:t>
            </a:r>
          </a:p>
          <a:p>
            <a:pPr marL="1257300" lvl="2" eaLnBrk="1" hangingPunct="1">
              <a:spcBef>
                <a:spcPts val="1200"/>
              </a:spcBef>
              <a:spcAft>
                <a:spcPts val="600"/>
              </a:spcAft>
              <a:defRPr/>
            </a:pPr>
            <a:r>
              <a:rPr lang="en-US" sz="2800" dirty="0">
                <a:solidFill>
                  <a:srgbClr val="000000"/>
                </a:solidFill>
              </a:rPr>
              <a:t>Language</a:t>
            </a:r>
          </a:p>
          <a:p>
            <a:pPr marL="1257300" lvl="2" eaLnBrk="1" hangingPunct="1">
              <a:spcBef>
                <a:spcPts val="1200"/>
              </a:spcBef>
              <a:spcAft>
                <a:spcPts val="600"/>
              </a:spcAft>
              <a:defRPr/>
            </a:pPr>
            <a:r>
              <a:rPr lang="en-US" sz="2800" dirty="0">
                <a:solidFill>
                  <a:srgbClr val="000000"/>
                </a:solidFill>
              </a:rPr>
              <a:t>Time Zones</a:t>
            </a:r>
          </a:p>
          <a:p>
            <a:pPr marL="1257300" lvl="2" eaLnBrk="1" hangingPunct="1">
              <a:spcBef>
                <a:spcPts val="1200"/>
              </a:spcBef>
              <a:spcAft>
                <a:spcPts val="600"/>
              </a:spcAft>
              <a:defRPr/>
            </a:pPr>
            <a:r>
              <a:rPr lang="en-US" sz="2800" dirty="0">
                <a:solidFill>
                  <a:srgbClr val="000000"/>
                </a:solidFill>
              </a:rPr>
              <a:t> Internet Access</a:t>
            </a:r>
          </a:p>
          <a:p>
            <a:pPr marL="1257300" lvl="2" eaLnBrk="1" hangingPunct="1">
              <a:spcBef>
                <a:spcPts val="1200"/>
              </a:spcBef>
              <a:spcAft>
                <a:spcPts val="600"/>
              </a:spcAft>
              <a:defRPr/>
            </a:pPr>
            <a:r>
              <a:rPr lang="en-US" sz="2800" dirty="0">
                <a:solidFill>
                  <a:srgbClr val="000000"/>
                </a:solidFill>
              </a:rPr>
              <a:t> Sponsored programs staff</a:t>
            </a:r>
          </a:p>
          <a:p>
            <a:pPr marL="1257300" lvl="2" eaLnBrk="1" hangingPunct="1">
              <a:spcBef>
                <a:spcPts val="1200"/>
              </a:spcBef>
              <a:spcAft>
                <a:spcPts val="600"/>
              </a:spcAft>
              <a:defRPr/>
            </a:pPr>
            <a:r>
              <a:rPr lang="en-US" sz="2800" dirty="0">
                <a:solidFill>
                  <a:srgbClr val="000000"/>
                </a:solidFill>
              </a:rPr>
              <a:t> NIH funding requirements</a:t>
            </a:r>
          </a:p>
          <a:p>
            <a:pPr marL="457200" eaLnBrk="1" hangingPunct="1">
              <a:spcBef>
                <a:spcPts val="1200"/>
              </a:spcBef>
              <a:spcAft>
                <a:spcPts val="600"/>
              </a:spcAft>
              <a:defRPr/>
            </a:pPr>
            <a:endParaRPr lang="en-US" u="sng" dirty="0">
              <a:solidFill>
                <a:srgbClr val="000000"/>
              </a:solidFill>
            </a:endParaRPr>
          </a:p>
          <a:p>
            <a:pPr marL="457200" algn="ctr" eaLnBrk="1" hangingPunct="1">
              <a:spcBef>
                <a:spcPts val="1200"/>
              </a:spcBef>
              <a:spcAft>
                <a:spcPts val="600"/>
              </a:spcAft>
              <a:defRPr/>
            </a:pPr>
            <a:r>
              <a:rPr lang="en-US" u="sng" dirty="0">
                <a:solidFill>
                  <a:srgbClr val="000000"/>
                </a:solidFill>
              </a:rPr>
              <a:t>Plan for delays, differences and dialogue </a:t>
            </a:r>
            <a:r>
              <a:rPr lang="en-US" u="sng" dirty="0">
                <a:solidFill>
                  <a:srgbClr val="BC0000"/>
                </a:solidFill>
              </a:rPr>
              <a:t>Apply early</a:t>
            </a:r>
          </a:p>
          <a:p>
            <a:pPr marL="457200" eaLnBrk="1" hangingPunct="1">
              <a:spcBef>
                <a:spcPts val="1200"/>
              </a:spcBef>
              <a:spcAft>
                <a:spcPts val="600"/>
              </a:spcAft>
              <a:buFontTx/>
              <a:buNone/>
              <a:defRPr/>
            </a:pPr>
            <a:endParaRPr lang="en-US" dirty="0">
              <a:solidFill>
                <a:srgbClr val="000000"/>
              </a:solidFill>
            </a:endParaRPr>
          </a:p>
          <a:p>
            <a:pPr eaLnBrk="1" hangingPunct="1">
              <a:buFontTx/>
              <a:buNone/>
              <a:defRPr/>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39</a:t>
            </a:fld>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7D2079-D276-4CA4-B860-4E414E225137}"/>
              </a:ext>
            </a:extLst>
          </p:cNvPr>
          <p:cNvSpPr>
            <a:spLocks noGrp="1"/>
          </p:cNvSpPr>
          <p:nvPr>
            <p:ph type="sldNum" sz="quarter" idx="12"/>
          </p:nvPr>
        </p:nvSpPr>
        <p:spPr/>
        <p:txBody>
          <a:bodyPr/>
          <a:lstStyle/>
          <a:p>
            <a:pPr>
              <a:defRPr/>
            </a:pPr>
            <a:fld id="{47FB8D01-3914-4DB3-B57C-CBFB0C131CCE}" type="slidenum">
              <a:rPr lang="en-US" smtClean="0"/>
              <a:pPr>
                <a:defRPr/>
              </a:pPr>
              <a:t>4</a:t>
            </a:fld>
            <a:endParaRPr lang="en-US"/>
          </a:p>
        </p:txBody>
      </p:sp>
      <p:sp>
        <p:nvSpPr>
          <p:cNvPr id="6" name="Title 5">
            <a:extLst>
              <a:ext uri="{FF2B5EF4-FFF2-40B4-BE49-F238E27FC236}">
                <a16:creationId xmlns:a16="http://schemas.microsoft.com/office/drawing/2014/main" id="{370233B3-A9AA-465F-B25A-E46F0A01950D}"/>
              </a:ext>
            </a:extLst>
          </p:cNvPr>
          <p:cNvSpPr>
            <a:spLocks noGrp="1"/>
          </p:cNvSpPr>
          <p:nvPr>
            <p:ph type="title" idx="4294967295"/>
          </p:nvPr>
        </p:nvSpPr>
        <p:spPr>
          <a:xfrm>
            <a:off x="4495800" y="6006498"/>
            <a:ext cx="32766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Arial" charset="0"/>
              </a:rPr>
              <a:t>Task Force on Microbiology and Infectious Diseases, 1991</a:t>
            </a:r>
          </a:p>
        </p:txBody>
      </p:sp>
      <p:sp>
        <p:nvSpPr>
          <p:cNvPr id="9" name="Speech Bubble: Rectangle with Corners Rounded 8">
            <a:extLst>
              <a:ext uri="{FF2B5EF4-FFF2-40B4-BE49-F238E27FC236}">
                <a16:creationId xmlns:a16="http://schemas.microsoft.com/office/drawing/2014/main" id="{6C4B3BBE-805A-44E9-B698-A22A6EC3B3B8}"/>
              </a:ext>
            </a:extLst>
          </p:cNvPr>
          <p:cNvSpPr>
            <a:spLocks/>
          </p:cNvSpPr>
          <p:nvPr/>
        </p:nvSpPr>
        <p:spPr bwMode="auto">
          <a:xfrm>
            <a:off x="800100" y="109250"/>
            <a:ext cx="7543800" cy="5511225"/>
          </a:xfrm>
          <a:prstGeom prst="wedgeRoundRectCallout">
            <a:avLst>
              <a:gd name="adj1" fmla="val -2999"/>
              <a:gd name="adj2" fmla="val 64027"/>
              <a:gd name="adj3" fmla="val 16667"/>
            </a:avLst>
          </a:prstGeom>
          <a:solidFill>
            <a:schemeClr val="accent1">
              <a:lumMod val="50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Avenir Next Condensed" panose="020B0506020202020204" pitchFamily="34" charset="0"/>
                <a:ea typeface="+mn-ea"/>
                <a:cs typeface="Arial Hebrew" pitchFamily="2" charset="-79"/>
              </a:rPr>
              <a:t>“Because infectious diseases do not respect national boundaries and because many diseases can be studied and ultimately controlled only through integrated, global research programs, the Institute should continue its longstanding efforts to foster, support, and expand (where possible) broad-based international studies of infectious diseases….”</a:t>
            </a:r>
          </a:p>
        </p:txBody>
      </p:sp>
    </p:spTree>
    <p:extLst>
      <p:ext uri="{BB962C8B-B14F-4D97-AF65-F5344CB8AC3E}">
        <p14:creationId xmlns:p14="http://schemas.microsoft.com/office/powerpoint/2010/main" val="2028163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solidFill>
                  <a:srgbClr val="000000"/>
                </a:solidFill>
              </a:rPr>
              <a:t>NIH and International Research</a:t>
            </a:r>
          </a:p>
        </p:txBody>
      </p:sp>
      <p:sp>
        <p:nvSpPr>
          <p:cNvPr id="119811" name="Rectangle 3"/>
          <p:cNvSpPr>
            <a:spLocks noGrp="1" noChangeArrowheads="1"/>
          </p:cNvSpPr>
          <p:nvPr>
            <p:ph type="body" idx="1"/>
          </p:nvPr>
        </p:nvSpPr>
        <p:spPr>
          <a:xfrm>
            <a:off x="381000" y="2514600"/>
            <a:ext cx="8534400" cy="1661445"/>
          </a:xfrm>
        </p:spPr>
        <p:txBody>
          <a:bodyPr>
            <a:normAutofit/>
          </a:bodyPr>
          <a:lstStyle/>
          <a:p>
            <a:pPr marL="0" indent="0" algn="ctr">
              <a:buNone/>
            </a:pPr>
            <a:r>
              <a:rPr lang="en-US" dirty="0">
                <a:solidFill>
                  <a:srgbClr val="111111"/>
                </a:solidFill>
              </a:rPr>
              <a:t>What are the reporting requirements?</a:t>
            </a:r>
          </a:p>
          <a:p>
            <a:pPr marL="0" indent="0">
              <a:buNone/>
            </a:pPr>
            <a:endParaRPr lang="en-US" dirty="0">
              <a:solidFill>
                <a:srgbClr val="111111"/>
              </a:solidFill>
            </a:endParaRPr>
          </a:p>
          <a:p>
            <a:pPr eaLnBrk="1" hangingPunct="1">
              <a:buFontTx/>
              <a:buNone/>
              <a:defRPr/>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40</a:t>
            </a:fld>
            <a:endParaRPr lang="en-US" dirty="0"/>
          </a:p>
        </p:txBody>
      </p:sp>
    </p:spTree>
    <p:extLst>
      <p:ext uri="{BB962C8B-B14F-4D97-AF65-F5344CB8AC3E}">
        <p14:creationId xmlns:p14="http://schemas.microsoft.com/office/powerpoint/2010/main" val="227591935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a:solidFill>
                  <a:srgbClr val="000000"/>
                </a:solidFill>
              </a:rPr>
              <a:t>Project Monitoring</a:t>
            </a:r>
          </a:p>
        </p:txBody>
      </p:sp>
      <p:sp>
        <p:nvSpPr>
          <p:cNvPr id="12291" name="Rectangle 3"/>
          <p:cNvSpPr>
            <a:spLocks noGrp="1" noChangeArrowheads="1"/>
          </p:cNvSpPr>
          <p:nvPr>
            <p:ph type="body" idx="1"/>
          </p:nvPr>
        </p:nvSpPr>
        <p:spPr>
          <a:xfrm>
            <a:off x="0" y="762000"/>
            <a:ext cx="9144000" cy="6096000"/>
          </a:xfrm>
        </p:spPr>
        <p:txBody>
          <a:bodyPr/>
          <a:lstStyle/>
          <a:p>
            <a:pPr marL="457200" eaLnBrk="1" hangingPunct="1">
              <a:spcBef>
                <a:spcPts val="1200"/>
              </a:spcBef>
              <a:spcAft>
                <a:spcPts val="600"/>
              </a:spcAft>
            </a:pPr>
            <a:r>
              <a:rPr lang="en-US" sz="2800" dirty="0">
                <a:solidFill>
                  <a:srgbClr val="000000"/>
                </a:solidFill>
              </a:rPr>
              <a:t>Research Performance Progress Report (RPPR)</a:t>
            </a:r>
          </a:p>
          <a:p>
            <a:pPr lvl="1"/>
            <a:r>
              <a:rPr lang="en-US" sz="2600" dirty="0">
                <a:solidFill>
                  <a:srgbClr val="000000"/>
                </a:solidFill>
              </a:rPr>
              <a:t>Section E.4--What dollar amount of the award’s budget is being spent in foreign country(ies)?</a:t>
            </a:r>
          </a:p>
          <a:p>
            <a:pPr lvl="3"/>
            <a:r>
              <a:rPr lang="en-US" dirty="0">
                <a:solidFill>
                  <a:srgbClr val="000000"/>
                </a:solidFill>
              </a:rPr>
              <a:t>Domestic awardees provide dollar amount obligated to first-tier subawards to foreign entities</a:t>
            </a:r>
          </a:p>
          <a:p>
            <a:pPr lvl="3"/>
            <a:endParaRPr lang="en-US" dirty="0">
              <a:solidFill>
                <a:srgbClr val="000000"/>
              </a:solidFill>
            </a:endParaRPr>
          </a:p>
          <a:p>
            <a:pPr lvl="3"/>
            <a:r>
              <a:rPr lang="en-US" dirty="0">
                <a:solidFill>
                  <a:srgbClr val="000000"/>
                </a:solidFill>
              </a:rPr>
              <a:t>Foreign awardees provide dollar amount of award excluding first-tier subawards to U.S. entities</a:t>
            </a:r>
          </a:p>
          <a:p>
            <a:pPr lvl="3"/>
            <a:endParaRPr lang="en-US" dirty="0">
              <a:solidFill>
                <a:srgbClr val="000000"/>
              </a:solidFill>
            </a:endParaRPr>
          </a:p>
          <a:p>
            <a:pPr lvl="3"/>
            <a:r>
              <a:rPr lang="en-US" dirty="0">
                <a:solidFill>
                  <a:srgbClr val="000000"/>
                </a:solidFill>
              </a:rPr>
              <a:t>Dollars should reflect Total Costs</a:t>
            </a:r>
          </a:p>
          <a:p>
            <a:pPr lvl="3"/>
            <a:endParaRPr lang="en-US" dirty="0">
              <a:solidFill>
                <a:srgbClr val="000000"/>
              </a:solidFill>
            </a:endParaRPr>
          </a:p>
          <a:p>
            <a:pPr lvl="3"/>
            <a:r>
              <a:rPr lang="en-US" dirty="0">
                <a:solidFill>
                  <a:srgbClr val="000000"/>
                </a:solidFill>
              </a:rPr>
              <a:t>For multiple foreign countries, include distribution between foreign countries</a:t>
            </a:r>
          </a:p>
          <a:p>
            <a:pPr lvl="3"/>
            <a:endParaRPr lang="en-US" dirty="0">
              <a:solidFill>
                <a:srgbClr val="000000"/>
              </a:solidFill>
            </a:endParaRPr>
          </a:p>
          <a:p>
            <a:pPr lvl="3"/>
            <a:r>
              <a:rPr lang="en-US" dirty="0">
                <a:solidFill>
                  <a:srgbClr val="000000"/>
                </a:solidFill>
              </a:rPr>
              <a:t>Foreign travel and purchases not necessary unless part of first-tier sub</a:t>
            </a:r>
          </a:p>
          <a:p>
            <a:pPr marL="1371600" lvl="3" indent="0">
              <a:buNone/>
            </a:pPr>
            <a:endParaRPr lang="en-US" dirty="0">
              <a:solidFill>
                <a:srgbClr val="000000"/>
              </a:solidFill>
            </a:endParaRPr>
          </a:p>
          <a:p>
            <a:pPr marL="571500" lvl="1" indent="0" eaLnBrk="1" hangingPunct="1">
              <a:spcBef>
                <a:spcPts val="1200"/>
              </a:spcBef>
              <a:spcAft>
                <a:spcPts val="600"/>
              </a:spcAft>
              <a:buNone/>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41</a:t>
            </a:fld>
            <a:endParaRPr lang="en-US" dirty="0"/>
          </a:p>
        </p:txBody>
      </p:sp>
    </p:spTree>
    <p:extLst>
      <p:ext uri="{BB962C8B-B14F-4D97-AF65-F5344CB8AC3E}">
        <p14:creationId xmlns:p14="http://schemas.microsoft.com/office/powerpoint/2010/main" val="208743581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a:solidFill>
                  <a:srgbClr val="000000"/>
                </a:solidFill>
              </a:rPr>
              <a:t>Project Monitoring</a:t>
            </a:r>
          </a:p>
        </p:txBody>
      </p:sp>
      <p:sp>
        <p:nvSpPr>
          <p:cNvPr id="12291" name="Rectangle 3"/>
          <p:cNvSpPr>
            <a:spLocks noGrp="1" noChangeArrowheads="1"/>
          </p:cNvSpPr>
          <p:nvPr>
            <p:ph type="body" idx="1"/>
          </p:nvPr>
        </p:nvSpPr>
        <p:spPr>
          <a:xfrm>
            <a:off x="-1" y="762000"/>
            <a:ext cx="8991601" cy="6096000"/>
          </a:xfrm>
        </p:spPr>
        <p:txBody>
          <a:bodyPr/>
          <a:lstStyle/>
          <a:p>
            <a:pPr marL="457200" eaLnBrk="1" hangingPunct="1">
              <a:spcBef>
                <a:spcPts val="1200"/>
              </a:spcBef>
              <a:spcAft>
                <a:spcPts val="600"/>
              </a:spcAft>
            </a:pPr>
            <a:r>
              <a:rPr lang="en-US" sz="2800" dirty="0">
                <a:solidFill>
                  <a:srgbClr val="000000"/>
                </a:solidFill>
              </a:rPr>
              <a:t>Research Performance Progress Report (RPPR)</a:t>
            </a:r>
          </a:p>
          <a:p>
            <a:pPr lvl="1"/>
            <a:r>
              <a:rPr lang="en-US" sz="2000" dirty="0">
                <a:solidFill>
                  <a:srgbClr val="000000"/>
                </a:solidFill>
              </a:rPr>
              <a:t>Section G.9 Foreign Component—Provide information on foreign components</a:t>
            </a:r>
          </a:p>
          <a:p>
            <a:pPr lvl="1"/>
            <a:endParaRPr lang="en-US" sz="2000" dirty="0">
              <a:solidFill>
                <a:srgbClr val="000000"/>
              </a:solidFill>
            </a:endParaRPr>
          </a:p>
          <a:p>
            <a:pPr lvl="3"/>
            <a:r>
              <a:rPr lang="en-US" dirty="0">
                <a:solidFill>
                  <a:srgbClr val="000000"/>
                </a:solidFill>
              </a:rPr>
              <a:t>Significant scientific activity performed outside of the U.S. whether or not grant funds were expended</a:t>
            </a:r>
          </a:p>
          <a:p>
            <a:pPr lvl="3"/>
            <a:endParaRPr lang="en-US" dirty="0">
              <a:solidFill>
                <a:srgbClr val="000000"/>
              </a:solidFill>
            </a:endParaRPr>
          </a:p>
          <a:p>
            <a:pPr lvl="3"/>
            <a:r>
              <a:rPr lang="en-US" dirty="0">
                <a:solidFill>
                  <a:srgbClr val="000000"/>
                </a:solidFill>
              </a:rPr>
              <a:t>NIAID adds a Term of Award to NoA to remind Grantees that research conducted outside the Unites States needs to be reported</a:t>
            </a:r>
          </a:p>
          <a:p>
            <a:pPr lvl="3"/>
            <a:endParaRPr lang="en-US" dirty="0">
              <a:solidFill>
                <a:srgbClr val="000000"/>
              </a:solidFill>
            </a:endParaRPr>
          </a:p>
          <a:p>
            <a:pPr lvl="1"/>
            <a:r>
              <a:rPr lang="en-US" sz="2000" dirty="0">
                <a:solidFill>
                  <a:srgbClr val="000000"/>
                </a:solidFill>
              </a:rPr>
              <a:t>D.1 – Participants </a:t>
            </a:r>
          </a:p>
          <a:p>
            <a:pPr lvl="2"/>
            <a:r>
              <a:rPr lang="en-US" sz="2000" dirty="0">
                <a:solidFill>
                  <a:srgbClr val="000000"/>
                </a:solidFill>
              </a:rPr>
              <a:t>Check “yes” and add the organization/country if the individual’s primary affiliation is foreign and working in a foreign country</a:t>
            </a:r>
          </a:p>
          <a:p>
            <a:pPr lvl="3"/>
            <a:endParaRPr lang="en-US" dirty="0">
              <a:solidFill>
                <a:srgbClr val="000000"/>
              </a:solidFill>
            </a:endParaRPr>
          </a:p>
          <a:p>
            <a:pPr marL="571500" lvl="1" indent="0" eaLnBrk="1" hangingPunct="1">
              <a:spcBef>
                <a:spcPts val="1200"/>
              </a:spcBef>
              <a:spcAft>
                <a:spcPts val="600"/>
              </a:spcAft>
              <a:buNone/>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42</a:t>
            </a:fld>
            <a:endParaRPr lang="en-US" dirty="0"/>
          </a:p>
        </p:txBody>
      </p:sp>
    </p:spTree>
    <p:extLst>
      <p:ext uri="{BB962C8B-B14F-4D97-AF65-F5344CB8AC3E}">
        <p14:creationId xmlns:p14="http://schemas.microsoft.com/office/powerpoint/2010/main" val="126539073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Tips for Foreign Investigators</a:t>
            </a:r>
          </a:p>
        </p:txBody>
      </p:sp>
      <p:sp>
        <p:nvSpPr>
          <p:cNvPr id="3" name="Content Placeholder 2"/>
          <p:cNvSpPr>
            <a:spLocks noGrp="1"/>
          </p:cNvSpPr>
          <p:nvPr>
            <p:ph idx="1"/>
          </p:nvPr>
        </p:nvSpPr>
        <p:spPr>
          <a:xfrm>
            <a:off x="0" y="838200"/>
            <a:ext cx="8686800" cy="5638800"/>
          </a:xfrm>
        </p:spPr>
        <p:txBody>
          <a:bodyPr/>
          <a:lstStyle/>
          <a:p>
            <a:r>
              <a:rPr lang="en-US" dirty="0">
                <a:solidFill>
                  <a:srgbClr val="000000"/>
                </a:solidFill>
              </a:rPr>
              <a:t>Don’t forget about the Audit Requirements – required if expended </a:t>
            </a:r>
            <a:r>
              <a:rPr lang="en-US" dirty="0">
                <a:solidFill>
                  <a:srgbClr val="B40000"/>
                </a:solidFill>
              </a:rPr>
              <a:t>$750,000 </a:t>
            </a:r>
            <a:r>
              <a:rPr lang="en-US" dirty="0">
                <a:solidFill>
                  <a:srgbClr val="000000"/>
                </a:solidFill>
              </a:rPr>
              <a:t>or more in </a:t>
            </a:r>
            <a:r>
              <a:rPr lang="en-US" dirty="0">
                <a:solidFill>
                  <a:srgbClr val="B40000"/>
                </a:solidFill>
              </a:rPr>
              <a:t>HHS</a:t>
            </a:r>
            <a:r>
              <a:rPr lang="en-US" dirty="0">
                <a:solidFill>
                  <a:srgbClr val="000000"/>
                </a:solidFill>
              </a:rPr>
              <a:t> awards.</a:t>
            </a:r>
          </a:p>
          <a:p>
            <a:pPr marL="914400" lvl="2" indent="0">
              <a:buNone/>
            </a:pPr>
            <a:endParaRPr lang="en-US" dirty="0">
              <a:solidFill>
                <a:srgbClr val="000000"/>
              </a:solidFill>
            </a:endParaRPr>
          </a:p>
          <a:p>
            <a:pPr lvl="2"/>
            <a:endParaRPr lang="en-US" dirty="0"/>
          </a:p>
          <a:p>
            <a:pPr lvl="2"/>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0E1B4CA4-B81C-483E-ABBD-1388E88B8102}" type="slidenum">
              <a:rPr lang="en-US" smtClean="0"/>
              <a:pPr>
                <a:defRPr/>
              </a:pPr>
              <a:t>43</a:t>
            </a:fld>
            <a:endParaRPr lang="en-US" dirty="0"/>
          </a:p>
        </p:txBody>
      </p:sp>
    </p:spTree>
    <p:extLst>
      <p:ext uri="{BB962C8B-B14F-4D97-AF65-F5344CB8AC3E}">
        <p14:creationId xmlns:p14="http://schemas.microsoft.com/office/powerpoint/2010/main" val="1497916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solidFill>
                  <a:srgbClr val="000000"/>
                </a:solidFill>
              </a:rPr>
              <a:t>Closeout </a:t>
            </a:r>
          </a:p>
        </p:txBody>
      </p:sp>
      <p:sp>
        <p:nvSpPr>
          <p:cNvPr id="26627" name="Rectangle 3"/>
          <p:cNvSpPr>
            <a:spLocks noGrp="1" noChangeArrowheads="1"/>
          </p:cNvSpPr>
          <p:nvPr>
            <p:ph type="body" idx="1"/>
          </p:nvPr>
        </p:nvSpPr>
        <p:spPr>
          <a:xfrm>
            <a:off x="0" y="762000"/>
            <a:ext cx="8763000" cy="6096000"/>
          </a:xfrm>
        </p:spPr>
        <p:txBody>
          <a:bodyPr/>
          <a:lstStyle/>
          <a:p>
            <a:pPr fontAlgn="auto">
              <a:spcAft>
                <a:spcPts val="0"/>
              </a:spcAft>
              <a:defRPr/>
            </a:pPr>
            <a:r>
              <a:rPr lang="en-US" sz="2800" dirty="0">
                <a:solidFill>
                  <a:srgbClr val="000000"/>
                </a:solidFill>
                <a:cs typeface="Arial" pitchFamily="34" charset="0"/>
              </a:rPr>
              <a:t>Documents are due within </a:t>
            </a:r>
            <a:r>
              <a:rPr lang="en-US" sz="2800" u="sng" dirty="0">
                <a:solidFill>
                  <a:srgbClr val="B40000"/>
                </a:solidFill>
                <a:cs typeface="Arial" pitchFamily="34" charset="0"/>
              </a:rPr>
              <a:t>120 calendar days </a:t>
            </a:r>
            <a:r>
              <a:rPr lang="en-US" sz="2800" dirty="0">
                <a:solidFill>
                  <a:srgbClr val="000000"/>
                </a:solidFill>
                <a:cs typeface="Arial" pitchFamily="34" charset="0"/>
              </a:rPr>
              <a:t>of the end of grant support:</a:t>
            </a:r>
          </a:p>
          <a:p>
            <a:pPr marL="0" indent="0" fontAlgn="auto">
              <a:spcAft>
                <a:spcPts val="0"/>
              </a:spcAft>
              <a:buNone/>
              <a:defRPr/>
            </a:pPr>
            <a:endParaRPr lang="en-US" sz="2800" dirty="0">
              <a:solidFill>
                <a:srgbClr val="000000"/>
              </a:solidFill>
              <a:cs typeface="Arial" pitchFamily="34" charset="0"/>
            </a:endParaRPr>
          </a:p>
          <a:p>
            <a:pPr marL="914400" lvl="1" indent="-457200" fontAlgn="auto">
              <a:spcAft>
                <a:spcPts val="0"/>
              </a:spcAft>
              <a:buFont typeface="+mj-lt"/>
              <a:buAutoNum type="arabicPeriod"/>
              <a:defRPr/>
            </a:pPr>
            <a:r>
              <a:rPr lang="en-US" sz="2200" dirty="0">
                <a:solidFill>
                  <a:srgbClr val="000000"/>
                </a:solidFill>
                <a:cs typeface="Arial" pitchFamily="34" charset="0"/>
              </a:rPr>
              <a:t>Final Federal Financial Report (FFR) SF-425 Expenditure Data (submitted through eRA Commons);</a:t>
            </a:r>
          </a:p>
          <a:p>
            <a:pPr lvl="2" fontAlgn="auto">
              <a:spcAft>
                <a:spcPts val="0"/>
              </a:spcAft>
              <a:defRPr/>
            </a:pPr>
            <a:r>
              <a:rPr lang="en-US" sz="2000" b="0" dirty="0">
                <a:solidFill>
                  <a:srgbClr val="000000"/>
                </a:solidFill>
                <a:cs typeface="Arial" pitchFamily="34" charset="0"/>
              </a:rPr>
              <a:t>Grantees must ensure there are no discrepancies between final FFR expenditure data and Payment Management System.</a:t>
            </a:r>
          </a:p>
          <a:p>
            <a:pPr lvl="3" fontAlgn="auto">
              <a:spcAft>
                <a:spcPts val="0"/>
              </a:spcAft>
              <a:defRPr/>
            </a:pPr>
            <a:r>
              <a:rPr lang="en-US" b="0" dirty="0">
                <a:solidFill>
                  <a:srgbClr val="B40000"/>
                </a:solidFill>
                <a:cs typeface="Arial" pitchFamily="34" charset="0"/>
              </a:rPr>
              <a:t>Obligated funds must be drawn prior to 120 days after project period end date</a:t>
            </a:r>
          </a:p>
          <a:p>
            <a:pPr lvl="2" fontAlgn="auto">
              <a:spcAft>
                <a:spcPts val="0"/>
              </a:spcAft>
              <a:defRPr/>
            </a:pPr>
            <a:r>
              <a:rPr lang="en-US" sz="2000" dirty="0">
                <a:solidFill>
                  <a:srgbClr val="000000"/>
                </a:solidFill>
                <a:cs typeface="Arial" pitchFamily="34" charset="0"/>
              </a:rPr>
              <a:t>Reconcile award and expenditures</a:t>
            </a:r>
          </a:p>
          <a:p>
            <a:pPr lvl="3" fontAlgn="auto">
              <a:spcAft>
                <a:spcPts val="0"/>
              </a:spcAft>
              <a:defRPr/>
            </a:pPr>
            <a:r>
              <a:rPr lang="en-US" b="0" dirty="0">
                <a:solidFill>
                  <a:srgbClr val="000000"/>
                </a:solidFill>
                <a:cs typeface="Arial" pitchFamily="34" charset="0"/>
              </a:rPr>
              <a:t>Review carefully for restricted funds or carryovers</a:t>
            </a:r>
          </a:p>
          <a:p>
            <a:pPr lvl="2" fontAlgn="auto">
              <a:spcAft>
                <a:spcPts val="0"/>
              </a:spcAft>
              <a:defRPr/>
            </a:pPr>
            <a:endParaRPr lang="en-US" sz="2000" dirty="0">
              <a:solidFill>
                <a:srgbClr val="FF0000"/>
              </a:solidFill>
              <a:cs typeface="Arial" pitchFamily="34" charset="0"/>
            </a:endParaRPr>
          </a:p>
          <a:p>
            <a:pPr marL="914400" lvl="1" indent="-457200" fontAlgn="auto">
              <a:spcAft>
                <a:spcPts val="0"/>
              </a:spcAft>
              <a:buFont typeface="+mj-lt"/>
              <a:buAutoNum type="arabicPeriod"/>
              <a:defRPr/>
            </a:pPr>
            <a:r>
              <a:rPr lang="en-US" sz="2200" dirty="0">
                <a:solidFill>
                  <a:srgbClr val="000000"/>
                </a:solidFill>
                <a:cs typeface="Arial" pitchFamily="34" charset="0"/>
              </a:rPr>
              <a:t>Final Invention Statement &amp; Certification;</a:t>
            </a:r>
          </a:p>
          <a:p>
            <a:pPr marL="914400" lvl="1" indent="-457200" fontAlgn="auto">
              <a:spcAft>
                <a:spcPts val="0"/>
              </a:spcAft>
              <a:buFont typeface="+mj-lt"/>
              <a:buAutoNum type="arabicPeriod"/>
              <a:defRPr/>
            </a:pPr>
            <a:endParaRPr lang="en-US" sz="2200" dirty="0">
              <a:solidFill>
                <a:srgbClr val="000000"/>
              </a:solidFill>
              <a:cs typeface="Arial" pitchFamily="34" charset="0"/>
            </a:endParaRPr>
          </a:p>
          <a:p>
            <a:pPr marL="914400" lvl="1" indent="-457200" fontAlgn="auto">
              <a:spcAft>
                <a:spcPts val="0"/>
              </a:spcAft>
              <a:buFont typeface="+mj-lt"/>
              <a:buAutoNum type="arabicPeriod"/>
              <a:defRPr/>
            </a:pPr>
            <a:r>
              <a:rPr lang="en-US" sz="2200" dirty="0">
                <a:solidFill>
                  <a:srgbClr val="000000"/>
                </a:solidFill>
                <a:cs typeface="Arial" pitchFamily="34" charset="0"/>
              </a:rPr>
              <a:t>Final RPPR (F-RPPR) and Interim-RPPR</a:t>
            </a:r>
          </a:p>
          <a:p>
            <a:pPr lvl="1" fontAlgn="auto">
              <a:spcAft>
                <a:spcPts val="0"/>
              </a:spcAft>
              <a:buFontTx/>
              <a:buChar char="–"/>
              <a:defRPr/>
            </a:pPr>
            <a:endParaRPr lang="en-US" sz="2200" dirty="0">
              <a:solidFill>
                <a:srgbClr val="000000"/>
              </a:solidFill>
              <a:cs typeface="Arial" pitchFamily="34" charset="0"/>
            </a:endParaRPr>
          </a:p>
          <a:p>
            <a:pPr>
              <a:buFont typeface="Arial" panose="020B0604020202020204" pitchFamily="34" charset="0"/>
              <a:buChar char="•"/>
              <a:defRPr/>
            </a:pPr>
            <a:endParaRPr lang="en-US" sz="2400" dirty="0">
              <a:solidFill>
                <a:srgbClr val="000000"/>
              </a:solidFill>
              <a:cs typeface="Arial" pitchFamily="34" charset="0"/>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44</a:t>
            </a:fld>
            <a:endParaRPr lang="en-US" dirty="0"/>
          </a:p>
        </p:txBody>
      </p:sp>
    </p:spTree>
    <p:extLst>
      <p:ext uri="{BB962C8B-B14F-4D97-AF65-F5344CB8AC3E}">
        <p14:creationId xmlns:p14="http://schemas.microsoft.com/office/powerpoint/2010/main" val="3942486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solidFill>
                  <a:srgbClr val="000000"/>
                </a:solidFill>
              </a:rPr>
              <a:t>NIH and International Research</a:t>
            </a:r>
          </a:p>
        </p:txBody>
      </p:sp>
      <p:sp>
        <p:nvSpPr>
          <p:cNvPr id="119811" name="Rectangle 3"/>
          <p:cNvSpPr>
            <a:spLocks noGrp="1" noChangeArrowheads="1"/>
          </p:cNvSpPr>
          <p:nvPr>
            <p:ph type="body" idx="1"/>
          </p:nvPr>
        </p:nvSpPr>
        <p:spPr>
          <a:xfrm>
            <a:off x="381000" y="2514600"/>
            <a:ext cx="8534400" cy="1661445"/>
          </a:xfrm>
        </p:spPr>
        <p:txBody>
          <a:bodyPr>
            <a:normAutofit/>
          </a:bodyPr>
          <a:lstStyle/>
          <a:p>
            <a:pPr marL="0" indent="0" algn="ctr">
              <a:buNone/>
            </a:pPr>
            <a:r>
              <a:rPr lang="en-US" dirty="0">
                <a:solidFill>
                  <a:srgbClr val="111111"/>
                </a:solidFill>
              </a:rPr>
              <a:t>What if I want to make changes?</a:t>
            </a:r>
          </a:p>
          <a:p>
            <a:pPr marL="0" indent="0">
              <a:buNone/>
            </a:pPr>
            <a:endParaRPr lang="en-US" dirty="0">
              <a:solidFill>
                <a:srgbClr val="111111"/>
              </a:solidFill>
            </a:endParaRPr>
          </a:p>
          <a:p>
            <a:pPr eaLnBrk="1" hangingPunct="1">
              <a:buFontTx/>
              <a:buNone/>
              <a:defRPr/>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45</a:t>
            </a:fld>
            <a:endParaRPr lang="en-US" dirty="0"/>
          </a:p>
        </p:txBody>
      </p:sp>
    </p:spTree>
    <p:extLst>
      <p:ext uri="{BB962C8B-B14F-4D97-AF65-F5344CB8AC3E}">
        <p14:creationId xmlns:p14="http://schemas.microsoft.com/office/powerpoint/2010/main" val="419693013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solidFill>
                  <a:srgbClr val="000000"/>
                </a:solidFill>
              </a:rPr>
              <a:t>Prior Approval</a:t>
            </a:r>
          </a:p>
        </p:txBody>
      </p:sp>
      <p:sp>
        <p:nvSpPr>
          <p:cNvPr id="27651" name="Rectangle 3"/>
          <p:cNvSpPr>
            <a:spLocks noGrp="1" noChangeArrowheads="1"/>
          </p:cNvSpPr>
          <p:nvPr>
            <p:ph type="body" idx="1"/>
          </p:nvPr>
        </p:nvSpPr>
        <p:spPr>
          <a:xfrm>
            <a:off x="0" y="838200"/>
            <a:ext cx="8458200" cy="5715000"/>
          </a:xfrm>
        </p:spPr>
        <p:txBody>
          <a:bodyPr/>
          <a:lstStyle/>
          <a:p>
            <a:r>
              <a:rPr lang="en-US" sz="2800" dirty="0">
                <a:solidFill>
                  <a:srgbClr val="000000"/>
                </a:solidFill>
              </a:rPr>
              <a:t>Change in Scope</a:t>
            </a:r>
          </a:p>
          <a:p>
            <a:endParaRPr lang="en-US" sz="2800" dirty="0">
              <a:solidFill>
                <a:srgbClr val="000000"/>
              </a:solidFill>
            </a:endParaRPr>
          </a:p>
          <a:p>
            <a:r>
              <a:rPr lang="en-US" sz="2800" dirty="0">
                <a:solidFill>
                  <a:srgbClr val="000000"/>
                </a:solidFill>
              </a:rPr>
              <a:t>Change of PD/PI or Institution</a:t>
            </a:r>
          </a:p>
          <a:p>
            <a:pPr lvl="1"/>
            <a:r>
              <a:rPr lang="en-US" sz="2400" b="0" dirty="0">
                <a:solidFill>
                  <a:srgbClr val="000000"/>
                </a:solidFill>
              </a:rPr>
              <a:t>Reduction of effort by 25% or more  </a:t>
            </a:r>
          </a:p>
          <a:p>
            <a:endParaRPr lang="en-US" sz="2800" dirty="0">
              <a:solidFill>
                <a:srgbClr val="000000"/>
              </a:solidFill>
            </a:endParaRPr>
          </a:p>
          <a:p>
            <a:r>
              <a:rPr lang="en-US" sz="2800" dirty="0">
                <a:solidFill>
                  <a:srgbClr val="000000"/>
                </a:solidFill>
              </a:rPr>
              <a:t>Carryover of unobligated balances </a:t>
            </a:r>
          </a:p>
          <a:p>
            <a:pPr lvl="1"/>
            <a:r>
              <a:rPr lang="en-US" sz="2400" b="0" dirty="0">
                <a:solidFill>
                  <a:srgbClr val="000000"/>
                </a:solidFill>
              </a:rPr>
              <a:t>required if NoA includes a term and condition of award</a:t>
            </a:r>
          </a:p>
          <a:p>
            <a:endParaRPr lang="en-US" sz="2800" dirty="0">
              <a:solidFill>
                <a:srgbClr val="000000"/>
              </a:solidFill>
            </a:endParaRPr>
          </a:p>
          <a:p>
            <a:r>
              <a:rPr lang="en-US" sz="2800" dirty="0">
                <a:solidFill>
                  <a:srgbClr val="000000"/>
                </a:solidFill>
              </a:rPr>
              <a:t>Change or addition of a performance site within a foreign country</a:t>
            </a:r>
          </a:p>
          <a:p>
            <a:endParaRPr lang="en-US" sz="2800" dirty="0">
              <a:solidFill>
                <a:srgbClr val="000000"/>
              </a:solidFill>
            </a:endParaRPr>
          </a:p>
          <a:p>
            <a:endParaRPr lang="en-US" sz="2800" dirty="0">
              <a:solidFill>
                <a:srgbClr val="000000"/>
              </a:solidFill>
            </a:endParaRPr>
          </a:p>
          <a:p>
            <a:endParaRPr lang="en-US" sz="2800" dirty="0">
              <a:solidFill>
                <a:srgbClr val="000000"/>
              </a:solidFill>
            </a:endParaRPr>
          </a:p>
          <a:p>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46</a:t>
            </a:fld>
            <a:endParaRPr lang="en-US" dirty="0"/>
          </a:p>
        </p:txBody>
      </p:sp>
    </p:spTree>
    <p:extLst>
      <p:ext uri="{BB962C8B-B14F-4D97-AF65-F5344CB8AC3E}">
        <p14:creationId xmlns:p14="http://schemas.microsoft.com/office/powerpoint/2010/main" val="3082098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solidFill>
                  <a:srgbClr val="000000"/>
                </a:solidFill>
              </a:rPr>
              <a:t>Prior Approval</a:t>
            </a:r>
          </a:p>
        </p:txBody>
      </p:sp>
      <p:sp>
        <p:nvSpPr>
          <p:cNvPr id="27651" name="Rectangle 3"/>
          <p:cNvSpPr>
            <a:spLocks noGrp="1" noChangeArrowheads="1"/>
          </p:cNvSpPr>
          <p:nvPr>
            <p:ph type="body" idx="1"/>
          </p:nvPr>
        </p:nvSpPr>
        <p:spPr>
          <a:xfrm>
            <a:off x="0" y="838200"/>
            <a:ext cx="8686800" cy="5715000"/>
          </a:xfrm>
        </p:spPr>
        <p:txBody>
          <a:bodyPr/>
          <a:lstStyle/>
          <a:p>
            <a:r>
              <a:rPr lang="en-US" sz="2800" dirty="0">
                <a:solidFill>
                  <a:srgbClr val="000000"/>
                </a:solidFill>
              </a:rPr>
              <a:t>Transfer of a grant from foreign organization to domestic organization</a:t>
            </a:r>
          </a:p>
          <a:p>
            <a:endParaRPr lang="en-US" sz="2800" dirty="0">
              <a:solidFill>
                <a:srgbClr val="000000"/>
              </a:solidFill>
            </a:endParaRPr>
          </a:p>
          <a:p>
            <a:r>
              <a:rPr lang="en-US" sz="2800" dirty="0">
                <a:solidFill>
                  <a:srgbClr val="000000"/>
                </a:solidFill>
              </a:rPr>
              <a:t>Transfer of a grant to or between foreign or international organizations </a:t>
            </a:r>
          </a:p>
          <a:p>
            <a:pPr lvl="1"/>
            <a:r>
              <a:rPr lang="en-US" sz="2400" b="0" dirty="0">
                <a:solidFill>
                  <a:srgbClr val="000000"/>
                </a:solidFill>
              </a:rPr>
              <a:t>Requires approval of the NIH and National Advisory Council or Board. </a:t>
            </a:r>
          </a:p>
          <a:p>
            <a:endParaRPr lang="en-US" sz="2800" dirty="0">
              <a:solidFill>
                <a:srgbClr val="000000"/>
              </a:solidFill>
            </a:endParaRPr>
          </a:p>
          <a:p>
            <a:r>
              <a:rPr lang="en-US" sz="2800" dirty="0">
                <a:solidFill>
                  <a:srgbClr val="000000"/>
                </a:solidFill>
              </a:rPr>
              <a:t>Contact NIH Program Officer/Grants Management Specialist for prior approvals</a:t>
            </a:r>
          </a:p>
          <a:p>
            <a:endParaRPr lang="en-US" sz="2800" dirty="0">
              <a:solidFill>
                <a:srgbClr val="000000"/>
              </a:solidFill>
            </a:endParaRPr>
          </a:p>
          <a:p>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47</a:t>
            </a:fld>
            <a:endParaRPr lang="en-US" dirty="0"/>
          </a:p>
        </p:txBody>
      </p:sp>
    </p:spTree>
    <p:extLst>
      <p:ext uri="{BB962C8B-B14F-4D97-AF65-F5344CB8AC3E}">
        <p14:creationId xmlns:p14="http://schemas.microsoft.com/office/powerpoint/2010/main" val="1840671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solidFill>
                  <a:srgbClr val="000000"/>
                </a:solidFill>
              </a:rPr>
              <a:t>NIH and International Research</a:t>
            </a:r>
          </a:p>
        </p:txBody>
      </p:sp>
      <p:sp>
        <p:nvSpPr>
          <p:cNvPr id="119811" name="Rectangle 3"/>
          <p:cNvSpPr>
            <a:spLocks noGrp="1" noChangeArrowheads="1"/>
          </p:cNvSpPr>
          <p:nvPr>
            <p:ph type="body" idx="1"/>
          </p:nvPr>
        </p:nvSpPr>
        <p:spPr>
          <a:xfrm>
            <a:off x="381000" y="2514600"/>
            <a:ext cx="8534400" cy="1661445"/>
          </a:xfrm>
        </p:spPr>
        <p:txBody>
          <a:bodyPr>
            <a:normAutofit/>
          </a:bodyPr>
          <a:lstStyle/>
          <a:p>
            <a:pPr marL="0" indent="0" algn="ctr">
              <a:buNone/>
            </a:pPr>
            <a:r>
              <a:rPr lang="en-US" dirty="0">
                <a:solidFill>
                  <a:srgbClr val="111111"/>
                </a:solidFill>
              </a:rPr>
              <a:t>What else do I need to consider?</a:t>
            </a:r>
          </a:p>
          <a:p>
            <a:pPr marL="0" indent="0">
              <a:buNone/>
            </a:pPr>
            <a:endParaRPr lang="en-US" dirty="0">
              <a:solidFill>
                <a:srgbClr val="111111"/>
              </a:solidFill>
            </a:endParaRPr>
          </a:p>
          <a:p>
            <a:pPr eaLnBrk="1" hangingPunct="1">
              <a:buFontTx/>
              <a:buNone/>
              <a:defRPr/>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48</a:t>
            </a:fld>
            <a:endParaRPr lang="en-US" dirty="0"/>
          </a:p>
        </p:txBody>
      </p:sp>
    </p:spTree>
    <p:extLst>
      <p:ext uri="{BB962C8B-B14F-4D97-AF65-F5344CB8AC3E}">
        <p14:creationId xmlns:p14="http://schemas.microsoft.com/office/powerpoint/2010/main" val="107349430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solidFill>
                  <a:srgbClr val="000000"/>
                </a:solidFill>
              </a:rPr>
              <a:t>Institutional FCOI Policy</a:t>
            </a:r>
          </a:p>
        </p:txBody>
      </p:sp>
      <p:sp>
        <p:nvSpPr>
          <p:cNvPr id="26627" name="Rectangle 3"/>
          <p:cNvSpPr>
            <a:spLocks noGrp="1" noChangeArrowheads="1"/>
          </p:cNvSpPr>
          <p:nvPr>
            <p:ph type="body" idx="1"/>
          </p:nvPr>
        </p:nvSpPr>
        <p:spPr>
          <a:xfrm>
            <a:off x="0" y="838200"/>
            <a:ext cx="8991600" cy="6019800"/>
          </a:xfrm>
        </p:spPr>
        <p:txBody>
          <a:bodyPr/>
          <a:lstStyle/>
          <a:p>
            <a:pPr marL="0" indent="0">
              <a:buNone/>
            </a:pPr>
            <a:r>
              <a:rPr lang="en-US" sz="2800" dirty="0">
                <a:solidFill>
                  <a:srgbClr val="000000"/>
                </a:solidFill>
              </a:rPr>
              <a:t> </a:t>
            </a:r>
          </a:p>
          <a:p>
            <a:r>
              <a:rPr lang="en-US" i="0" dirty="0">
                <a:solidFill>
                  <a:srgbClr val="333333"/>
                </a:solidFill>
                <a:effectLst/>
              </a:rPr>
              <a:t>Since November 12, 2020, NIH funded recipients are required to submit their publicly accessible Financial Conflict of Interest (FCOI) policy to NIH via the eRA Commons Institution Profile (IPF) Module (IPF Module). </a:t>
            </a:r>
          </a:p>
          <a:p>
            <a:endParaRPr lang="en-US" i="0" dirty="0">
              <a:solidFill>
                <a:srgbClr val="333333"/>
              </a:solidFill>
              <a:effectLst/>
            </a:endParaRPr>
          </a:p>
          <a:p>
            <a:r>
              <a:rPr lang="en-US" dirty="0">
                <a:solidFill>
                  <a:srgbClr val="333333"/>
                </a:solidFill>
              </a:rPr>
              <a:t>See NIH Grants Policy Statement Section 4.1.10 for all FCOI policies.</a:t>
            </a:r>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49</a:t>
            </a:fld>
            <a:endParaRPr lang="en-US" dirty="0"/>
          </a:p>
        </p:txBody>
      </p:sp>
    </p:spTree>
    <p:extLst>
      <p:ext uri="{BB962C8B-B14F-4D97-AF65-F5344CB8AC3E}">
        <p14:creationId xmlns:p14="http://schemas.microsoft.com/office/powerpoint/2010/main" val="60210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solidFill>
                  <a:srgbClr val="000000"/>
                </a:solidFill>
              </a:rPr>
              <a:t>NIH and International Research</a:t>
            </a:r>
          </a:p>
        </p:txBody>
      </p:sp>
      <p:sp>
        <p:nvSpPr>
          <p:cNvPr id="119811" name="Rectangle 3"/>
          <p:cNvSpPr>
            <a:spLocks noGrp="1" noChangeArrowheads="1"/>
          </p:cNvSpPr>
          <p:nvPr>
            <p:ph type="body" idx="1"/>
          </p:nvPr>
        </p:nvSpPr>
        <p:spPr>
          <a:xfrm>
            <a:off x="0" y="914399"/>
            <a:ext cx="8839200" cy="5521325"/>
          </a:xfrm>
        </p:spPr>
        <p:txBody>
          <a:bodyPr>
            <a:normAutofit/>
          </a:bodyPr>
          <a:lstStyle/>
          <a:p>
            <a:pPr marL="0" indent="0">
              <a:buNone/>
            </a:pPr>
            <a:r>
              <a:rPr lang="en-US" sz="2800" dirty="0">
                <a:solidFill>
                  <a:srgbClr val="111111"/>
                </a:solidFill>
              </a:rPr>
              <a:t>How NIH invests globally:</a:t>
            </a:r>
          </a:p>
          <a:p>
            <a:pPr marL="0" indent="0">
              <a:buNone/>
            </a:pPr>
            <a:endParaRPr lang="en-US" sz="2800" dirty="0">
              <a:solidFill>
                <a:srgbClr val="111111"/>
              </a:solidFill>
            </a:endParaRPr>
          </a:p>
          <a:p>
            <a:pPr lvl="1"/>
            <a:r>
              <a:rPr lang="en-US" dirty="0">
                <a:solidFill>
                  <a:srgbClr val="111111"/>
                </a:solidFill>
              </a:rPr>
              <a:t>Direct foreign awards</a:t>
            </a:r>
          </a:p>
          <a:p>
            <a:pPr lvl="1"/>
            <a:r>
              <a:rPr lang="en-US" dirty="0">
                <a:solidFill>
                  <a:srgbClr val="111111"/>
                </a:solidFill>
              </a:rPr>
              <a:t>Domestic awards with foreign components</a:t>
            </a: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5</a:t>
            </a:fld>
            <a:endParaRPr lang="en-US" dirty="0"/>
          </a:p>
        </p:txBody>
      </p:sp>
      <p:graphicFrame>
        <p:nvGraphicFramePr>
          <p:cNvPr id="4" name="Table 4">
            <a:extLst>
              <a:ext uri="{FF2B5EF4-FFF2-40B4-BE49-F238E27FC236}">
                <a16:creationId xmlns:a16="http://schemas.microsoft.com/office/drawing/2014/main" id="{5F489233-46AE-4091-80FF-EDAE3B1E78A2}"/>
              </a:ext>
            </a:extLst>
          </p:cNvPr>
          <p:cNvGraphicFramePr>
            <a:graphicFrameLocks noGrp="1"/>
          </p:cNvGraphicFramePr>
          <p:nvPr>
            <p:extLst>
              <p:ext uri="{D42A27DB-BD31-4B8C-83A1-F6EECF244321}">
                <p14:modId xmlns:p14="http://schemas.microsoft.com/office/powerpoint/2010/main" val="3936775241"/>
              </p:ext>
            </p:extLst>
          </p:nvPr>
        </p:nvGraphicFramePr>
        <p:xfrm>
          <a:off x="1257300" y="3505200"/>
          <a:ext cx="6629400" cy="2743202"/>
        </p:xfrm>
        <a:graphic>
          <a:graphicData uri="http://schemas.openxmlformats.org/drawingml/2006/table">
            <a:tbl>
              <a:tblPr firstRow="1" bandRow="1">
                <a:effectLst>
                  <a:outerShdw blurRad="63500" sx="102000" sy="102000" algn="ctr" rotWithShape="0">
                    <a:prstClr val="black">
                      <a:alpha val="40000"/>
                    </a:prstClr>
                  </a:outerShdw>
                </a:effectLst>
                <a:tableStyleId>{6E25E649-3F16-4E02-A733-19D2CDBF48F0}</a:tableStyleId>
              </a:tblPr>
              <a:tblGrid>
                <a:gridCol w="1160145">
                  <a:extLst>
                    <a:ext uri="{9D8B030D-6E8A-4147-A177-3AD203B41FA5}">
                      <a16:colId xmlns:a16="http://schemas.microsoft.com/office/drawing/2014/main" val="1072364373"/>
                    </a:ext>
                  </a:extLst>
                </a:gridCol>
                <a:gridCol w="2403158">
                  <a:extLst>
                    <a:ext uri="{9D8B030D-6E8A-4147-A177-3AD203B41FA5}">
                      <a16:colId xmlns:a16="http://schemas.microsoft.com/office/drawing/2014/main" val="1549079451"/>
                    </a:ext>
                  </a:extLst>
                </a:gridCol>
                <a:gridCol w="3066097">
                  <a:extLst>
                    <a:ext uri="{9D8B030D-6E8A-4147-A177-3AD203B41FA5}">
                      <a16:colId xmlns:a16="http://schemas.microsoft.com/office/drawing/2014/main" val="1110442520"/>
                    </a:ext>
                  </a:extLst>
                </a:gridCol>
              </a:tblGrid>
              <a:tr h="826898">
                <a:tc>
                  <a:txBody>
                    <a:bodyPr/>
                    <a:lstStyle/>
                    <a:p>
                      <a:pPr algn="ctr"/>
                      <a:r>
                        <a:rPr lang="en-US" dirty="0"/>
                        <a:t>Fiscal Year</a:t>
                      </a:r>
                    </a:p>
                  </a:txBody>
                  <a:tcPr/>
                </a:tc>
                <a:tc>
                  <a:txBody>
                    <a:bodyPr/>
                    <a:lstStyle/>
                    <a:p>
                      <a:pPr algn="ctr"/>
                      <a:r>
                        <a:rPr lang="en-US" dirty="0"/>
                        <a:t>Direct Foreign Awards</a:t>
                      </a:r>
                    </a:p>
                  </a:txBody>
                  <a:tcPr/>
                </a:tc>
                <a:tc>
                  <a:txBody>
                    <a:bodyPr/>
                    <a:lstStyle/>
                    <a:p>
                      <a:pPr algn="ctr"/>
                      <a:r>
                        <a:rPr lang="en-US" dirty="0"/>
                        <a:t>Domestic Awards with Foreign Component</a:t>
                      </a:r>
                    </a:p>
                  </a:txBody>
                  <a:tcPr/>
                </a:tc>
                <a:extLst>
                  <a:ext uri="{0D108BD9-81ED-4DB2-BD59-A6C34878D82A}">
                    <a16:rowId xmlns:a16="http://schemas.microsoft.com/office/drawing/2014/main" val="4279705943"/>
                  </a:ext>
                </a:extLst>
              </a:tr>
              <a:tr h="479076">
                <a:tc>
                  <a:txBody>
                    <a:bodyPr/>
                    <a:lstStyle/>
                    <a:p>
                      <a:pPr algn="ctr"/>
                      <a:r>
                        <a:rPr lang="en-US" b="1" dirty="0"/>
                        <a:t>2017</a:t>
                      </a:r>
                    </a:p>
                  </a:txBody>
                  <a:tcPr/>
                </a:tc>
                <a:tc>
                  <a:txBody>
                    <a:bodyPr/>
                    <a:lstStyle/>
                    <a:p>
                      <a:pPr algn="ctr"/>
                      <a:r>
                        <a:rPr lang="en-US" b="1" dirty="0"/>
                        <a:t>498</a:t>
                      </a:r>
                    </a:p>
                  </a:txBody>
                  <a:tcPr/>
                </a:tc>
                <a:tc>
                  <a:txBody>
                    <a:bodyPr/>
                    <a:lstStyle/>
                    <a:p>
                      <a:pPr algn="ctr"/>
                      <a:r>
                        <a:rPr lang="en-US" b="1" dirty="0"/>
                        <a:t>6345</a:t>
                      </a:r>
                    </a:p>
                  </a:txBody>
                  <a:tcPr/>
                </a:tc>
                <a:extLst>
                  <a:ext uri="{0D108BD9-81ED-4DB2-BD59-A6C34878D82A}">
                    <a16:rowId xmlns:a16="http://schemas.microsoft.com/office/drawing/2014/main" val="2077762413"/>
                  </a:ext>
                </a:extLst>
              </a:tr>
              <a:tr h="479076">
                <a:tc>
                  <a:txBody>
                    <a:bodyPr/>
                    <a:lstStyle/>
                    <a:p>
                      <a:pPr algn="ctr"/>
                      <a:r>
                        <a:rPr lang="en-US" b="1" dirty="0"/>
                        <a:t>2018</a:t>
                      </a:r>
                    </a:p>
                  </a:txBody>
                  <a:tcPr/>
                </a:tc>
                <a:tc>
                  <a:txBody>
                    <a:bodyPr/>
                    <a:lstStyle/>
                    <a:p>
                      <a:pPr algn="ctr"/>
                      <a:r>
                        <a:rPr lang="en-US" b="1" dirty="0"/>
                        <a:t>544</a:t>
                      </a:r>
                    </a:p>
                  </a:txBody>
                  <a:tcPr/>
                </a:tc>
                <a:tc>
                  <a:txBody>
                    <a:bodyPr/>
                    <a:lstStyle/>
                    <a:p>
                      <a:pPr algn="ctr"/>
                      <a:r>
                        <a:rPr lang="en-US" b="1" dirty="0"/>
                        <a:t>6958</a:t>
                      </a:r>
                    </a:p>
                  </a:txBody>
                  <a:tcPr/>
                </a:tc>
                <a:extLst>
                  <a:ext uri="{0D108BD9-81ED-4DB2-BD59-A6C34878D82A}">
                    <a16:rowId xmlns:a16="http://schemas.microsoft.com/office/drawing/2014/main" val="1925233892"/>
                  </a:ext>
                </a:extLst>
              </a:tr>
              <a:tr h="479076">
                <a:tc>
                  <a:txBody>
                    <a:bodyPr/>
                    <a:lstStyle/>
                    <a:p>
                      <a:pPr algn="ctr"/>
                      <a:r>
                        <a:rPr lang="en-US" b="1" dirty="0"/>
                        <a:t>2019</a:t>
                      </a:r>
                    </a:p>
                  </a:txBody>
                  <a:tcPr/>
                </a:tc>
                <a:tc>
                  <a:txBody>
                    <a:bodyPr/>
                    <a:lstStyle/>
                    <a:p>
                      <a:pPr algn="ctr"/>
                      <a:r>
                        <a:rPr lang="en-US" b="1" dirty="0"/>
                        <a:t>548</a:t>
                      </a:r>
                    </a:p>
                  </a:txBody>
                  <a:tcPr/>
                </a:tc>
                <a:tc>
                  <a:txBody>
                    <a:bodyPr/>
                    <a:lstStyle/>
                    <a:p>
                      <a:pPr algn="ctr"/>
                      <a:r>
                        <a:rPr lang="en-US" b="1" dirty="0"/>
                        <a:t>7512</a:t>
                      </a:r>
                    </a:p>
                  </a:txBody>
                  <a:tcPr/>
                </a:tc>
                <a:extLst>
                  <a:ext uri="{0D108BD9-81ED-4DB2-BD59-A6C34878D82A}">
                    <a16:rowId xmlns:a16="http://schemas.microsoft.com/office/drawing/2014/main" val="1427722496"/>
                  </a:ext>
                </a:extLst>
              </a:tr>
              <a:tr h="479076">
                <a:tc>
                  <a:txBody>
                    <a:bodyPr/>
                    <a:lstStyle/>
                    <a:p>
                      <a:pPr algn="ctr"/>
                      <a:r>
                        <a:rPr lang="en-US" b="1" dirty="0"/>
                        <a:t>2020</a:t>
                      </a:r>
                    </a:p>
                  </a:txBody>
                  <a:tcPr/>
                </a:tc>
                <a:tc>
                  <a:txBody>
                    <a:bodyPr/>
                    <a:lstStyle/>
                    <a:p>
                      <a:pPr algn="ctr"/>
                      <a:r>
                        <a:rPr lang="en-US" b="1" dirty="0"/>
                        <a:t>586</a:t>
                      </a:r>
                    </a:p>
                  </a:txBody>
                  <a:tcPr/>
                </a:tc>
                <a:tc>
                  <a:txBody>
                    <a:bodyPr/>
                    <a:lstStyle/>
                    <a:p>
                      <a:pPr algn="ctr"/>
                      <a:r>
                        <a:rPr lang="en-US" b="1" dirty="0"/>
                        <a:t>8348</a:t>
                      </a:r>
                    </a:p>
                  </a:txBody>
                  <a:tcPr/>
                </a:tc>
                <a:extLst>
                  <a:ext uri="{0D108BD9-81ED-4DB2-BD59-A6C34878D82A}">
                    <a16:rowId xmlns:a16="http://schemas.microsoft.com/office/drawing/2014/main" val="3348367745"/>
                  </a:ext>
                </a:extLst>
              </a:tr>
            </a:tbl>
          </a:graphicData>
        </a:graphic>
      </p:graphicFrame>
    </p:spTree>
    <p:extLst>
      <p:ext uri="{BB962C8B-B14F-4D97-AF65-F5344CB8AC3E}">
        <p14:creationId xmlns:p14="http://schemas.microsoft.com/office/powerpoint/2010/main" val="16984357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solidFill>
                  <a:srgbClr val="000000"/>
                </a:solidFill>
              </a:rPr>
              <a:t>Key Take-Aways</a:t>
            </a:r>
          </a:p>
        </p:txBody>
      </p:sp>
      <p:sp>
        <p:nvSpPr>
          <p:cNvPr id="26627" name="Rectangle 3"/>
          <p:cNvSpPr>
            <a:spLocks noGrp="1" noChangeArrowheads="1"/>
          </p:cNvSpPr>
          <p:nvPr>
            <p:ph type="body" idx="1"/>
          </p:nvPr>
        </p:nvSpPr>
        <p:spPr>
          <a:xfrm>
            <a:off x="0" y="838200"/>
            <a:ext cx="8991600" cy="6019800"/>
          </a:xfrm>
        </p:spPr>
        <p:txBody>
          <a:bodyPr/>
          <a:lstStyle/>
          <a:p>
            <a:pPr marL="0" indent="0">
              <a:buNone/>
            </a:pPr>
            <a:r>
              <a:rPr lang="en-US" sz="2800" dirty="0">
                <a:solidFill>
                  <a:srgbClr val="000000"/>
                </a:solidFill>
              </a:rPr>
              <a:t> </a:t>
            </a:r>
          </a:p>
          <a:p>
            <a:r>
              <a:rPr lang="en-US" sz="2800" dirty="0">
                <a:solidFill>
                  <a:srgbClr val="000000"/>
                </a:solidFill>
              </a:rPr>
              <a:t>Review the Notice of Award (</a:t>
            </a:r>
            <a:r>
              <a:rPr lang="en-US" sz="2800" dirty="0" err="1">
                <a:solidFill>
                  <a:srgbClr val="000000"/>
                </a:solidFill>
              </a:rPr>
              <a:t>NoA</a:t>
            </a:r>
            <a:r>
              <a:rPr lang="en-US" sz="2800" dirty="0">
                <a:solidFill>
                  <a:srgbClr val="000000"/>
                </a:solidFill>
              </a:rPr>
              <a:t>) for funding information and to determine:</a:t>
            </a:r>
          </a:p>
          <a:p>
            <a:pPr lvl="1"/>
            <a:r>
              <a:rPr lang="en-US" sz="2000" dirty="0">
                <a:solidFill>
                  <a:srgbClr val="000000"/>
                </a:solidFill>
              </a:rPr>
              <a:t>Streamlined Noncompeting Award Process (SNAP) vs. non-SNAP</a:t>
            </a:r>
          </a:p>
          <a:p>
            <a:pPr lvl="1"/>
            <a:r>
              <a:rPr lang="en-US" sz="2000" dirty="0">
                <a:solidFill>
                  <a:srgbClr val="000000"/>
                </a:solidFill>
              </a:rPr>
              <a:t>Automatic carryover authority</a:t>
            </a:r>
          </a:p>
          <a:p>
            <a:endParaRPr lang="en-US" sz="2800" dirty="0">
              <a:solidFill>
                <a:srgbClr val="000000"/>
              </a:solidFill>
            </a:endParaRPr>
          </a:p>
          <a:p>
            <a:r>
              <a:rPr lang="en-US" sz="2800" dirty="0">
                <a:solidFill>
                  <a:srgbClr val="000000"/>
                </a:solidFill>
              </a:rPr>
              <a:t>Federal Financial Report (FFR)</a:t>
            </a:r>
          </a:p>
          <a:p>
            <a:pPr lvl="1"/>
            <a:r>
              <a:rPr lang="en-US" sz="2000" dirty="0">
                <a:solidFill>
                  <a:srgbClr val="000000"/>
                </a:solidFill>
              </a:rPr>
              <a:t>For non-SNAP awards - required annually</a:t>
            </a:r>
          </a:p>
          <a:p>
            <a:pPr lvl="1"/>
            <a:r>
              <a:rPr lang="en-US" sz="2000" dirty="0">
                <a:solidFill>
                  <a:srgbClr val="000000"/>
                </a:solidFill>
              </a:rPr>
              <a:t>For SNAP awards - required at end of the competitive segment</a:t>
            </a:r>
          </a:p>
          <a:p>
            <a:pPr lvl="1"/>
            <a:endParaRPr lang="en-US" sz="2400" dirty="0">
              <a:solidFill>
                <a:srgbClr val="000000"/>
              </a:solidFill>
            </a:endParaRPr>
          </a:p>
          <a:p>
            <a:endParaRPr lang="en-US" sz="2400"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50</a:t>
            </a:fld>
            <a:endParaRPr lang="en-US" dirty="0"/>
          </a:p>
        </p:txBody>
      </p:sp>
    </p:spTree>
    <p:extLst>
      <p:ext uri="{BB962C8B-B14F-4D97-AF65-F5344CB8AC3E}">
        <p14:creationId xmlns:p14="http://schemas.microsoft.com/office/powerpoint/2010/main" val="1321559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solidFill>
                  <a:srgbClr val="000000"/>
                </a:solidFill>
              </a:rPr>
              <a:t>Key Take-Aways</a:t>
            </a:r>
            <a:endParaRPr lang="en-US" dirty="0"/>
          </a:p>
        </p:txBody>
      </p:sp>
      <p:sp>
        <p:nvSpPr>
          <p:cNvPr id="29699" name="Content Placeholder 2"/>
          <p:cNvSpPr>
            <a:spLocks noGrp="1"/>
          </p:cNvSpPr>
          <p:nvPr>
            <p:ph idx="1"/>
          </p:nvPr>
        </p:nvSpPr>
        <p:spPr/>
        <p:txBody>
          <a:bodyPr/>
          <a:lstStyle/>
          <a:p>
            <a:r>
              <a:rPr lang="en-US" dirty="0">
                <a:solidFill>
                  <a:srgbClr val="000000"/>
                </a:solidFill>
              </a:rPr>
              <a:t>Communication</a:t>
            </a:r>
          </a:p>
          <a:p>
            <a:pPr lvl="1"/>
            <a:r>
              <a:rPr lang="en-US" dirty="0">
                <a:solidFill>
                  <a:srgbClr val="000000"/>
                </a:solidFill>
              </a:rPr>
              <a:t>Most foreign institutions need assistance in understanding NIH requirements</a:t>
            </a:r>
          </a:p>
          <a:p>
            <a:pPr lvl="1"/>
            <a:endParaRPr lang="en-US" dirty="0">
              <a:solidFill>
                <a:srgbClr val="000000"/>
              </a:solidFill>
            </a:endParaRPr>
          </a:p>
          <a:p>
            <a:r>
              <a:rPr lang="en-US" dirty="0">
                <a:solidFill>
                  <a:srgbClr val="000000"/>
                </a:solidFill>
              </a:rPr>
              <a:t>Understand their unique policies, regulations and practices </a:t>
            </a:r>
          </a:p>
          <a:p>
            <a:endParaRPr lang="en-US" dirty="0">
              <a:solidFill>
                <a:srgbClr val="000000"/>
              </a:solidFill>
            </a:endParaRPr>
          </a:p>
          <a:p>
            <a:r>
              <a:rPr lang="en-US" dirty="0">
                <a:solidFill>
                  <a:srgbClr val="000000"/>
                </a:solidFill>
              </a:rPr>
              <a:t>Be involved for the long term </a:t>
            </a:r>
          </a:p>
          <a:p>
            <a:endParaRPr lang="en-US" dirty="0">
              <a:solidFill>
                <a:srgbClr val="000000"/>
              </a:solidFill>
            </a:endParaRPr>
          </a:p>
          <a:p>
            <a:r>
              <a:rPr lang="en-US" dirty="0">
                <a:solidFill>
                  <a:srgbClr val="000000"/>
                </a:solidFill>
              </a:rPr>
              <a:t>Be patient</a:t>
            </a:r>
          </a:p>
          <a:p>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51</a:t>
            </a:fld>
            <a:endParaRPr lang="en-US"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76200" y="-990600"/>
            <a:ext cx="9144000" cy="5257800"/>
          </a:xfrm>
        </p:spPr>
        <p:txBody>
          <a:bodyPr/>
          <a:lstStyle/>
          <a:p>
            <a:pPr algn="ctr">
              <a:buFontTx/>
              <a:buNone/>
            </a:pPr>
            <a:endParaRPr lang="en-US" dirty="0">
              <a:solidFill>
                <a:srgbClr val="000000"/>
              </a:solidFill>
            </a:endParaRPr>
          </a:p>
          <a:p>
            <a:pPr algn="ctr">
              <a:buFontTx/>
              <a:buNone/>
            </a:pPr>
            <a:endParaRPr lang="en-US" dirty="0">
              <a:solidFill>
                <a:srgbClr val="000000"/>
              </a:solidFill>
            </a:endParaRPr>
          </a:p>
          <a:p>
            <a:pPr algn="ctr">
              <a:buFontTx/>
              <a:buNone/>
            </a:pPr>
            <a:endParaRPr lang="en-US" dirty="0">
              <a:solidFill>
                <a:srgbClr val="000000"/>
              </a:solidFill>
            </a:endParaRPr>
          </a:p>
          <a:p>
            <a:pPr algn="ctr">
              <a:buFontTx/>
              <a:buNone/>
            </a:pPr>
            <a:r>
              <a:rPr lang="en-US" sz="5400" dirty="0">
                <a:solidFill>
                  <a:srgbClr val="000000"/>
                </a:solidFill>
              </a:rPr>
              <a:t>THANK YOU!</a:t>
            </a:r>
          </a:p>
          <a:p>
            <a:pPr algn="ctr">
              <a:buFontTx/>
              <a:buNone/>
            </a:pPr>
            <a:endParaRPr lang="en-US" sz="3600" dirty="0">
              <a:solidFill>
                <a:srgbClr val="000000"/>
              </a:solidFill>
            </a:endParaRPr>
          </a:p>
          <a:p>
            <a:pPr algn="ctr">
              <a:buFontTx/>
              <a:buNone/>
            </a:pPr>
            <a:r>
              <a:rPr lang="en-US" sz="3600" dirty="0">
                <a:solidFill>
                  <a:srgbClr val="000000"/>
                </a:solidFill>
              </a:rPr>
              <a:t>Emily Linde</a:t>
            </a:r>
          </a:p>
          <a:p>
            <a:pPr algn="ctr">
              <a:buFontTx/>
              <a:buNone/>
            </a:pPr>
            <a:r>
              <a:rPr lang="en-US" sz="3600" dirty="0">
                <a:solidFill>
                  <a:srgbClr val="111111"/>
                </a:solidFill>
                <a:hlinkClick r:id="rId3">
                  <a:extLst>
                    <a:ext uri="{A12FA001-AC4F-418D-AE19-62706E023703}">
                      <ahyp:hlinkClr xmlns:ahyp="http://schemas.microsoft.com/office/drawing/2018/hyperlinkcolor" val="tx"/>
                    </a:ext>
                  </a:extLst>
                </a:hlinkClick>
              </a:rPr>
              <a:t>lindee@mail.nih.gov</a:t>
            </a:r>
            <a:endParaRPr lang="en-US" sz="3600" dirty="0">
              <a:solidFill>
                <a:srgbClr val="111111"/>
              </a:solidFill>
            </a:endParaRPr>
          </a:p>
          <a:p>
            <a:pPr algn="ctr">
              <a:buFontTx/>
              <a:buNone/>
            </a:pPr>
            <a:endParaRPr lang="en-US" sz="3600" dirty="0">
              <a:solidFill>
                <a:srgbClr val="111111"/>
              </a:solidFill>
            </a:endParaRPr>
          </a:p>
          <a:p>
            <a:pPr algn="ctr">
              <a:buNone/>
            </a:pPr>
            <a:r>
              <a:rPr lang="en-US" sz="3600" dirty="0">
                <a:solidFill>
                  <a:srgbClr val="000000"/>
                </a:solidFill>
              </a:rPr>
              <a:t>Glen C. </a:t>
            </a:r>
            <a:r>
              <a:rPr lang="en-US" sz="3600" dirty="0" err="1">
                <a:solidFill>
                  <a:srgbClr val="000000"/>
                </a:solidFill>
              </a:rPr>
              <a:t>McGugan</a:t>
            </a:r>
            <a:r>
              <a:rPr lang="en-US" sz="3600" dirty="0">
                <a:solidFill>
                  <a:srgbClr val="000000"/>
                </a:solidFill>
              </a:rPr>
              <a:t>, Jr., Ph.D. </a:t>
            </a:r>
          </a:p>
          <a:p>
            <a:pPr algn="ctr">
              <a:buFontTx/>
              <a:buNone/>
            </a:pPr>
            <a:r>
              <a:rPr lang="en-US" sz="3600" dirty="0">
                <a:solidFill>
                  <a:srgbClr val="000000"/>
                </a:solidFill>
                <a:hlinkClick r:id="rId4">
                  <a:extLst>
                    <a:ext uri="{A12FA001-AC4F-418D-AE19-62706E023703}">
                      <ahyp:hlinkClr xmlns:ahyp="http://schemas.microsoft.com/office/drawing/2018/hyperlinkcolor" val="tx"/>
                    </a:ext>
                  </a:extLst>
                </a:hlinkClick>
              </a:rPr>
              <a:t>gmcgugan@niaid.nih.gov</a:t>
            </a:r>
            <a:r>
              <a:rPr lang="en-US" sz="3600" dirty="0">
                <a:solidFill>
                  <a:srgbClr val="000000"/>
                </a:solidFill>
              </a:rPr>
              <a:t> </a:t>
            </a:r>
          </a:p>
          <a:p>
            <a:pPr algn="ctr">
              <a:buFontTx/>
              <a:buNone/>
            </a:pPr>
            <a:endParaRPr lang="en-US" sz="3600" dirty="0">
              <a:solidFill>
                <a:srgbClr val="111111"/>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52</a:t>
            </a:fld>
            <a:endParaRPr lang="en-US" dirty="0"/>
          </a:p>
        </p:txBody>
      </p:sp>
      <p:sp>
        <p:nvSpPr>
          <p:cNvPr id="3" name="Title 2">
            <a:extLst>
              <a:ext uri="{FF2B5EF4-FFF2-40B4-BE49-F238E27FC236}">
                <a16:creationId xmlns:a16="http://schemas.microsoft.com/office/drawing/2014/main" id="{7ED363E5-7916-492F-9008-3B7FF4284573}"/>
              </a:ext>
            </a:extLst>
          </p:cNvPr>
          <p:cNvSpPr>
            <a:spLocks noGrp="1"/>
          </p:cNvSpPr>
          <p:nvPr>
            <p:ph type="title"/>
          </p:nvPr>
        </p:nvSpPr>
        <p:spPr>
          <a:xfrm>
            <a:off x="0" y="-762000"/>
            <a:ext cx="9144000" cy="762000"/>
          </a:xfrm>
        </p:spPr>
        <p:txBody>
          <a:bodyPr vert="horz" wrap="square" lIns="91440" tIns="45720" rIns="91440" bIns="45720" numCol="1" anchor="b" anchorCtr="0" compatLnSpc="1">
            <a:prstTxWarp prst="textNoShape">
              <a:avLst/>
            </a:prstTxWarp>
          </a:bodyPr>
          <a:lstStyle/>
          <a:p>
            <a:r>
              <a:rPr lang="en-US" dirty="0"/>
              <a:t>Thank you!</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02A43E-1B43-421F-9E18-D1987EA62CAB}"/>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5D8312A9-3197-4323-AFB0-F352D86F8FD2}"/>
              </a:ext>
            </a:extLst>
          </p:cNvPr>
          <p:cNvSpPr>
            <a:spLocks noGrp="1"/>
          </p:cNvSpPr>
          <p:nvPr>
            <p:ph type="sldNum" sz="quarter" idx="12"/>
          </p:nvPr>
        </p:nvSpPr>
        <p:spPr/>
        <p:txBody>
          <a:bodyPr/>
          <a:lstStyle/>
          <a:p>
            <a:pPr>
              <a:defRPr/>
            </a:pPr>
            <a:fld id="{0E1B4CA4-B81C-483E-ABBD-1388E88B8102}" type="slidenum">
              <a:rPr lang="en-US" smtClean="0"/>
              <a:pPr>
                <a:defRPr/>
              </a:pPr>
              <a:t>53</a:t>
            </a:fld>
            <a:endParaRPr lang="en-US"/>
          </a:p>
        </p:txBody>
      </p:sp>
      <p:pic>
        <p:nvPicPr>
          <p:cNvPr id="5" name="Picture 4" descr="Information for Foreign Grants url - https://grants.nih.gov/grants/foreign/index.htm">
            <a:extLst>
              <a:ext uri="{FF2B5EF4-FFF2-40B4-BE49-F238E27FC236}">
                <a16:creationId xmlns:a16="http://schemas.microsoft.com/office/drawing/2014/main" id="{744665E2-E720-4794-AC70-DDC3573706C7}"/>
              </a:ext>
            </a:extLst>
          </p:cNvPr>
          <p:cNvPicPr>
            <a:picLocks noChangeAspect="1"/>
          </p:cNvPicPr>
          <p:nvPr/>
        </p:nvPicPr>
        <p:blipFill>
          <a:blip r:embed="rId3"/>
          <a:stretch>
            <a:fillRect/>
          </a:stretch>
        </p:blipFill>
        <p:spPr>
          <a:xfrm>
            <a:off x="0" y="1"/>
            <a:ext cx="9144000" cy="6858000"/>
          </a:xfrm>
          <a:prstGeom prst="rect">
            <a:avLst/>
          </a:prstGeom>
        </p:spPr>
      </p:pic>
      <p:sp>
        <p:nvSpPr>
          <p:cNvPr id="6" name="TextBox 5">
            <a:extLst>
              <a:ext uri="{FF2B5EF4-FFF2-40B4-BE49-F238E27FC236}">
                <a16:creationId xmlns:a16="http://schemas.microsoft.com/office/drawing/2014/main" id="{F475B26C-2868-44BF-91A9-22EB29FE2209}"/>
              </a:ext>
            </a:extLst>
          </p:cNvPr>
          <p:cNvSpPr txBox="1"/>
          <p:nvPr/>
        </p:nvSpPr>
        <p:spPr>
          <a:xfrm>
            <a:off x="2743200" y="1219200"/>
            <a:ext cx="5029200" cy="369332"/>
          </a:xfrm>
          <a:prstGeom prst="rect">
            <a:avLst/>
          </a:prstGeom>
          <a:noFill/>
          <a:ln>
            <a:solidFill>
              <a:srgbClr val="B40000"/>
            </a:solidFill>
          </a:ln>
        </p:spPr>
        <p:txBody>
          <a:bodyPr wrap="square" rtlCol="0">
            <a:spAutoFit/>
          </a:bodyPr>
          <a:lstStyle/>
          <a:p>
            <a:r>
              <a:rPr lang="en-US" dirty="0">
                <a:solidFill>
                  <a:srgbClr val="C00000"/>
                </a:solidFill>
              </a:rPr>
              <a:t>https://grants.nih.gov/grants/foreign/index.htm</a:t>
            </a:r>
          </a:p>
        </p:txBody>
      </p:sp>
      <p:sp>
        <p:nvSpPr>
          <p:cNvPr id="7" name="Title 6">
            <a:extLst>
              <a:ext uri="{FF2B5EF4-FFF2-40B4-BE49-F238E27FC236}">
                <a16:creationId xmlns:a16="http://schemas.microsoft.com/office/drawing/2014/main" id="{4DB440EC-39D9-4DE3-BDEF-82960D193482}"/>
              </a:ext>
            </a:extLst>
          </p:cNvPr>
          <p:cNvSpPr>
            <a:spLocks noGrp="1"/>
          </p:cNvSpPr>
          <p:nvPr>
            <p:ph type="title"/>
          </p:nvPr>
        </p:nvSpPr>
        <p:spPr>
          <a:xfrm>
            <a:off x="0" y="-762000"/>
            <a:ext cx="9144000" cy="762000"/>
          </a:xfrm>
        </p:spPr>
        <p:txBody>
          <a:bodyPr vert="horz" wrap="square" lIns="91440" tIns="45720" rIns="91440" bIns="45720" numCol="1" anchor="b" anchorCtr="0" compatLnSpc="1">
            <a:prstTxWarp prst="textNoShape">
              <a:avLst/>
            </a:prstTxWarp>
          </a:bodyPr>
          <a:lstStyle/>
          <a:p>
            <a:r>
              <a:rPr lang="en-US" dirty="0"/>
              <a:t>Information for Foreign Grants</a:t>
            </a:r>
          </a:p>
        </p:txBody>
      </p:sp>
    </p:spTree>
    <p:extLst>
      <p:ext uri="{BB962C8B-B14F-4D97-AF65-F5344CB8AC3E}">
        <p14:creationId xmlns:p14="http://schemas.microsoft.com/office/powerpoint/2010/main" val="547563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Human Subject Research</a:t>
            </a:r>
          </a:p>
        </p:txBody>
      </p:sp>
      <p:sp>
        <p:nvSpPr>
          <p:cNvPr id="3" name="Content Placeholder 2"/>
          <p:cNvSpPr>
            <a:spLocks noGrp="1"/>
          </p:cNvSpPr>
          <p:nvPr>
            <p:ph idx="1"/>
          </p:nvPr>
        </p:nvSpPr>
        <p:spPr>
          <a:xfrm>
            <a:off x="0" y="1209413"/>
            <a:ext cx="8839200" cy="5638800"/>
          </a:xfrm>
        </p:spPr>
        <p:txBody>
          <a:bodyPr/>
          <a:lstStyle/>
          <a:p>
            <a:pPr lvl="1"/>
            <a:r>
              <a:rPr lang="en-US" dirty="0">
                <a:solidFill>
                  <a:srgbClr val="000000"/>
                </a:solidFill>
              </a:rPr>
              <a:t>Recipient is accountable</a:t>
            </a:r>
          </a:p>
          <a:p>
            <a:pPr lvl="1"/>
            <a:r>
              <a:rPr lang="en-US" dirty="0">
                <a:solidFill>
                  <a:srgbClr val="000000"/>
                </a:solidFill>
              </a:rPr>
              <a:t>Federal wide Assurance (FWA) and Institutional Review Board (IRB) rules apply to international</a:t>
            </a:r>
          </a:p>
          <a:p>
            <a:pPr lvl="2"/>
            <a:r>
              <a:rPr lang="en-US" u="sng" dirty="0">
                <a:solidFill>
                  <a:srgbClr val="000000"/>
                </a:solidFill>
              </a:rPr>
              <a:t>domestic</a:t>
            </a:r>
            <a:r>
              <a:rPr lang="en-US" dirty="0">
                <a:solidFill>
                  <a:srgbClr val="000000"/>
                </a:solidFill>
              </a:rPr>
              <a:t> sites of multi-site studies that will conduct same protocol involving non-exempt human subjects research must use a single Institutional Review Board (sIRB) </a:t>
            </a:r>
          </a:p>
          <a:p>
            <a:pPr lvl="1"/>
            <a:r>
              <a:rPr lang="en-US" dirty="0">
                <a:solidFill>
                  <a:srgbClr val="000000"/>
                </a:solidFill>
              </a:rPr>
              <a:t>Some countries have in-country requirements </a:t>
            </a:r>
          </a:p>
          <a:p>
            <a:pPr lvl="1"/>
            <a:r>
              <a:rPr lang="en-US" dirty="0">
                <a:solidFill>
                  <a:srgbClr val="000000"/>
                </a:solidFill>
              </a:rPr>
              <a:t>National ethical reviews may be required</a:t>
            </a:r>
          </a:p>
          <a:p>
            <a:pPr lvl="1"/>
            <a:endParaRPr lang="en-US" dirty="0">
              <a:solidFill>
                <a:srgbClr val="000000"/>
              </a:solidFill>
            </a:endParaRPr>
          </a:p>
          <a:p>
            <a:pPr lvl="1"/>
            <a:endParaRPr lang="en-US" dirty="0">
              <a:solidFill>
                <a:srgbClr val="000000"/>
              </a:solidFill>
            </a:endParaRPr>
          </a:p>
          <a:p>
            <a:pPr lvl="1"/>
            <a:endParaRPr lang="en-US" dirty="0">
              <a:solidFill>
                <a:srgbClr val="000000"/>
              </a:solidFill>
            </a:endParaRPr>
          </a:p>
          <a:p>
            <a:pPr lvl="2"/>
            <a:endParaRPr lang="en-US" dirty="0"/>
          </a:p>
          <a:p>
            <a:pPr lvl="2"/>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0E1B4CA4-B81C-483E-ABBD-1388E88B8102}" type="slidenum">
              <a:rPr lang="en-US" smtClean="0"/>
              <a:pPr>
                <a:defRPr/>
              </a:pPr>
              <a:t>54</a:t>
            </a:fld>
            <a:endParaRPr lang="en-US" dirty="0"/>
          </a:p>
        </p:txBody>
      </p:sp>
    </p:spTree>
    <p:extLst>
      <p:ext uri="{BB962C8B-B14F-4D97-AF65-F5344CB8AC3E}">
        <p14:creationId xmlns:p14="http://schemas.microsoft.com/office/powerpoint/2010/main" val="2913242745"/>
      </p:ext>
    </p:extLst>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Human Subject Research</a:t>
            </a:r>
          </a:p>
        </p:txBody>
      </p:sp>
      <p:sp>
        <p:nvSpPr>
          <p:cNvPr id="3" name="Content Placeholder 2"/>
          <p:cNvSpPr>
            <a:spLocks noGrp="1"/>
          </p:cNvSpPr>
          <p:nvPr>
            <p:ph idx="1"/>
          </p:nvPr>
        </p:nvSpPr>
        <p:spPr>
          <a:xfrm>
            <a:off x="0" y="1209413"/>
            <a:ext cx="8839200" cy="5638800"/>
          </a:xfrm>
        </p:spPr>
        <p:txBody>
          <a:bodyPr/>
          <a:lstStyle/>
          <a:p>
            <a:pPr marL="0" indent="0">
              <a:buNone/>
            </a:pPr>
            <a:r>
              <a:rPr lang="en-US" sz="2000" dirty="0">
                <a:solidFill>
                  <a:srgbClr val="000000"/>
                </a:solidFill>
              </a:rPr>
              <a:t>Revised Common Rule (45 CFR 46) </a:t>
            </a:r>
          </a:p>
          <a:p>
            <a:pPr marL="0" indent="0">
              <a:buNone/>
            </a:pPr>
            <a:r>
              <a:rPr lang="en-US" sz="1800" dirty="0">
                <a:solidFill>
                  <a:srgbClr val="111111"/>
                </a:solidFill>
              </a:rPr>
              <a:t>January 21, 2019, studies initiated on or after that date, ongoing studies that voluntarily transitioned to the Revised Common Rule, and studies that voluntarily implemented the three burden-reducing provisions during the delay period (7/19/18 – 1/20/19), are expected to comply with all Revised Common Rule requirements for the remainder of the study.</a:t>
            </a:r>
          </a:p>
          <a:p>
            <a:pPr marL="0" indent="0">
              <a:buNone/>
            </a:pPr>
            <a:r>
              <a:rPr lang="en-US" sz="1800" dirty="0">
                <a:solidFill>
                  <a:srgbClr val="111111"/>
                </a:solidFill>
              </a:rPr>
              <a:t> </a:t>
            </a:r>
          </a:p>
          <a:p>
            <a:r>
              <a:rPr lang="en-US" sz="1800" dirty="0">
                <a:solidFill>
                  <a:srgbClr val="111111"/>
                </a:solidFill>
              </a:rPr>
              <a:t>New Exemption Codes “X” for applications submitted on or after 1/25/19</a:t>
            </a:r>
          </a:p>
          <a:p>
            <a:r>
              <a:rPr lang="en-US" sz="1800" dirty="0">
                <a:solidFill>
                  <a:srgbClr val="111111"/>
                </a:solidFill>
              </a:rPr>
              <a:t>Changes to IRB review criteria, IRBs are now required to review and approve the </a:t>
            </a:r>
            <a:r>
              <a:rPr lang="en-US" sz="1800" i="1" dirty="0">
                <a:solidFill>
                  <a:srgbClr val="111111"/>
                </a:solidFill>
              </a:rPr>
              <a:t>research</a:t>
            </a:r>
            <a:r>
              <a:rPr lang="en-US" sz="1800" dirty="0">
                <a:solidFill>
                  <a:srgbClr val="111111"/>
                </a:solidFill>
              </a:rPr>
              <a:t> </a:t>
            </a:r>
            <a:r>
              <a:rPr lang="en-US" sz="1800" i="1" dirty="0">
                <a:solidFill>
                  <a:srgbClr val="111111"/>
                </a:solidFill>
              </a:rPr>
              <a:t>protocol.</a:t>
            </a:r>
          </a:p>
          <a:p>
            <a:pPr marL="0" indent="0">
              <a:buNone/>
            </a:pPr>
            <a:endParaRPr lang="en-US" sz="1600" i="1" dirty="0">
              <a:solidFill>
                <a:srgbClr val="111111"/>
              </a:solidFill>
            </a:endParaRPr>
          </a:p>
          <a:p>
            <a:pPr marL="0" indent="0">
              <a:buNone/>
            </a:pPr>
            <a:endParaRPr lang="en-US" sz="1600" i="1" dirty="0">
              <a:solidFill>
                <a:srgbClr val="111111"/>
              </a:solidFill>
            </a:endParaRPr>
          </a:p>
          <a:p>
            <a:r>
              <a:rPr lang="en-US" sz="1600" dirty="0">
                <a:solidFill>
                  <a:srgbClr val="111111"/>
                </a:solidFill>
              </a:rPr>
              <a:t>Resources: </a:t>
            </a:r>
          </a:p>
          <a:p>
            <a:pPr lvl="1"/>
            <a:r>
              <a:rPr lang="en-US" sz="1700" u="sng" dirty="0">
                <a:solidFill>
                  <a:schemeClr val="bg1">
                    <a:lumMod val="75000"/>
                  </a:schemeClr>
                </a:solidFill>
                <a:hlinkClick r:id="rId3">
                  <a:extLst>
                    <a:ext uri="{A12FA001-AC4F-418D-AE19-62706E023703}">
                      <ahyp:hlinkClr xmlns:ahyp="http://schemas.microsoft.com/office/drawing/2018/hyperlinkcolor" val="tx"/>
                    </a:ext>
                  </a:extLst>
                </a:hlinkClick>
              </a:rPr>
              <a:t>Protection of Human Subjects</a:t>
            </a:r>
            <a:r>
              <a:rPr lang="en-US" sz="1700" u="sng" dirty="0">
                <a:solidFill>
                  <a:schemeClr val="bg1">
                    <a:lumMod val="75000"/>
                  </a:schemeClr>
                </a:solidFill>
              </a:rPr>
              <a:t> </a:t>
            </a:r>
          </a:p>
          <a:p>
            <a:pPr lvl="1"/>
            <a:r>
              <a:rPr lang="en-US" sz="1700" u="sng" dirty="0">
                <a:solidFill>
                  <a:schemeClr val="bg1">
                    <a:lumMod val="75000"/>
                  </a:schemeClr>
                </a:solidFill>
                <a:hlinkClick r:id="rId4">
                  <a:extLst>
                    <a:ext uri="{A12FA001-AC4F-418D-AE19-62706E023703}">
                      <ahyp:hlinkClr xmlns:ahyp="http://schemas.microsoft.com/office/drawing/2018/hyperlinkcolor" val="tx"/>
                    </a:ext>
                  </a:extLst>
                </a:hlinkClick>
              </a:rPr>
              <a:t>NOT-OD-19-050</a:t>
            </a:r>
            <a:endParaRPr lang="en-US" sz="1700" u="sng" dirty="0">
              <a:solidFill>
                <a:schemeClr val="bg1">
                  <a:lumMod val="75000"/>
                </a:schemeClr>
              </a:solidFill>
            </a:endParaRPr>
          </a:p>
          <a:p>
            <a:pPr lvl="1"/>
            <a:r>
              <a:rPr lang="en-US" sz="1700" dirty="0">
                <a:solidFill>
                  <a:schemeClr val="bg1">
                    <a:lumMod val="75000"/>
                  </a:schemeClr>
                </a:solidFill>
                <a:hlinkClick r:id="rId5">
                  <a:extLst>
                    <a:ext uri="{A12FA001-AC4F-418D-AE19-62706E023703}">
                      <ahyp:hlinkClr xmlns:ahyp="http://schemas.microsoft.com/office/drawing/2018/hyperlinkcolor" val="tx"/>
                    </a:ext>
                  </a:extLst>
                </a:hlinkClick>
              </a:rPr>
              <a:t>Application Guide</a:t>
            </a:r>
            <a:r>
              <a:rPr lang="en-US" sz="1700" i="1" dirty="0">
                <a:solidFill>
                  <a:schemeClr val="bg1">
                    <a:lumMod val="75000"/>
                  </a:schemeClr>
                </a:solidFill>
              </a:rPr>
              <a:t> </a:t>
            </a:r>
            <a:endParaRPr lang="en-US" sz="1700" dirty="0">
              <a:solidFill>
                <a:schemeClr val="bg1">
                  <a:lumMod val="75000"/>
                </a:schemeClr>
              </a:solidFill>
            </a:endParaRPr>
          </a:p>
          <a:p>
            <a:pPr marL="457200" lvl="1" indent="0">
              <a:buNone/>
            </a:pPr>
            <a:endParaRPr lang="en-US" dirty="0">
              <a:solidFill>
                <a:srgbClr val="000000"/>
              </a:solidFill>
            </a:endParaRPr>
          </a:p>
          <a:p>
            <a:pPr lvl="1"/>
            <a:endParaRPr lang="en-US" dirty="0">
              <a:solidFill>
                <a:srgbClr val="000000"/>
              </a:solidFill>
            </a:endParaRPr>
          </a:p>
          <a:p>
            <a:pPr lvl="1"/>
            <a:endParaRPr lang="en-US" dirty="0">
              <a:solidFill>
                <a:srgbClr val="000000"/>
              </a:solidFill>
            </a:endParaRPr>
          </a:p>
          <a:p>
            <a:pPr lvl="2"/>
            <a:endParaRPr lang="en-US" dirty="0"/>
          </a:p>
          <a:p>
            <a:pPr lvl="2"/>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0E1B4CA4-B81C-483E-ABBD-1388E88B8102}" type="slidenum">
              <a:rPr lang="en-US" smtClean="0"/>
              <a:pPr>
                <a:defRPr/>
              </a:pPr>
              <a:t>55</a:t>
            </a:fld>
            <a:endParaRPr lang="en-US" dirty="0"/>
          </a:p>
        </p:txBody>
      </p:sp>
    </p:spTree>
    <p:extLst>
      <p:ext uri="{BB962C8B-B14F-4D97-AF65-F5344CB8AC3E}">
        <p14:creationId xmlns:p14="http://schemas.microsoft.com/office/powerpoint/2010/main" val="2343835495"/>
      </p:ext>
    </p:extLst>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Human Subject Research</a:t>
            </a:r>
          </a:p>
        </p:txBody>
      </p:sp>
      <p:sp>
        <p:nvSpPr>
          <p:cNvPr id="3" name="Content Placeholder 2"/>
          <p:cNvSpPr>
            <a:spLocks noGrp="1"/>
          </p:cNvSpPr>
          <p:nvPr>
            <p:ph idx="1"/>
          </p:nvPr>
        </p:nvSpPr>
        <p:spPr>
          <a:xfrm>
            <a:off x="0" y="1209413"/>
            <a:ext cx="8839200" cy="5638800"/>
          </a:xfrm>
        </p:spPr>
        <p:txBody>
          <a:bodyPr/>
          <a:lstStyle/>
          <a:p>
            <a:pPr lvl="1"/>
            <a:r>
              <a:rPr lang="en-US" sz="2000" dirty="0">
                <a:solidFill>
                  <a:srgbClr val="000000"/>
                </a:solidFill>
              </a:rPr>
              <a:t>NIH discontinued support of the Protecting Human Subjects Research Participants (PHRP) training. </a:t>
            </a:r>
          </a:p>
          <a:p>
            <a:pPr lvl="1"/>
            <a:r>
              <a:rPr lang="en-US" sz="2000" dirty="0">
                <a:solidFill>
                  <a:srgbClr val="000000"/>
                </a:solidFill>
              </a:rPr>
              <a:t>September 26, 2018 was the last available date for the training online </a:t>
            </a:r>
          </a:p>
          <a:p>
            <a:pPr lvl="1"/>
            <a:endParaRPr lang="en-US" sz="2000" dirty="0">
              <a:solidFill>
                <a:srgbClr val="000000"/>
              </a:solidFill>
            </a:endParaRPr>
          </a:p>
          <a:p>
            <a:pPr lvl="1"/>
            <a:r>
              <a:rPr lang="en-US" sz="2000" dirty="0">
                <a:solidFill>
                  <a:srgbClr val="000000"/>
                </a:solidFill>
              </a:rPr>
              <a:t>Per policy, NIH does not endorse any specific program to fulfill requirements.</a:t>
            </a:r>
          </a:p>
          <a:p>
            <a:pPr lvl="1"/>
            <a:r>
              <a:rPr lang="en-US" sz="2000" dirty="0">
                <a:solidFill>
                  <a:srgbClr val="000000"/>
                </a:solidFill>
              </a:rPr>
              <a:t>Responsibility of fulfilling PHRP Requirements lies with the institution.</a:t>
            </a:r>
          </a:p>
          <a:p>
            <a:pPr lvl="1"/>
            <a:r>
              <a:rPr lang="en-US" sz="2000" dirty="0">
                <a:solidFill>
                  <a:srgbClr val="000000"/>
                </a:solidFill>
              </a:rPr>
              <a:t>It is up to the institution to determine what constitutes as “appropriate training.” </a:t>
            </a:r>
          </a:p>
          <a:p>
            <a:pPr lvl="1"/>
            <a:r>
              <a:rPr lang="en-US" sz="2000" dirty="0">
                <a:solidFill>
                  <a:srgbClr val="000000"/>
                </a:solidFill>
              </a:rPr>
              <a:t>FAQ section is being created for the OEP website. </a:t>
            </a:r>
          </a:p>
          <a:p>
            <a:pPr lvl="1"/>
            <a:endParaRPr lang="en-US" sz="2000" dirty="0">
              <a:solidFill>
                <a:srgbClr val="000000"/>
              </a:solidFill>
            </a:endParaRPr>
          </a:p>
          <a:p>
            <a:pPr lvl="1"/>
            <a:r>
              <a:rPr lang="en-US" sz="2000" dirty="0">
                <a:solidFill>
                  <a:srgbClr val="000000"/>
                </a:solidFill>
              </a:rPr>
              <a:t>References: </a:t>
            </a:r>
            <a:r>
              <a:rPr lang="en-US" sz="2000" dirty="0">
                <a:solidFill>
                  <a:schemeClr val="bg1">
                    <a:lumMod val="75000"/>
                  </a:schemeClr>
                </a:solidFill>
                <a:hlinkClick r:id="rId3">
                  <a:extLst>
                    <a:ext uri="{A12FA001-AC4F-418D-AE19-62706E023703}">
                      <ahyp:hlinkClr xmlns:ahyp="http://schemas.microsoft.com/office/drawing/2018/hyperlinkcolor" val="tx"/>
                    </a:ext>
                  </a:extLst>
                </a:hlinkClick>
              </a:rPr>
              <a:t>NOT OD-00-039</a:t>
            </a:r>
            <a:r>
              <a:rPr lang="en-US" sz="2000" dirty="0">
                <a:solidFill>
                  <a:srgbClr val="000000"/>
                </a:solidFill>
              </a:rPr>
              <a:t>, </a:t>
            </a:r>
            <a:r>
              <a:rPr lang="en-US" sz="2000" dirty="0">
                <a:solidFill>
                  <a:schemeClr val="bg1">
                    <a:lumMod val="75000"/>
                  </a:schemeClr>
                </a:solidFill>
                <a:hlinkClick r:id="rId4">
                  <a:extLst>
                    <a:ext uri="{A12FA001-AC4F-418D-AE19-62706E023703}">
                      <ahyp:hlinkClr xmlns:ahyp="http://schemas.microsoft.com/office/drawing/2018/hyperlinkcolor" val="tx"/>
                    </a:ext>
                  </a:extLst>
                </a:hlinkClick>
              </a:rPr>
              <a:t>NOT OD-18-221</a:t>
            </a:r>
            <a:r>
              <a:rPr lang="en-US" sz="2000" dirty="0">
                <a:solidFill>
                  <a:srgbClr val="000000"/>
                </a:solidFill>
              </a:rPr>
              <a:t>, </a:t>
            </a:r>
            <a:r>
              <a:rPr lang="en-US" sz="2000" dirty="0">
                <a:solidFill>
                  <a:schemeClr val="bg1">
                    <a:lumMod val="75000"/>
                  </a:schemeClr>
                </a:solidFill>
                <a:hlinkClick r:id="rId5">
                  <a:extLst>
                    <a:ext uri="{A12FA001-AC4F-418D-AE19-62706E023703}">
                      <ahyp:hlinkClr xmlns:ahyp="http://schemas.microsoft.com/office/drawing/2018/hyperlinkcolor" val="tx"/>
                    </a:ext>
                  </a:extLst>
                </a:hlinkClick>
              </a:rPr>
              <a:t>PHRP website</a:t>
            </a:r>
            <a:endParaRPr lang="en-US" sz="2000" dirty="0">
              <a:solidFill>
                <a:schemeClr val="bg1">
                  <a:lumMod val="75000"/>
                </a:schemeClr>
              </a:solidFill>
            </a:endParaRPr>
          </a:p>
          <a:p>
            <a:pPr lvl="1"/>
            <a:endParaRPr lang="en-US" dirty="0">
              <a:solidFill>
                <a:srgbClr val="000000"/>
              </a:solidFill>
            </a:endParaRPr>
          </a:p>
          <a:p>
            <a:pPr lvl="1"/>
            <a:endParaRPr lang="en-US" dirty="0">
              <a:solidFill>
                <a:srgbClr val="000000"/>
              </a:solidFill>
            </a:endParaRPr>
          </a:p>
          <a:p>
            <a:pPr lvl="1"/>
            <a:endParaRPr lang="en-US" dirty="0">
              <a:solidFill>
                <a:srgbClr val="000000"/>
              </a:solidFill>
            </a:endParaRPr>
          </a:p>
          <a:p>
            <a:pPr lvl="2"/>
            <a:endParaRPr lang="en-US" dirty="0"/>
          </a:p>
          <a:p>
            <a:pPr lvl="2"/>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0E1B4CA4-B81C-483E-ABBD-1388E88B8102}" type="slidenum">
              <a:rPr lang="en-US" smtClean="0"/>
              <a:pPr>
                <a:defRPr/>
              </a:pPr>
              <a:t>56</a:t>
            </a:fld>
            <a:endParaRPr lang="en-US" dirty="0"/>
          </a:p>
        </p:txBody>
      </p:sp>
    </p:spTree>
    <p:extLst>
      <p:ext uri="{BB962C8B-B14F-4D97-AF65-F5344CB8AC3E}">
        <p14:creationId xmlns:p14="http://schemas.microsoft.com/office/powerpoint/2010/main" val="724491977"/>
      </p:ext>
    </p:extLst>
  </p:cSld>
  <p:clrMapOvr>
    <a:masterClrMapping/>
  </p:clrMapOvr>
  <p:transition>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Vertebrate Animal Research</a:t>
            </a:r>
          </a:p>
        </p:txBody>
      </p:sp>
      <p:sp>
        <p:nvSpPr>
          <p:cNvPr id="3" name="Content Placeholder 2"/>
          <p:cNvSpPr>
            <a:spLocks noGrp="1"/>
          </p:cNvSpPr>
          <p:nvPr>
            <p:ph idx="1"/>
          </p:nvPr>
        </p:nvSpPr>
        <p:spPr>
          <a:xfrm>
            <a:off x="0" y="799289"/>
            <a:ext cx="8839200" cy="5638800"/>
          </a:xfrm>
        </p:spPr>
        <p:txBody>
          <a:bodyPr/>
          <a:lstStyle/>
          <a:p>
            <a:pPr marL="0" indent="0">
              <a:buNone/>
            </a:pPr>
            <a:endParaRPr lang="en-US" dirty="0">
              <a:solidFill>
                <a:srgbClr val="000000"/>
              </a:solidFill>
            </a:endParaRPr>
          </a:p>
          <a:p>
            <a:pPr lvl="1"/>
            <a:r>
              <a:rPr lang="en-US" dirty="0">
                <a:solidFill>
                  <a:srgbClr val="000000"/>
                </a:solidFill>
              </a:rPr>
              <a:t>Recipient is accountable</a:t>
            </a:r>
          </a:p>
          <a:p>
            <a:pPr lvl="1"/>
            <a:r>
              <a:rPr lang="en-US" dirty="0">
                <a:solidFill>
                  <a:srgbClr val="000000"/>
                </a:solidFill>
              </a:rPr>
              <a:t>Animal Welfare Assurance (AWA) required</a:t>
            </a:r>
          </a:p>
          <a:p>
            <a:pPr lvl="1"/>
            <a:r>
              <a:rPr lang="en-US" dirty="0">
                <a:solidFill>
                  <a:srgbClr val="000000"/>
                </a:solidFill>
              </a:rPr>
              <a:t>Foreign site must provide domestic recipient with verification of IACUC approval</a:t>
            </a:r>
          </a:p>
          <a:p>
            <a:pPr lvl="1"/>
            <a:r>
              <a:rPr lang="en-US" dirty="0">
                <a:solidFill>
                  <a:srgbClr val="000000"/>
                </a:solidFill>
              </a:rPr>
              <a:t>Foreign recipients provide OLAW with an Animal Welfare Assurance</a:t>
            </a:r>
          </a:p>
          <a:p>
            <a:pPr lvl="2"/>
            <a:r>
              <a:rPr lang="en-US" dirty="0">
                <a:solidFill>
                  <a:srgbClr val="000000"/>
                </a:solidFill>
              </a:rPr>
              <a:t>IACUC approval is not required for direct foreign awards</a:t>
            </a:r>
          </a:p>
          <a:p>
            <a:pPr lvl="1"/>
            <a:endParaRPr lang="en-US" dirty="0">
              <a:solidFill>
                <a:srgbClr val="000000"/>
              </a:solidFill>
            </a:endParaRPr>
          </a:p>
          <a:p>
            <a:pPr marL="457200" lvl="1" indent="0">
              <a:buNone/>
            </a:pPr>
            <a:r>
              <a:rPr lang="en-US" dirty="0">
                <a:solidFill>
                  <a:srgbClr val="000000"/>
                </a:solidFill>
              </a:rPr>
              <a:t> </a:t>
            </a:r>
          </a:p>
          <a:p>
            <a:pPr lvl="1"/>
            <a:endParaRPr lang="en-US" dirty="0">
              <a:solidFill>
                <a:srgbClr val="000000"/>
              </a:solidFill>
            </a:endParaRPr>
          </a:p>
          <a:p>
            <a:pPr lvl="1"/>
            <a:endParaRPr lang="en-US" dirty="0">
              <a:solidFill>
                <a:srgbClr val="000000"/>
              </a:solidFill>
            </a:endParaRPr>
          </a:p>
          <a:p>
            <a:pPr lvl="2"/>
            <a:endParaRPr lang="en-US" dirty="0"/>
          </a:p>
          <a:p>
            <a:pPr lvl="2"/>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0E1B4CA4-B81C-483E-ABBD-1388E88B8102}" type="slidenum">
              <a:rPr lang="en-US" smtClean="0"/>
              <a:pPr>
                <a:defRPr/>
              </a:pPr>
              <a:t>57</a:t>
            </a:fld>
            <a:endParaRPr lang="en-US" dirty="0"/>
          </a:p>
        </p:txBody>
      </p:sp>
    </p:spTree>
    <p:extLst>
      <p:ext uri="{BB962C8B-B14F-4D97-AF65-F5344CB8AC3E}">
        <p14:creationId xmlns:p14="http://schemas.microsoft.com/office/powerpoint/2010/main" val="1508391979"/>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solidFill>
                  <a:srgbClr val="000000"/>
                </a:solidFill>
              </a:rPr>
              <a:t>NIH and International Research</a:t>
            </a:r>
          </a:p>
        </p:txBody>
      </p:sp>
      <p:sp>
        <p:nvSpPr>
          <p:cNvPr id="119811" name="Rectangle 3"/>
          <p:cNvSpPr>
            <a:spLocks noGrp="1" noChangeArrowheads="1"/>
          </p:cNvSpPr>
          <p:nvPr>
            <p:ph type="body" idx="1"/>
          </p:nvPr>
        </p:nvSpPr>
        <p:spPr>
          <a:xfrm>
            <a:off x="381000" y="2514600"/>
            <a:ext cx="8534400" cy="1661445"/>
          </a:xfrm>
        </p:spPr>
        <p:txBody>
          <a:bodyPr>
            <a:normAutofit/>
          </a:bodyPr>
          <a:lstStyle/>
          <a:p>
            <a:pPr marL="0" indent="0" algn="ctr">
              <a:buNone/>
            </a:pPr>
            <a:r>
              <a:rPr lang="en-US" dirty="0">
                <a:solidFill>
                  <a:srgbClr val="111111"/>
                </a:solidFill>
              </a:rPr>
              <a:t>Am I eligible to apply for NIH funding?</a:t>
            </a:r>
          </a:p>
          <a:p>
            <a:pPr marL="0" indent="0">
              <a:buNone/>
            </a:pPr>
            <a:endParaRPr lang="en-US" dirty="0">
              <a:solidFill>
                <a:srgbClr val="111111"/>
              </a:solidFill>
            </a:endParaRPr>
          </a:p>
          <a:p>
            <a:pPr eaLnBrk="1" hangingPunct="1">
              <a:buFontTx/>
              <a:buNone/>
              <a:defRPr/>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6</a:t>
            </a:fld>
            <a:endParaRPr lang="en-US" dirty="0"/>
          </a:p>
        </p:txBody>
      </p:sp>
    </p:spTree>
    <p:extLst>
      <p:ext uri="{BB962C8B-B14F-4D97-AF65-F5344CB8AC3E}">
        <p14:creationId xmlns:p14="http://schemas.microsoft.com/office/powerpoint/2010/main" val="251146395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solidFill>
                  <a:srgbClr val="000000"/>
                </a:solidFill>
              </a:rPr>
              <a:t>Application:  Eligibility</a:t>
            </a:r>
          </a:p>
        </p:txBody>
      </p:sp>
      <p:sp>
        <p:nvSpPr>
          <p:cNvPr id="119811" name="Rectangle 3"/>
          <p:cNvSpPr>
            <a:spLocks noGrp="1" noChangeArrowheads="1"/>
          </p:cNvSpPr>
          <p:nvPr>
            <p:ph type="body" idx="1"/>
          </p:nvPr>
        </p:nvSpPr>
        <p:spPr>
          <a:xfrm>
            <a:off x="0" y="1152525"/>
            <a:ext cx="8915400" cy="5521325"/>
          </a:xfrm>
        </p:spPr>
        <p:txBody>
          <a:bodyPr/>
          <a:lstStyle/>
          <a:p>
            <a:pPr marL="857250" lvl="1" eaLnBrk="1" hangingPunct="1">
              <a:spcBef>
                <a:spcPts val="1200"/>
              </a:spcBef>
              <a:spcAft>
                <a:spcPts val="600"/>
              </a:spcAft>
              <a:defRPr/>
            </a:pPr>
            <a:r>
              <a:rPr lang="en-US" dirty="0">
                <a:solidFill>
                  <a:srgbClr val="000000"/>
                </a:solidFill>
              </a:rPr>
              <a:t>Review Funding Opportunity Announcement (FOA) for Eligibility</a:t>
            </a:r>
          </a:p>
          <a:p>
            <a:pPr marL="1257300" lvl="2" eaLnBrk="1" hangingPunct="1">
              <a:spcBef>
                <a:spcPts val="1200"/>
              </a:spcBef>
              <a:spcAft>
                <a:spcPts val="600"/>
              </a:spcAft>
              <a:defRPr/>
            </a:pPr>
            <a:r>
              <a:rPr lang="en-US" dirty="0">
                <a:solidFill>
                  <a:srgbClr val="000000"/>
                </a:solidFill>
              </a:rPr>
              <a:t>Foreign Institutions may or may not be </a:t>
            </a:r>
            <a:r>
              <a:rPr lang="en-US" dirty="0">
                <a:solidFill>
                  <a:srgbClr val="C00000"/>
                </a:solidFill>
              </a:rPr>
              <a:t>eligible</a:t>
            </a:r>
            <a:r>
              <a:rPr lang="en-US" dirty="0">
                <a:solidFill>
                  <a:srgbClr val="000000"/>
                </a:solidFill>
              </a:rPr>
              <a:t> </a:t>
            </a:r>
          </a:p>
          <a:p>
            <a:pPr marL="1257300" lvl="2" eaLnBrk="1" hangingPunct="1">
              <a:spcBef>
                <a:spcPts val="1200"/>
              </a:spcBef>
              <a:spcAft>
                <a:spcPts val="600"/>
              </a:spcAft>
              <a:defRPr/>
            </a:pPr>
            <a:r>
              <a:rPr lang="en-US" dirty="0">
                <a:solidFill>
                  <a:srgbClr val="000000"/>
                </a:solidFill>
              </a:rPr>
              <a:t>Foreign components may not be </a:t>
            </a:r>
            <a:r>
              <a:rPr lang="en-US" dirty="0">
                <a:solidFill>
                  <a:srgbClr val="C00000"/>
                </a:solidFill>
              </a:rPr>
              <a:t>allowed</a:t>
            </a:r>
          </a:p>
          <a:p>
            <a:pPr marL="1257300" lvl="2" eaLnBrk="1" hangingPunct="1">
              <a:spcBef>
                <a:spcPts val="1200"/>
              </a:spcBef>
              <a:spcAft>
                <a:spcPts val="600"/>
              </a:spcAft>
              <a:defRPr/>
            </a:pPr>
            <a:r>
              <a:rPr lang="en-US" dirty="0">
                <a:solidFill>
                  <a:srgbClr val="000000"/>
                </a:solidFill>
              </a:rPr>
              <a:t>Foreign components may or may not be </a:t>
            </a:r>
            <a:r>
              <a:rPr lang="en-US" dirty="0">
                <a:solidFill>
                  <a:srgbClr val="C00000"/>
                </a:solidFill>
              </a:rPr>
              <a:t>required</a:t>
            </a:r>
          </a:p>
          <a:p>
            <a:pPr marL="1257300" lvl="2" eaLnBrk="1" hangingPunct="1">
              <a:spcBef>
                <a:spcPts val="1200"/>
              </a:spcBef>
              <a:spcAft>
                <a:spcPts val="600"/>
              </a:spcAft>
              <a:defRPr/>
            </a:pPr>
            <a:r>
              <a:rPr lang="en-US" dirty="0">
                <a:solidFill>
                  <a:srgbClr val="000000"/>
                </a:solidFill>
              </a:rPr>
              <a:t>Foreign applicants required to submit </a:t>
            </a:r>
            <a:r>
              <a:rPr lang="en-US" dirty="0">
                <a:solidFill>
                  <a:srgbClr val="C00000"/>
                </a:solidFill>
              </a:rPr>
              <a:t>detailed budgets</a:t>
            </a:r>
          </a:p>
          <a:p>
            <a:pPr marL="857250" lvl="1" eaLnBrk="1" hangingPunct="1">
              <a:spcBef>
                <a:spcPts val="1200"/>
              </a:spcBef>
              <a:spcAft>
                <a:spcPts val="600"/>
              </a:spcAft>
              <a:defRPr/>
            </a:pPr>
            <a:r>
              <a:rPr lang="en-US" dirty="0">
                <a:solidFill>
                  <a:srgbClr val="000000"/>
                </a:solidFill>
              </a:rPr>
              <a:t>Contact NIH program staff</a:t>
            </a:r>
          </a:p>
          <a:p>
            <a:pPr marL="457200" eaLnBrk="1" hangingPunct="1">
              <a:spcBef>
                <a:spcPts val="1200"/>
              </a:spcBef>
              <a:spcAft>
                <a:spcPts val="600"/>
              </a:spcAft>
              <a:buFontTx/>
              <a:buNone/>
              <a:defRPr/>
            </a:pPr>
            <a:endParaRPr lang="en-US" dirty="0">
              <a:solidFill>
                <a:srgbClr val="000000"/>
              </a:solidFill>
            </a:endParaRPr>
          </a:p>
          <a:p>
            <a:pPr eaLnBrk="1" hangingPunct="1">
              <a:buFontTx/>
              <a:buNone/>
              <a:defRPr/>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7</a:t>
            </a:fld>
            <a:endParaRPr lang="en-US" dirty="0"/>
          </a:p>
        </p:txBody>
      </p:sp>
    </p:spTree>
    <p:extLst>
      <p:ext uri="{BB962C8B-B14F-4D97-AF65-F5344CB8AC3E}">
        <p14:creationId xmlns:p14="http://schemas.microsoft.com/office/powerpoint/2010/main" val="232991164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solidFill>
                  <a:srgbClr val="000000"/>
                </a:solidFill>
              </a:rPr>
              <a:t>Application:  Eligibility</a:t>
            </a:r>
          </a:p>
        </p:txBody>
      </p:sp>
      <p:sp>
        <p:nvSpPr>
          <p:cNvPr id="119811" name="Rectangle 3"/>
          <p:cNvSpPr>
            <a:spLocks noGrp="1" noChangeArrowheads="1"/>
          </p:cNvSpPr>
          <p:nvPr>
            <p:ph type="body" idx="1"/>
          </p:nvPr>
        </p:nvSpPr>
        <p:spPr>
          <a:xfrm>
            <a:off x="0" y="914399"/>
            <a:ext cx="8458200" cy="5521325"/>
          </a:xfrm>
        </p:spPr>
        <p:txBody>
          <a:bodyPr/>
          <a:lstStyle/>
          <a:p>
            <a:pPr marL="457200" eaLnBrk="1" hangingPunct="1">
              <a:spcBef>
                <a:spcPts val="1200"/>
              </a:spcBef>
              <a:spcAft>
                <a:spcPts val="600"/>
              </a:spcAft>
              <a:defRPr/>
            </a:pPr>
            <a:r>
              <a:rPr lang="en-US" dirty="0">
                <a:solidFill>
                  <a:srgbClr val="000000"/>
                </a:solidFill>
              </a:rPr>
              <a:t>Review Funding Opportunity Announcement (FOA) for Eligibility</a:t>
            </a:r>
          </a:p>
          <a:p>
            <a:pPr marL="457200" eaLnBrk="1" hangingPunct="1">
              <a:spcBef>
                <a:spcPts val="1200"/>
              </a:spcBef>
              <a:spcAft>
                <a:spcPts val="600"/>
              </a:spcAft>
              <a:buFontTx/>
              <a:buNone/>
              <a:defRPr/>
            </a:pPr>
            <a:endParaRPr lang="en-US" dirty="0">
              <a:solidFill>
                <a:srgbClr val="000000"/>
              </a:solidFill>
            </a:endParaRPr>
          </a:p>
          <a:p>
            <a:pPr eaLnBrk="1" hangingPunct="1">
              <a:buFontTx/>
              <a:buNone/>
              <a:defRPr/>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defRPr/>
            </a:pPr>
            <a:fld id="{0E1B4CA4-B81C-483E-ABBD-1388E88B8102}" type="slidenum">
              <a:rPr lang="en-US" smtClean="0"/>
              <a:pPr>
                <a:defRPr/>
              </a:pPr>
              <a:t>8</a:t>
            </a:fld>
            <a:endParaRPr lang="en-US" dirty="0"/>
          </a:p>
        </p:txBody>
      </p:sp>
      <p:pic>
        <p:nvPicPr>
          <p:cNvPr id="6" name="Picture 5" descr="Funding Opportunity Announcement Section III. Eligibility Information">
            <a:extLst>
              <a:ext uri="{FF2B5EF4-FFF2-40B4-BE49-F238E27FC236}">
                <a16:creationId xmlns:a16="http://schemas.microsoft.com/office/drawing/2014/main" id="{813C6570-7002-4F30-9F7F-5DC689351BB8}"/>
              </a:ext>
            </a:extLst>
          </p:cNvPr>
          <p:cNvPicPr>
            <a:picLocks noChangeAspect="1"/>
          </p:cNvPicPr>
          <p:nvPr/>
        </p:nvPicPr>
        <p:blipFill>
          <a:blip r:embed="rId3"/>
          <a:stretch>
            <a:fillRect/>
          </a:stretch>
        </p:blipFill>
        <p:spPr>
          <a:xfrm>
            <a:off x="459828" y="2362199"/>
            <a:ext cx="6321188" cy="16779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Foreign Institutions section of announcement eligibility section">
            <a:extLst>
              <a:ext uri="{FF2B5EF4-FFF2-40B4-BE49-F238E27FC236}">
                <a16:creationId xmlns:a16="http://schemas.microsoft.com/office/drawing/2014/main" id="{6099325E-001F-4A87-AB47-F511B7EB0B24}"/>
              </a:ext>
            </a:extLst>
          </p:cNvPr>
          <p:cNvPicPr>
            <a:picLocks noChangeAspect="1"/>
          </p:cNvPicPr>
          <p:nvPr/>
        </p:nvPicPr>
        <p:blipFill>
          <a:blip r:embed="rId4"/>
          <a:stretch>
            <a:fillRect/>
          </a:stretch>
        </p:blipFill>
        <p:spPr>
          <a:xfrm>
            <a:off x="459828" y="4446534"/>
            <a:ext cx="8317146" cy="18018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9564987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693815"/>
          </a:xfrm>
        </p:spPr>
        <p:txBody>
          <a:bodyPr>
            <a:normAutofit/>
          </a:bodyPr>
          <a:lstStyle/>
          <a:p>
            <a:r>
              <a:rPr lang="en-US" sz="3600" dirty="0">
                <a:latin typeface="Tahoma" panose="020B0604030504040204" pitchFamily="34" charset="0"/>
                <a:ea typeface="Tahoma" panose="020B0604030504040204" pitchFamily="34" charset="0"/>
                <a:cs typeface="Tahoma" panose="020B0604030504040204" pitchFamily="34" charset="0"/>
              </a:rPr>
              <a:t>Unsolicited versus </a:t>
            </a:r>
            <a:r>
              <a:rPr lang="en-US" sz="3600" b="1" dirty="0">
                <a:latin typeface="Tahoma" panose="020B0604030504040204" pitchFamily="34" charset="0"/>
                <a:ea typeface="Tahoma" panose="020B0604030504040204" pitchFamily="34" charset="0"/>
                <a:cs typeface="Tahoma" panose="020B0604030504040204" pitchFamily="34" charset="0"/>
              </a:rPr>
              <a:t>Solicited</a:t>
            </a:r>
            <a:r>
              <a:rPr lang="en-US" sz="3600" dirty="0">
                <a:latin typeface="Tahoma" panose="020B0604030504040204" pitchFamily="34" charset="0"/>
                <a:ea typeface="Tahoma" panose="020B0604030504040204" pitchFamily="34" charset="0"/>
                <a:cs typeface="Tahoma" panose="020B0604030504040204" pitchFamily="34" charset="0"/>
              </a:rPr>
              <a:t> (RFA) grants</a:t>
            </a:r>
          </a:p>
        </p:txBody>
      </p:sp>
      <p:graphicFrame>
        <p:nvGraphicFramePr>
          <p:cNvPr id="4" name="Table Placeholder 3"/>
          <p:cNvGraphicFramePr>
            <a:graphicFrameLocks noGrp="1"/>
          </p:cNvGraphicFramePr>
          <p:nvPr>
            <p:ph type="tbl" idx="1"/>
            <p:extLst>
              <p:ext uri="{D42A27DB-BD31-4B8C-83A1-F6EECF244321}">
                <p14:modId xmlns:p14="http://schemas.microsoft.com/office/powerpoint/2010/main" val="4124847938"/>
              </p:ext>
            </p:extLst>
          </p:nvPr>
        </p:nvGraphicFramePr>
        <p:xfrm>
          <a:off x="239110" y="2133600"/>
          <a:ext cx="8686800" cy="4554585"/>
        </p:xfrm>
        <a:graphic>
          <a:graphicData uri="http://schemas.openxmlformats.org/drawingml/2006/table">
            <a:tbl>
              <a:tblPr firstRow="1" bandRow="1">
                <a:tableStyleId>{073A0DAA-6AF3-43AB-8588-CEC1D06C72B9}</a:tableStyleId>
              </a:tblPr>
              <a:tblGrid>
                <a:gridCol w="1941342">
                  <a:extLst>
                    <a:ext uri="{9D8B030D-6E8A-4147-A177-3AD203B41FA5}">
                      <a16:colId xmlns:a16="http://schemas.microsoft.com/office/drawing/2014/main" val="20000"/>
                    </a:ext>
                  </a:extLst>
                </a:gridCol>
                <a:gridCol w="3322963">
                  <a:extLst>
                    <a:ext uri="{9D8B030D-6E8A-4147-A177-3AD203B41FA5}">
                      <a16:colId xmlns:a16="http://schemas.microsoft.com/office/drawing/2014/main" val="20001"/>
                    </a:ext>
                  </a:extLst>
                </a:gridCol>
                <a:gridCol w="3422495">
                  <a:extLst>
                    <a:ext uri="{9D8B030D-6E8A-4147-A177-3AD203B41FA5}">
                      <a16:colId xmlns:a16="http://schemas.microsoft.com/office/drawing/2014/main" val="20002"/>
                    </a:ext>
                  </a:extLst>
                </a:gridCol>
              </a:tblGrid>
              <a:tr h="540599">
                <a:tc>
                  <a:txBody>
                    <a:bodyPr/>
                    <a:lstStyle/>
                    <a:p>
                      <a:endParaRPr lang="en-US" sz="1400" dirty="0">
                        <a:latin typeface="Arial Rounded MT Bold" panose="020F0704030504030204" pitchFamily="34" charset="0"/>
                      </a:endParaRPr>
                    </a:p>
                  </a:txBody>
                  <a:tcPr marL="68580" marR="68580" marT="34290" marB="34290"/>
                </a:tc>
                <a:tc>
                  <a:txBody>
                    <a:bodyPr/>
                    <a:lstStyle/>
                    <a:p>
                      <a:pPr algn="l"/>
                      <a:r>
                        <a:rPr lang="en-US" sz="1800" dirty="0">
                          <a:latin typeface="Tahoma" panose="020B0604030504040204" pitchFamily="34" charset="0"/>
                          <a:ea typeface="Tahoma" panose="020B0604030504040204" pitchFamily="34" charset="0"/>
                          <a:cs typeface="Tahoma" panose="020B0604030504040204" pitchFamily="34" charset="0"/>
                        </a:rPr>
                        <a:t>Unsolicited</a:t>
                      </a:r>
                    </a:p>
                  </a:txBody>
                  <a:tcPr marL="68580" marR="68580" marT="34290" marB="34290" anchor="ctr"/>
                </a:tc>
                <a:tc>
                  <a:txBody>
                    <a:bodyPr/>
                    <a:lstStyle/>
                    <a:p>
                      <a:pPr algn="l"/>
                      <a:r>
                        <a:rPr lang="en-US" sz="1800" dirty="0">
                          <a:latin typeface="Tahoma" panose="020B0604030504040204" pitchFamily="34" charset="0"/>
                          <a:ea typeface="Tahoma" panose="020B0604030504040204" pitchFamily="34" charset="0"/>
                          <a:cs typeface="Tahoma" panose="020B0604030504040204" pitchFamily="34" charset="0"/>
                        </a:rPr>
                        <a:t>Solicited</a:t>
                      </a:r>
                    </a:p>
                  </a:txBody>
                  <a:tcPr marL="68580" marR="68580" marT="34290" marB="34290" anchor="ctr"/>
                </a:tc>
                <a:extLst>
                  <a:ext uri="{0D108BD9-81ED-4DB2-BD59-A6C34878D82A}">
                    <a16:rowId xmlns:a16="http://schemas.microsoft.com/office/drawing/2014/main" val="10000"/>
                  </a:ext>
                </a:extLst>
              </a:tr>
              <a:tr h="822140">
                <a:tc>
                  <a:txBody>
                    <a:bodyPr/>
                    <a:lstStyle/>
                    <a:p>
                      <a:r>
                        <a:rPr lang="en-US" sz="2000" dirty="0">
                          <a:latin typeface="Tahoma" panose="020B0604030504040204" pitchFamily="34" charset="0"/>
                          <a:ea typeface="Tahoma" panose="020B0604030504040204" pitchFamily="34" charset="0"/>
                          <a:cs typeface="Tahoma" panose="020B0604030504040204" pitchFamily="34" charset="0"/>
                        </a:rPr>
                        <a:t>Deadlines</a:t>
                      </a:r>
                    </a:p>
                  </a:txBody>
                  <a:tcPr marL="68580" marR="68580" marT="34290" marB="34290" anchor="ct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Three deadlines/cycles per year</a:t>
                      </a:r>
                    </a:p>
                  </a:txBody>
                  <a:tcPr marL="68580" marR="68580" marT="34290" marB="34290" anchor="ct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A single deadline</a:t>
                      </a:r>
                    </a:p>
                  </a:txBody>
                  <a:tcPr marL="68580" marR="68580" marT="34290" marB="34290" anchor="ctr"/>
                </a:tc>
                <a:extLst>
                  <a:ext uri="{0D108BD9-81ED-4DB2-BD59-A6C34878D82A}">
                    <a16:rowId xmlns:a16="http://schemas.microsoft.com/office/drawing/2014/main" val="10001"/>
                  </a:ext>
                </a:extLst>
              </a:tr>
              <a:tr h="560797">
                <a:tc>
                  <a:txBody>
                    <a:bodyPr/>
                    <a:lstStyle/>
                    <a:p>
                      <a:r>
                        <a:rPr lang="en-US" sz="2000" dirty="0">
                          <a:latin typeface="Tahoma" panose="020B0604030504040204" pitchFamily="34" charset="0"/>
                          <a:ea typeface="Tahoma" panose="020B0604030504040204" pitchFamily="34" charset="0"/>
                          <a:cs typeface="Tahoma" panose="020B0604030504040204" pitchFamily="34" charset="0"/>
                        </a:rPr>
                        <a:t>Review</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Tahoma" panose="020B0604030504040204" pitchFamily="34" charset="0"/>
                          <a:ea typeface="Tahoma" panose="020B0604030504040204" pitchFamily="34" charset="0"/>
                          <a:cs typeface="Tahoma" panose="020B0604030504040204" pitchFamily="34" charset="0"/>
                        </a:rPr>
                        <a:t>CSR reviews</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Tahoma" panose="020B0604030504040204" pitchFamily="34" charset="0"/>
                          <a:ea typeface="Tahoma" panose="020B0604030504040204" pitchFamily="34" charset="0"/>
                          <a:cs typeface="Tahoma" panose="020B0604030504040204" pitchFamily="34" charset="0"/>
                        </a:rPr>
                        <a:t>ICs review</a:t>
                      </a:r>
                    </a:p>
                  </a:txBody>
                  <a:tcPr marL="68580" marR="68580" marT="34290" marB="34290" anchor="ctr"/>
                </a:tc>
                <a:extLst>
                  <a:ext uri="{0D108BD9-81ED-4DB2-BD59-A6C34878D82A}">
                    <a16:rowId xmlns:a16="http://schemas.microsoft.com/office/drawing/2014/main" val="10002"/>
                  </a:ext>
                </a:extLst>
              </a:tr>
              <a:tr h="644655">
                <a:tc>
                  <a:txBody>
                    <a:bodyPr/>
                    <a:lstStyle/>
                    <a:p>
                      <a:r>
                        <a:rPr lang="en-US" sz="2000" dirty="0">
                          <a:latin typeface="Tahoma" panose="020B0604030504040204" pitchFamily="34" charset="0"/>
                          <a:ea typeface="Tahoma" panose="020B0604030504040204" pitchFamily="34" charset="0"/>
                          <a:cs typeface="Tahoma" panose="020B0604030504040204" pitchFamily="34" charset="0"/>
                        </a:rPr>
                        <a:t>Resubmissions</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Tahoma" panose="020B0604030504040204" pitchFamily="34" charset="0"/>
                          <a:ea typeface="Tahoma" panose="020B0604030504040204" pitchFamily="34" charset="0"/>
                          <a:cs typeface="Tahoma" panose="020B0604030504040204" pitchFamily="34" charset="0"/>
                        </a:rPr>
                        <a:t>Many resubmissions allowed</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Tahoma" panose="020B0604030504040204" pitchFamily="34" charset="0"/>
                          <a:ea typeface="Tahoma" panose="020B0604030504040204" pitchFamily="34" charset="0"/>
                          <a:cs typeface="Tahoma" panose="020B0604030504040204" pitchFamily="34" charset="0"/>
                        </a:rPr>
                        <a:t>No revisions/resubmissions</a:t>
                      </a:r>
                    </a:p>
                  </a:txBody>
                  <a:tcPr marL="68580" marR="68580" marT="34290" marB="34290" anchor="ctr"/>
                </a:tc>
                <a:extLst>
                  <a:ext uri="{0D108BD9-81ED-4DB2-BD59-A6C34878D82A}">
                    <a16:rowId xmlns:a16="http://schemas.microsoft.com/office/drawing/2014/main" val="10003"/>
                  </a:ext>
                </a:extLst>
              </a:tr>
              <a:tr h="644655">
                <a:tc>
                  <a:txBody>
                    <a:bodyPr/>
                    <a:lstStyle/>
                    <a:p>
                      <a:r>
                        <a:rPr lang="en-US" sz="2000" dirty="0">
                          <a:latin typeface="Tahoma" panose="020B0604030504040204" pitchFamily="34" charset="0"/>
                          <a:ea typeface="Tahoma" panose="020B0604030504040204" pitchFamily="34" charset="0"/>
                          <a:cs typeface="Tahoma" panose="020B0604030504040204" pitchFamily="34" charset="0"/>
                        </a:rPr>
                        <a:t>Letter of intent</a:t>
                      </a:r>
                    </a:p>
                  </a:txBody>
                  <a:tcPr marL="68580" marR="68580" marT="34290" marB="34290" anchor="ct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No</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Tahoma" panose="020B0604030504040204" pitchFamily="34" charset="0"/>
                          <a:ea typeface="Tahoma" panose="020B0604030504040204" pitchFamily="34" charset="0"/>
                          <a:cs typeface="Tahoma" panose="020B0604030504040204" pitchFamily="34" charset="0"/>
                        </a:rPr>
                        <a:t>Recommended</a:t>
                      </a:r>
                    </a:p>
                  </a:txBody>
                  <a:tcPr marL="68580" marR="68580" marT="34290" marB="34290" anchor="ctr"/>
                </a:tc>
                <a:extLst>
                  <a:ext uri="{0D108BD9-81ED-4DB2-BD59-A6C34878D82A}">
                    <a16:rowId xmlns:a16="http://schemas.microsoft.com/office/drawing/2014/main" val="10004"/>
                  </a:ext>
                </a:extLst>
              </a:tr>
              <a:tr h="801140">
                <a:tc>
                  <a:txBody>
                    <a:bodyPr/>
                    <a:lstStyle/>
                    <a:p>
                      <a:r>
                        <a:rPr lang="en-US" sz="2000" dirty="0">
                          <a:latin typeface="Tahoma" panose="020B0604030504040204" pitchFamily="34" charset="0"/>
                          <a:ea typeface="Tahoma" panose="020B0604030504040204" pitchFamily="34" charset="0"/>
                          <a:cs typeface="Tahoma" panose="020B0604030504040204" pitchFamily="34" charset="0"/>
                        </a:rPr>
                        <a:t>Purpose</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Tahoma" panose="020B0604030504040204" pitchFamily="34" charset="0"/>
                          <a:ea typeface="Tahoma" panose="020B0604030504040204" pitchFamily="34" charset="0"/>
                          <a:cs typeface="Tahoma" panose="020B0604030504040204" pitchFamily="34" charset="0"/>
                        </a:rPr>
                        <a:t>Researchers pursue their own research interest</a:t>
                      </a:r>
                    </a:p>
                  </a:txBody>
                  <a:tcPr marL="68580" marR="68580" marT="34290" marB="34290" anchor="ct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To address a</a:t>
                      </a:r>
                      <a:r>
                        <a:rPr lang="en-US" sz="1800" baseline="0" dirty="0">
                          <a:latin typeface="Tahoma" panose="020B0604030504040204" pitchFamily="34" charset="0"/>
                          <a:ea typeface="Tahoma" panose="020B0604030504040204" pitchFamily="34" charset="0"/>
                          <a:cs typeface="Tahoma" panose="020B0604030504040204" pitchFamily="34" charset="0"/>
                        </a:rPr>
                        <a:t> high priority or </a:t>
                      </a:r>
                      <a:r>
                        <a:rPr lang="en-US" sz="1800" dirty="0">
                          <a:latin typeface="Tahoma" panose="020B0604030504040204" pitchFamily="34" charset="0"/>
                          <a:ea typeface="Tahoma" panose="020B0604030504040204" pitchFamily="34" charset="0"/>
                          <a:cs typeface="Tahoma" panose="020B0604030504040204" pitchFamily="34" charset="0"/>
                        </a:rPr>
                        <a:t>under-represented area</a:t>
                      </a:r>
                    </a:p>
                  </a:txBody>
                  <a:tcPr marL="68580" marR="68580" marT="34290" marB="34290" anchor="ctr"/>
                </a:tc>
                <a:extLst>
                  <a:ext uri="{0D108BD9-81ED-4DB2-BD59-A6C34878D82A}">
                    <a16:rowId xmlns:a16="http://schemas.microsoft.com/office/drawing/2014/main" val="10005"/>
                  </a:ext>
                </a:extLst>
              </a:tr>
              <a:tr h="540599">
                <a:tc>
                  <a:txBody>
                    <a:bodyPr/>
                    <a:lstStyle/>
                    <a:p>
                      <a:r>
                        <a:rPr lang="en-US" sz="2000" dirty="0">
                          <a:latin typeface="Tahoma" panose="020B0604030504040204" pitchFamily="34" charset="0"/>
                          <a:ea typeface="Tahoma" panose="020B0604030504040204" pitchFamily="34" charset="0"/>
                          <a:cs typeface="Tahoma" panose="020B0604030504040204" pitchFamily="34" charset="0"/>
                        </a:rPr>
                        <a:t>Funding</a:t>
                      </a:r>
                    </a:p>
                  </a:txBody>
                  <a:tcPr marL="68580" marR="68580" marT="34290" marB="34290" anchor="ct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Institute sets </a:t>
                      </a:r>
                      <a:r>
                        <a:rPr lang="en-US" sz="1800" dirty="0" err="1">
                          <a:latin typeface="Tahoma" panose="020B0604030504040204" pitchFamily="34" charset="0"/>
                          <a:ea typeface="Tahoma" panose="020B0604030504040204" pitchFamily="34" charset="0"/>
                          <a:cs typeface="Tahoma" panose="020B0604030504040204" pitchFamily="34" charset="0"/>
                        </a:rPr>
                        <a:t>payline</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Tahoma" panose="020B0604030504040204" pitchFamily="34" charset="0"/>
                          <a:ea typeface="Tahoma" panose="020B0604030504040204" pitchFamily="34" charset="0"/>
                          <a:cs typeface="Tahoma" panose="020B0604030504040204" pitchFamily="34" charset="0"/>
                        </a:rPr>
                        <a:t>Set aside funds</a:t>
                      </a:r>
                    </a:p>
                  </a:txBody>
                  <a:tcPr marL="68580" marR="68580" marT="34290" marB="3429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496223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Maritime law design template">
  <a:themeElements>
    <a:clrScheme name="Maritime law design template 8">
      <a:dk1>
        <a:srgbClr val="808080"/>
      </a:dk1>
      <a:lt1>
        <a:srgbClr val="FFFFFF"/>
      </a:lt1>
      <a:dk2>
        <a:srgbClr val="3399FF"/>
      </a:dk2>
      <a:lt2>
        <a:srgbClr val="CCECFF"/>
      </a:lt2>
      <a:accent1>
        <a:srgbClr val="00CC99"/>
      </a:accent1>
      <a:accent2>
        <a:srgbClr val="3333CC"/>
      </a:accent2>
      <a:accent3>
        <a:srgbClr val="ADCAFF"/>
      </a:accent3>
      <a:accent4>
        <a:srgbClr val="DADADA"/>
      </a:accent4>
      <a:accent5>
        <a:srgbClr val="AAE2CA"/>
      </a:accent5>
      <a:accent6>
        <a:srgbClr val="2D2DB9"/>
      </a:accent6>
      <a:hlink>
        <a:srgbClr val="CCCCFF"/>
      </a:hlink>
      <a:folHlink>
        <a:srgbClr val="B2B2B2"/>
      </a:folHlink>
    </a:clrScheme>
    <a:fontScheme name="Maritime law design template">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Maritime law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ritime law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ritime law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ritime law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ritime law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ritime law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ritime law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Maritime law design template 8">
        <a:dk1>
          <a:srgbClr val="808080"/>
        </a:dk1>
        <a:lt1>
          <a:srgbClr val="FFFFFF"/>
        </a:lt1>
        <a:dk2>
          <a:srgbClr val="3399FF"/>
        </a:dk2>
        <a:lt2>
          <a:srgbClr val="CCECFF"/>
        </a:lt2>
        <a:accent1>
          <a:srgbClr val="00CC99"/>
        </a:accent1>
        <a:accent2>
          <a:srgbClr val="3333CC"/>
        </a:accent2>
        <a:accent3>
          <a:srgbClr val="ADCAFF"/>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3.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002DE325B4434C8407F2BB379023F4" ma:contentTypeVersion="13" ma:contentTypeDescription="Create a new document." ma:contentTypeScope="" ma:versionID="476e873166ae8478b0d17a674a725b4a">
  <xsd:schema xmlns:xsd="http://www.w3.org/2001/XMLSchema" xmlns:xs="http://www.w3.org/2001/XMLSchema" xmlns:p="http://schemas.microsoft.com/office/2006/metadata/properties" xmlns:ns2="64948b15-7def-430b-8648-1feb819ee410" xmlns:ns3="6bc68b66-932e-422c-b9b0-23fd53127af9" targetNamespace="http://schemas.microsoft.com/office/2006/metadata/properties" ma:root="true" ma:fieldsID="427813e36bbbb4baf921046a170b8e90" ns2:_="" ns3:_="">
    <xsd:import namespace="64948b15-7def-430b-8648-1feb819ee410"/>
    <xsd:import namespace="6bc68b66-932e-422c-b9b0-23fd53127af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48b15-7def-430b-8648-1feb819ee41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c68b66-932e-422c-b9b0-23fd53127af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22C7ED1-3535-43F4-B393-9F732AA6E3E0}">
  <ds:schemaRefs>
    <ds:schemaRef ds:uri="http://schemas.microsoft.com/sharepoint/v3/contenttype/forms"/>
  </ds:schemaRefs>
</ds:datastoreItem>
</file>

<file path=customXml/itemProps2.xml><?xml version="1.0" encoding="utf-8"?>
<ds:datastoreItem xmlns:ds="http://schemas.openxmlformats.org/officeDocument/2006/customXml" ds:itemID="{DE88B442-A057-437B-A4FD-AD34D64CBDDD}"/>
</file>

<file path=customXml/itemProps3.xml><?xml version="1.0" encoding="utf-8"?>
<ds:datastoreItem xmlns:ds="http://schemas.openxmlformats.org/officeDocument/2006/customXml" ds:itemID="{E676A7E3-5D06-4A03-8FC6-4CD55F41A73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13247</TotalTime>
  <Words>3050</Words>
  <Application>Microsoft Office PowerPoint</Application>
  <PresentationFormat>On-screen Show (4:3)</PresentationFormat>
  <Paragraphs>615</Paragraphs>
  <Slides>57</Slides>
  <Notes>57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57</vt:i4>
      </vt:variant>
    </vt:vector>
  </HeadingPairs>
  <TitlesOfParts>
    <vt:vector size="70" baseType="lpstr">
      <vt:lpstr>Arial</vt:lpstr>
      <vt:lpstr>Arial Black</vt:lpstr>
      <vt:lpstr>Arial Rounded MT Bold</vt:lpstr>
      <vt:lpstr>Avenir Next Condensed</vt:lpstr>
      <vt:lpstr>Calibri</vt:lpstr>
      <vt:lpstr>Calibri Light</vt:lpstr>
      <vt:lpstr>Century Gothic</vt:lpstr>
      <vt:lpstr>Gill Sans MT</vt:lpstr>
      <vt:lpstr>Tahoma</vt:lpstr>
      <vt:lpstr>Times New Roman</vt:lpstr>
      <vt:lpstr>Maritime law design template</vt:lpstr>
      <vt:lpstr>Mesh</vt:lpstr>
      <vt:lpstr>Parcel</vt:lpstr>
      <vt:lpstr>Partnering with International Research Organizations &amp; the Process   October 2021  NIH Regional Seminar </vt:lpstr>
      <vt:lpstr>NIH and International Research</vt:lpstr>
      <vt:lpstr>NIH and International Research</vt:lpstr>
      <vt:lpstr>Task Force on Microbiology and Infectious Diseases, 1991</vt:lpstr>
      <vt:lpstr>NIH and International Research</vt:lpstr>
      <vt:lpstr>NIH and International Research</vt:lpstr>
      <vt:lpstr>Application:  Eligibility</vt:lpstr>
      <vt:lpstr>Application:  Eligibility</vt:lpstr>
      <vt:lpstr>Unsolicited versus Solicited (RFA) grants</vt:lpstr>
      <vt:lpstr>funding mechanisms</vt:lpstr>
      <vt:lpstr>Application:  Eligibility</vt:lpstr>
      <vt:lpstr>Search for Funding Opportunity</vt:lpstr>
      <vt:lpstr>Search for Funding Opportunity</vt:lpstr>
      <vt:lpstr>Application:  Agency Contacts</vt:lpstr>
      <vt:lpstr>NIH and International Research</vt:lpstr>
      <vt:lpstr>Definition of Foreign Component</vt:lpstr>
      <vt:lpstr>NIH and International Research</vt:lpstr>
      <vt:lpstr>Application: Success</vt:lpstr>
      <vt:lpstr>NIH reporter</vt:lpstr>
      <vt:lpstr>Tips for Foreign Investigators</vt:lpstr>
      <vt:lpstr>Application:  Review Criteria</vt:lpstr>
      <vt:lpstr>Be persistent</vt:lpstr>
      <vt:lpstr>NIH and International Research</vt:lpstr>
      <vt:lpstr>Foreign Institution Registrations</vt:lpstr>
      <vt:lpstr>DUNS/UEI</vt:lpstr>
      <vt:lpstr>Foreign Institution Registration</vt:lpstr>
      <vt:lpstr>Do I Contact NIH Before Applying?</vt:lpstr>
      <vt:lpstr>NIH and International Research</vt:lpstr>
      <vt:lpstr>Budget Considerations</vt:lpstr>
      <vt:lpstr>Budget Considerations</vt:lpstr>
      <vt:lpstr>Budget Considerations</vt:lpstr>
      <vt:lpstr>F&amp;A for Foreign Awards</vt:lpstr>
      <vt:lpstr>F&amp;A for Foreign Awards</vt:lpstr>
      <vt:lpstr>Calculating F&amp;A for Foreign Award</vt:lpstr>
      <vt:lpstr>Calculating F&amp;A for Foreign Award</vt:lpstr>
      <vt:lpstr>NIH and International Research</vt:lpstr>
      <vt:lpstr>Funding Collaborations</vt:lpstr>
      <vt:lpstr>Funding Collaborations</vt:lpstr>
      <vt:lpstr>Overarching Considerations</vt:lpstr>
      <vt:lpstr>NIH and International Research</vt:lpstr>
      <vt:lpstr>Project Monitoring</vt:lpstr>
      <vt:lpstr>Project Monitoring</vt:lpstr>
      <vt:lpstr>Tips for Foreign Investigators</vt:lpstr>
      <vt:lpstr>Closeout </vt:lpstr>
      <vt:lpstr>NIH and International Research</vt:lpstr>
      <vt:lpstr>Prior Approval</vt:lpstr>
      <vt:lpstr>Prior Approval</vt:lpstr>
      <vt:lpstr>NIH and International Research</vt:lpstr>
      <vt:lpstr>Institutional FCOI Policy</vt:lpstr>
      <vt:lpstr>Key Take-Aways</vt:lpstr>
      <vt:lpstr>Key Take-Aways</vt:lpstr>
      <vt:lpstr>Thank you!</vt:lpstr>
      <vt:lpstr>Information for Foreign Grants</vt:lpstr>
      <vt:lpstr>Human Subject Research</vt:lpstr>
      <vt:lpstr>Human Subject Research</vt:lpstr>
      <vt:lpstr>Human Subject Research</vt:lpstr>
      <vt:lpstr>Vertebrate Animal Research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Partnering with International Research Organizations &amp; the Process</dc:title>
  <dc:creator>Isabelle Tilghman</dc:creator>
  <cp:lastModifiedBy>Cummins, Sheri (NIH/OD) [E]</cp:lastModifiedBy>
  <cp:revision>468</cp:revision>
  <cp:lastPrinted>2019-10-04T19:21:04Z</cp:lastPrinted>
  <dcterms:modified xsi:type="dcterms:W3CDTF">2021-10-29T11:36:02Z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0x0101005E002DE325B4434C8407F2BB379023F4</vt:lpwstr>
  </property>
</Properties>
</file>