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  <p:sldMasterId id="2147483766" r:id="rId5"/>
  </p:sldMasterIdLst>
  <p:notesMasterIdLst>
    <p:notesMasterId r:id="rId38"/>
  </p:notesMasterIdLst>
  <p:handoutMasterIdLst>
    <p:handoutMasterId r:id="rId39"/>
  </p:handoutMasterIdLst>
  <p:sldIdLst>
    <p:sldId id="1054" r:id="rId6"/>
    <p:sldId id="1063" r:id="rId7"/>
    <p:sldId id="924" r:id="rId8"/>
    <p:sldId id="925" r:id="rId9"/>
    <p:sldId id="930" r:id="rId10"/>
    <p:sldId id="875" r:id="rId11"/>
    <p:sldId id="933" r:id="rId12"/>
    <p:sldId id="937" r:id="rId13"/>
    <p:sldId id="1051" r:id="rId14"/>
    <p:sldId id="1036" r:id="rId15"/>
    <p:sldId id="1040" r:id="rId16"/>
    <p:sldId id="1064" r:id="rId17"/>
    <p:sldId id="943" r:id="rId18"/>
    <p:sldId id="1044" r:id="rId19"/>
    <p:sldId id="1052" r:id="rId20"/>
    <p:sldId id="1002" r:id="rId21"/>
    <p:sldId id="1028" r:id="rId22"/>
    <p:sldId id="1053" r:id="rId23"/>
    <p:sldId id="963" r:id="rId24"/>
    <p:sldId id="1048" r:id="rId25"/>
    <p:sldId id="1049" r:id="rId26"/>
    <p:sldId id="1062" r:id="rId27"/>
    <p:sldId id="977" r:id="rId28"/>
    <p:sldId id="978" r:id="rId29"/>
    <p:sldId id="979" r:id="rId30"/>
    <p:sldId id="981" r:id="rId31"/>
    <p:sldId id="1031" r:id="rId32"/>
    <p:sldId id="982" r:id="rId33"/>
    <p:sldId id="983" r:id="rId34"/>
    <p:sldId id="984" r:id="rId35"/>
    <p:sldId id="985" r:id="rId36"/>
    <p:sldId id="819" r:id="rId37"/>
  </p:sldIdLst>
  <p:sldSz cx="12192000" cy="6858000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336699"/>
    <a:srgbClr val="FFCC66"/>
    <a:srgbClr val="FFFF99"/>
    <a:srgbClr val="FF6600"/>
    <a:srgbClr val="669900"/>
    <a:srgbClr val="993300"/>
    <a:srgbClr val="FFFF66"/>
    <a:srgbClr val="9900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57" autoAdjust="0"/>
    <p:restoredTop sz="96101" autoAdjust="0"/>
  </p:normalViewPr>
  <p:slideViewPr>
    <p:cSldViewPr>
      <p:cViewPr varScale="1">
        <p:scale>
          <a:sx n="109" d="100"/>
          <a:sy n="109" d="100"/>
        </p:scale>
        <p:origin x="28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12054"/>
    </p:cViewPr>
  </p:sorterViewPr>
  <p:notesViewPr>
    <p:cSldViewPr>
      <p:cViewPr varScale="1">
        <p:scale>
          <a:sx n="63" d="100"/>
          <a:sy n="63" d="100"/>
        </p:scale>
        <p:origin x="1888" y="3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3090ED-F84E-4702-8628-4EFC554E2090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658444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658444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F3931D-20C8-4A83-A683-04A5575D7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2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ECC29C-75CC-46FE-8B5A-86290649DD64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30423"/>
            <a:ext cx="7437120" cy="3154441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658444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444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AD43B8-FF20-4D5F-A0AE-68337BAD2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21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9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16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81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66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50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44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52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17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10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15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79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77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51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44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29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01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04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18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02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64008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434" y="24193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7434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C12A3-0448-48FB-98ED-E287151C357F}" type="datetime1">
              <a:rPr lang="en-US" smtClean="0"/>
              <a:t>10/28/2021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5BECE6F-C8B3-4AFE-ABE6-7969150810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7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39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57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0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171E9-4B2C-41B2-BF6C-57A42149FC50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03DC8-D049-4606-B080-DDC65A2B6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8967" y="6383338"/>
            <a:ext cx="11777133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BF148-E73E-4D8B-B910-0CE5E3F174FD}" type="datetime1">
              <a:rPr lang="en-US" smtClean="0"/>
              <a:t>10/28/2021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780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2A70DE3-2F75-431A-9D09-64CA1AB222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6096000" y="1549400"/>
            <a:ext cx="0" cy="484505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02336" y="1371600"/>
            <a:ext cx="5384800" cy="4681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400800" y="1371600"/>
            <a:ext cx="5384800" cy="4681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7721601" y="6410326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CD5E3-A4EB-4AC6-99A8-D02631F95FEC}" type="datetime1">
              <a:rPr lang="en-US" smtClean="0"/>
              <a:t>10/28/2021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5609F-50E7-4B9A-B62F-6598EDD47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1295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1304925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85367" y="915988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734" y="6383338"/>
            <a:ext cx="11777133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203200" y="1220788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 flipV="1">
            <a:off x="6096000" y="2200276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812367" y="1009650"/>
            <a:ext cx="560917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447800"/>
            <a:ext cx="5386917" cy="67043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4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88440" y="1447800"/>
            <a:ext cx="5389033" cy="67043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11375136" cy="7589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402336" y="2286000"/>
            <a:ext cx="5388864" cy="3931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4"/>
          </p:nvPr>
        </p:nvSpPr>
        <p:spPr>
          <a:xfrm>
            <a:off x="6400800" y="2286000"/>
            <a:ext cx="5384800" cy="3931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98642-9447-44D9-BE9A-3A834A51656F}" type="datetime1">
              <a:rPr lang="en-US" smtClean="0"/>
              <a:t>10/28/2021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5786967" y="1000126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A4FF90E-4C55-4D59-BE6A-CE57DBB6E3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83830-FD42-4C76-AE9C-69FCD2278259}" type="datetime1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6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5206B-4A4A-47B0-BA21-D142872E96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8967" y="6383338"/>
            <a:ext cx="11777133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15CA5-FFA0-48C7-A4EB-4599202DDECF}" type="datetime1">
              <a:rPr lang="en-US" smtClean="0"/>
              <a:t>10/28/2021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1"/>
            <a:ext cx="8128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5F9C02-60A3-4AB1-8821-EDEFB4936D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"/>
            <a:ext cx="12192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6430963"/>
            <a:ext cx="11777133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7434" y="119063"/>
            <a:ext cx="11777133" cy="66294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1295400"/>
          </a:xfrm>
        </p:spPr>
        <p:txBody>
          <a:bodyPr>
            <a:noAutofit/>
          </a:bodyPr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86001"/>
            <a:ext cx="3149600" cy="38401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20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7A78-8D50-428B-A009-C5834E26A8C6}" type="datetime1">
              <a:rPr lang="en-US" smtClean="0"/>
              <a:t>10/28/2021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508000" y="6410326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828800" y="30480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057A446-9BC9-43AE-8342-D14CD2C567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3200" y="152400"/>
            <a:ext cx="11777133" cy="381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215900" y="5270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367" y="6405564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7282D-26B6-44D3-B7EC-7AE7D64B3852}" type="datetime1">
              <a:rPr lang="en-US" smtClean="0"/>
              <a:t>10/28/2021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168" y="6410326"/>
            <a:ext cx="477943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09564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19ED5-8942-4B81-BD67-FB5B28D59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12192000" cy="1371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3C77784-1A32-4EB5-A180-CA6B06A33B00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55713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27114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8F9F7B-CFD3-427C-AA27-636EAEBF98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79200" cy="758825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1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02167" y="1524000"/>
            <a:ext cx="113792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8A44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5124218" y="6172201"/>
            <a:ext cx="5256697" cy="320674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A8FF058-AD71-459A-A016-0CB261303DBC}" type="datetime4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October 28, 2021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24218" y="6492875"/>
            <a:ext cx="5256697" cy="29862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38DF745-7D3F-47F4-83A3-874385CFAA69}" type="slidenum">
              <a:rPr lang="en-US" smtClean="0">
                <a:solidFill>
                  <a:srgbClr val="1F497D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09601" y="6329849"/>
            <a:ext cx="597820" cy="4468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35128" y="6380729"/>
            <a:ext cx="3443400" cy="3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nts.nih.gov/grants/guide/notice-files/NOT-OD-21-109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how-to-apply-application-guide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hyperlink" Target="https://grants.nih.gov/grants/how-to-apply-application-guide/resources/annotated-form-sets.htm" TargetMode="Externa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how-to-apply-application-guide/format-and-write/format-attachments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nts.nih.gov/grants/guide/notice-files/NOT-OD-21-073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grants.nih.gov/grants/how-to-apply-application-guide/submission-process/changed-corrected-application.ht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.era.nih.gov/common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forms_page_limits.ht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grants.gov?subject=Grants.gov%20support%20email" TargetMode="External"/><Relationship Id="rId2" Type="http://schemas.openxmlformats.org/officeDocument/2006/relationships/hyperlink" Target="https://grants.nih.gov/support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grants.gov/web/grants/support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nts.nih.gov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oer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rants.nih.gov/grants/how-to-apply-application-guide/prepare-to-apply-and-register/submission-options/assist.htm" TargetMode="External"/><Relationship Id="rId5" Type="http://schemas.openxmlformats.org/officeDocument/2006/relationships/hyperlink" Target="https://grants.nih.gov/grants/how-to-apply-application-guide/resources/annotated-form-sets.htm" TargetMode="External"/><Relationship Id="rId4" Type="http://schemas.openxmlformats.org/officeDocument/2006/relationships/hyperlink" Target="https://grants.nih.gov/grants/how-to-apply-application-guide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ra.nih.gov/about-era/get-connected.ht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nts.nih.gov/grants/how-to-apply-application-guide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hyperlink" Target="https://grants.nih.gov/grants/how-to-apply-application-guide/prepare-to-apply-and-register/key-systems-and-roles.htm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notice-files/NOT-OD-21-170.html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grants.nih.gov/grants/how-to-apply-application-guide/prepare-to-apply-and-register/registration/org-representative-registration.htm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hyperlink" Target="https://grants.nih.gov/grants/how-to-apply-application-guide/prepare-to-apply-and-register/choose-a-submission-option.htm" TargetMode="External"/><Relationship Id="rId7" Type="http://schemas.microsoft.com/office/2007/relationships/hdphoto" Target="../media/hdphoto1.wdp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8EEB33-851B-4A86-B935-D83B02D339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Ready, Set, Submit!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9ECE144-7546-4C4E-864F-3C309FA47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819400"/>
            <a:ext cx="11658600" cy="1752600"/>
          </a:xfrm>
        </p:spPr>
        <p:txBody>
          <a:bodyPr/>
          <a:lstStyle/>
          <a:p>
            <a:r>
              <a:rPr lang="en-US" sz="2800" dirty="0">
                <a:solidFill>
                  <a:srgbClr val="669900"/>
                </a:solidFill>
              </a:rPr>
              <a:t>GRANT Application Preparation &amp; Submission</a:t>
            </a:r>
            <a:br>
              <a:rPr lang="en-US" sz="1100" dirty="0">
                <a:solidFill>
                  <a:srgbClr val="1F497D"/>
                </a:solidFill>
              </a:rPr>
            </a:b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F36FF3-CFC2-42CD-A153-2B435AA65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581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n-US" sz="800" b="0" cap="none" spc="0" dirty="0">
              <a:ea typeface="+mj-ea"/>
              <a:cs typeface="+mj-cs"/>
            </a:endParaRPr>
          </a:p>
          <a:p>
            <a:r>
              <a:rPr lang="en-US" sz="2400" cap="none" dirty="0"/>
              <a:t>Kasima Garst, OER/OPERA/SPB</a:t>
            </a:r>
          </a:p>
          <a:p>
            <a:r>
              <a:rPr lang="en-US" sz="2400" cap="none" dirty="0"/>
              <a:t>Laurie Roman, OER/eRA</a:t>
            </a:r>
            <a:endParaRPr lang="en-US" b="0" cap="none" spc="0" dirty="0">
              <a:ea typeface="+mj-ea"/>
              <a:cs typeface="+mj-cs"/>
            </a:endParaRPr>
          </a:p>
        </p:txBody>
      </p:sp>
      <p:pic>
        <p:nvPicPr>
          <p:cNvPr id="4" name="Picture 3" descr="A logo of the Office of Extramural Research at NIH">
            <a:extLst>
              <a:ext uri="{FF2B5EF4-FFF2-40B4-BE49-F238E27FC236}">
                <a16:creationId xmlns:a16="http://schemas.microsoft.com/office/drawing/2014/main" id="{73693777-8438-4BB6-9067-60DF17E21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461" y="4871110"/>
            <a:ext cx="2495278" cy="46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82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Talk About the Application Process</a:t>
            </a:r>
          </a:p>
        </p:txBody>
      </p:sp>
      <p:grpSp>
        <p:nvGrpSpPr>
          <p:cNvPr id="3" name="Group 2" descr="1. Find&#10;2. Plan&#10;3. Initiate&#10;4. Build Team&#10;5. Enter Data&#10;6. Finalize&#10;7. Submit&#10;8. Track" title="8 application submission process steps"/>
          <p:cNvGrpSpPr/>
          <p:nvPr/>
        </p:nvGrpSpPr>
        <p:grpSpPr>
          <a:xfrm>
            <a:off x="1676400" y="2590800"/>
            <a:ext cx="8839200" cy="3400424"/>
            <a:chOff x="1676400" y="2771776"/>
            <a:chExt cx="8839200" cy="3400424"/>
          </a:xfrm>
        </p:grpSpPr>
        <p:cxnSp>
          <p:nvCxnSpPr>
            <p:cNvPr id="15" name="Straight Connector 14" title="&quot;&quot;"/>
            <p:cNvCxnSpPr/>
            <p:nvPr/>
          </p:nvCxnSpPr>
          <p:spPr>
            <a:xfrm flipH="1">
              <a:off x="1929380" y="3422729"/>
              <a:ext cx="2" cy="198363"/>
            </a:xfrm>
            <a:prstGeom prst="line">
              <a:avLst/>
            </a:prstGeom>
            <a:ln w="22225">
              <a:solidFill>
                <a:srgbClr val="59A50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Content Placeholder 2"/>
            <p:cNvSpPr txBox="1">
              <a:spLocks/>
            </p:cNvSpPr>
            <p:nvPr/>
          </p:nvSpPr>
          <p:spPr bwMode="auto">
            <a:xfrm>
              <a:off x="2438400" y="2840070"/>
              <a:ext cx="3276600" cy="3230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273050" indent="-273050" algn="ctr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None/>
                <a:defRPr sz="1600" b="1" kern="1200" cap="all" spc="25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7688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3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BBB59"/>
                </a:buClr>
                <a:buSzPct val="75000"/>
                <a:buFont typeface="Wingdings 2" pitchFamily="18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696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itchFamily="2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BACC6"/>
                </a:buClr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4592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SzPct val="9000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rtl="0" eaLnBrk="1" latinLnBrk="0" hangingPunct="1">
                <a:spcBef>
                  <a:spcPct val="20000"/>
                </a:spcBef>
                <a:buClr>
                  <a:schemeClr val="accent4">
                    <a:shade val="75000"/>
                  </a:schemeClr>
                </a:buClr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77440" indent="-182880" algn="l" rtl="0" eaLnBrk="1" latinLnBrk="0" hangingPunct="1">
                <a:spcBef>
                  <a:spcPct val="20000"/>
                </a:spcBef>
                <a:buClr>
                  <a:schemeClr val="accent2">
                    <a:shade val="75000"/>
                  </a:schemeClr>
                </a:buClr>
                <a:buSzPct val="90000"/>
                <a:buChar char="•"/>
                <a:defRPr sz="14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spcBef>
                  <a:spcPts val="0"/>
                </a:spcBef>
                <a:spcAft>
                  <a:spcPts val="4800"/>
                </a:spcAft>
              </a:pPr>
              <a:r>
                <a:rPr lang="en-US" dirty="0"/>
                <a:t>Step 1: Find</a:t>
              </a:r>
            </a:p>
            <a:p>
              <a:pPr marL="0" indent="0" algn="l">
                <a:spcBef>
                  <a:spcPts val="0"/>
                </a:spcBef>
                <a:spcAft>
                  <a:spcPts val="4800"/>
                </a:spcAft>
              </a:pPr>
              <a:r>
                <a:rPr lang="en-US" dirty="0"/>
                <a:t>Step 2: Plan</a:t>
              </a:r>
            </a:p>
            <a:p>
              <a:pPr marL="0" indent="0" algn="l">
                <a:spcBef>
                  <a:spcPts val="0"/>
                </a:spcBef>
                <a:spcAft>
                  <a:spcPts val="4800"/>
                </a:spcAft>
              </a:pPr>
              <a:r>
                <a:rPr lang="en-US" dirty="0"/>
                <a:t>Step 3: Initiate</a:t>
              </a:r>
            </a:p>
            <a:p>
              <a:pPr marL="0" indent="0" algn="l">
                <a:spcBef>
                  <a:spcPts val="0"/>
                </a:spcBef>
                <a:spcAft>
                  <a:spcPts val="4800"/>
                </a:spcAft>
              </a:pPr>
              <a:r>
                <a:rPr lang="en-US" dirty="0"/>
                <a:t>Step 4: Build team</a:t>
              </a:r>
            </a:p>
          </p:txBody>
        </p:sp>
        <p:pic>
          <p:nvPicPr>
            <p:cNvPr id="6" name="Picture 5" title="&quot;&quot;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6400" y="2776207"/>
              <a:ext cx="621470" cy="621470"/>
            </a:xfrm>
            <a:prstGeom prst="rect">
              <a:avLst/>
            </a:prstGeom>
          </p:spPr>
        </p:pic>
        <p:pic>
          <p:nvPicPr>
            <p:cNvPr id="7" name="Picture 6" title="&quot;&quot;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6400" y="3645187"/>
              <a:ext cx="621470" cy="621470"/>
            </a:xfrm>
            <a:prstGeom prst="rect">
              <a:avLst/>
            </a:prstGeom>
          </p:spPr>
        </p:pic>
        <p:pic>
          <p:nvPicPr>
            <p:cNvPr id="8" name="Picture 7" title="&quot;&quot;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6400" y="4514167"/>
              <a:ext cx="621470" cy="621470"/>
            </a:xfrm>
            <a:prstGeom prst="rect">
              <a:avLst/>
            </a:prstGeom>
          </p:spPr>
        </p:pic>
        <p:pic>
          <p:nvPicPr>
            <p:cNvPr id="9" name="Picture 8" title="&quot;&quot;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76400" y="5383147"/>
              <a:ext cx="621470" cy="621470"/>
            </a:xfrm>
            <a:prstGeom prst="rect">
              <a:avLst/>
            </a:prstGeom>
          </p:spPr>
        </p:pic>
        <p:pic>
          <p:nvPicPr>
            <p:cNvPr id="10" name="Picture 9" title="&quot;&quot;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96761" y="2771776"/>
              <a:ext cx="618439" cy="618439"/>
            </a:xfrm>
            <a:prstGeom prst="rect">
              <a:avLst/>
            </a:prstGeom>
          </p:spPr>
        </p:pic>
        <p:pic>
          <p:nvPicPr>
            <p:cNvPr id="11" name="Picture 10" title="&quot;&quot;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93730" y="3641456"/>
              <a:ext cx="621470" cy="621470"/>
            </a:xfrm>
            <a:prstGeom prst="rect">
              <a:avLst/>
            </a:prstGeom>
          </p:spPr>
        </p:pic>
        <p:pic>
          <p:nvPicPr>
            <p:cNvPr id="12" name="Picture 11" title="&quot;&quot;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93730" y="4514167"/>
              <a:ext cx="621470" cy="621470"/>
            </a:xfrm>
            <a:prstGeom prst="rect">
              <a:avLst/>
            </a:prstGeom>
          </p:spPr>
        </p:pic>
        <p:pic>
          <p:nvPicPr>
            <p:cNvPr id="13" name="Picture 12" title="&quot;&quot;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93730" y="5386878"/>
              <a:ext cx="621470" cy="506271"/>
            </a:xfrm>
            <a:prstGeom prst="rect">
              <a:avLst/>
            </a:prstGeom>
          </p:spPr>
        </p:pic>
        <p:sp>
          <p:nvSpPr>
            <p:cNvPr id="14" name="Content Placeholder 2"/>
            <p:cNvSpPr txBox="1">
              <a:spLocks/>
            </p:cNvSpPr>
            <p:nvPr/>
          </p:nvSpPr>
          <p:spPr bwMode="auto">
            <a:xfrm>
              <a:off x="7349067" y="2867027"/>
              <a:ext cx="3166533" cy="3305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273050" indent="-273050" algn="ctr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None/>
                <a:defRPr sz="1600" b="1" kern="1200" cap="all" spc="25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7688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3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BBB59"/>
                </a:buClr>
                <a:buSzPct val="75000"/>
                <a:buFont typeface="Wingdings 2" pitchFamily="18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696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itchFamily="2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BACC6"/>
                </a:buClr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4592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SzPct val="9000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rtl="0" eaLnBrk="1" latinLnBrk="0" hangingPunct="1">
                <a:spcBef>
                  <a:spcPct val="20000"/>
                </a:spcBef>
                <a:buClr>
                  <a:schemeClr val="accent4">
                    <a:shade val="75000"/>
                  </a:schemeClr>
                </a:buClr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77440" indent="-182880" algn="l" rtl="0" eaLnBrk="1" latinLnBrk="0" hangingPunct="1">
                <a:spcBef>
                  <a:spcPct val="20000"/>
                </a:spcBef>
                <a:buClr>
                  <a:schemeClr val="accent2">
                    <a:shade val="75000"/>
                  </a:schemeClr>
                </a:buClr>
                <a:buSzPct val="90000"/>
                <a:buChar char="•"/>
                <a:defRPr sz="14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spcBef>
                  <a:spcPts val="0"/>
                </a:spcBef>
                <a:spcAft>
                  <a:spcPts val="4800"/>
                </a:spcAft>
              </a:pPr>
              <a:r>
                <a:rPr lang="en-US" dirty="0"/>
                <a:t>Step 5: Enter data</a:t>
              </a:r>
            </a:p>
            <a:p>
              <a:pPr marL="0" indent="0" algn="l">
                <a:spcBef>
                  <a:spcPts val="0"/>
                </a:spcBef>
                <a:spcAft>
                  <a:spcPts val="4800"/>
                </a:spcAft>
              </a:pPr>
              <a:r>
                <a:rPr lang="en-US" dirty="0"/>
                <a:t>Step 6: Finalize</a:t>
              </a:r>
            </a:p>
            <a:p>
              <a:pPr marL="0" indent="0" algn="l">
                <a:spcBef>
                  <a:spcPts val="0"/>
                </a:spcBef>
                <a:spcAft>
                  <a:spcPts val="4800"/>
                </a:spcAft>
              </a:pPr>
              <a:r>
                <a:rPr lang="en-US" dirty="0"/>
                <a:t>Step 7: Submit</a:t>
              </a:r>
            </a:p>
            <a:p>
              <a:pPr marL="0" indent="0" algn="l">
                <a:spcBef>
                  <a:spcPts val="0"/>
                </a:spcBef>
                <a:spcAft>
                  <a:spcPts val="4800"/>
                </a:spcAft>
              </a:pPr>
              <a:r>
                <a:rPr lang="en-US" dirty="0"/>
                <a:t>Step 8: Track</a:t>
              </a:r>
            </a:p>
          </p:txBody>
        </p:sp>
        <p:cxnSp>
          <p:nvCxnSpPr>
            <p:cNvPr id="22" name="Straight Connector 21" title="&quot;&quot;"/>
            <p:cNvCxnSpPr/>
            <p:nvPr/>
          </p:nvCxnSpPr>
          <p:spPr>
            <a:xfrm flipH="1">
              <a:off x="1929378" y="4290752"/>
              <a:ext cx="2" cy="198363"/>
            </a:xfrm>
            <a:prstGeom prst="line">
              <a:avLst/>
            </a:prstGeom>
            <a:ln w="22225">
              <a:solidFill>
                <a:srgbClr val="59A50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 title="&quot;&quot;"/>
            <p:cNvCxnSpPr/>
            <p:nvPr/>
          </p:nvCxnSpPr>
          <p:spPr>
            <a:xfrm flipH="1">
              <a:off x="1929376" y="5158775"/>
              <a:ext cx="2" cy="198363"/>
            </a:xfrm>
            <a:prstGeom prst="line">
              <a:avLst/>
            </a:prstGeom>
            <a:ln w="22225">
              <a:solidFill>
                <a:srgbClr val="59A50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 title="&quot;&quot;"/>
            <p:cNvCxnSpPr/>
            <p:nvPr/>
          </p:nvCxnSpPr>
          <p:spPr>
            <a:xfrm flipH="1">
              <a:off x="6934200" y="3416654"/>
              <a:ext cx="2" cy="198363"/>
            </a:xfrm>
            <a:prstGeom prst="line">
              <a:avLst/>
            </a:prstGeom>
            <a:ln w="22225">
              <a:solidFill>
                <a:srgbClr val="59A50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 title="&quot;&quot;"/>
            <p:cNvCxnSpPr/>
            <p:nvPr/>
          </p:nvCxnSpPr>
          <p:spPr>
            <a:xfrm flipH="1">
              <a:off x="6934198" y="4297437"/>
              <a:ext cx="2" cy="198363"/>
            </a:xfrm>
            <a:prstGeom prst="line">
              <a:avLst/>
            </a:prstGeom>
            <a:ln w="22225">
              <a:solidFill>
                <a:srgbClr val="59A50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 title="&quot;&quot;"/>
            <p:cNvCxnSpPr/>
            <p:nvPr/>
          </p:nvCxnSpPr>
          <p:spPr>
            <a:xfrm flipH="1">
              <a:off x="6934196" y="5178220"/>
              <a:ext cx="2" cy="198363"/>
            </a:xfrm>
            <a:prstGeom prst="line">
              <a:avLst/>
            </a:prstGeom>
            <a:ln w="22225">
              <a:solidFill>
                <a:srgbClr val="59A50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 title="&quot;&quot;"/>
            <p:cNvCxnSpPr/>
            <p:nvPr/>
          </p:nvCxnSpPr>
          <p:spPr>
            <a:xfrm rot="5400000" flipH="1" flipV="1">
              <a:off x="2814097" y="2158850"/>
              <a:ext cx="2951906" cy="4739627"/>
            </a:xfrm>
            <a:prstGeom prst="bentConnector4">
              <a:avLst>
                <a:gd name="adj1" fmla="val -7745"/>
                <a:gd name="adj2" fmla="val 81023"/>
              </a:avLst>
            </a:prstGeom>
            <a:ln w="22225">
              <a:solidFill>
                <a:srgbClr val="59A50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7219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A4FF90E-4C55-4D59-BE6A-CE57DBB6E3F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en-US" dirty="0"/>
              <a:t>Step 1: Find an Opportunity of Interest</a:t>
            </a:r>
          </a:p>
        </p:txBody>
      </p:sp>
      <p:grpSp>
        <p:nvGrpSpPr>
          <p:cNvPr id="13" name="Group 12" title="&quot;&quot;"/>
          <p:cNvGrpSpPr/>
          <p:nvPr/>
        </p:nvGrpSpPr>
        <p:grpSpPr>
          <a:xfrm>
            <a:off x="402336" y="181480"/>
            <a:ext cx="1016000" cy="1016000"/>
            <a:chOff x="1212195" y="264119"/>
            <a:chExt cx="1016000" cy="1016000"/>
          </a:xfrm>
        </p:grpSpPr>
        <p:sp>
          <p:nvSpPr>
            <p:cNvPr id="18" name="Oval 17" title="&quot;&quot;"/>
            <p:cNvSpPr/>
            <p:nvPr/>
          </p:nvSpPr>
          <p:spPr>
            <a:xfrm>
              <a:off x="1212195" y="264119"/>
              <a:ext cx="1016000" cy="1016000"/>
            </a:xfrm>
            <a:prstGeom prst="ellipse">
              <a:avLst/>
            </a:prstGeom>
            <a:solidFill>
              <a:srgbClr val="59A5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 title="&quot;&quot;"/>
            <p:cNvSpPr/>
            <p:nvPr/>
          </p:nvSpPr>
          <p:spPr>
            <a:xfrm>
              <a:off x="1306683" y="358607"/>
              <a:ext cx="827024" cy="827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3200" dirty="0"/>
            </a:p>
          </p:txBody>
        </p:sp>
        <p:pic>
          <p:nvPicPr>
            <p:cNvPr id="21" name="Picture 20" title="&quot;&quot;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1733" y="503658"/>
              <a:ext cx="536921" cy="536921"/>
            </a:xfrm>
            <a:prstGeom prst="rect">
              <a:avLst/>
            </a:prstGeom>
          </p:spPr>
        </p:pic>
      </p:grp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NIH Guide for Grants &amp; Contracts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Grants.gov Search Grants</a:t>
            </a:r>
          </a:p>
        </p:txBody>
      </p:sp>
      <p:pic>
        <p:nvPicPr>
          <p:cNvPr id="8" name="Picture 7" title="Grants.gov Search Grants scre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568" y="2335243"/>
            <a:ext cx="5349364" cy="3893694"/>
          </a:xfrm>
          <a:prstGeom prst="rect">
            <a:avLst/>
          </a:prstGeom>
        </p:spPr>
      </p:pic>
      <p:pic>
        <p:nvPicPr>
          <p:cNvPr id="5" name="Picture 4" title="NIH Guide to Grants and Contracts search p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446368"/>
            <a:ext cx="5690145" cy="352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13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09DA34-C217-474C-97AB-94AB644C99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3AE7A-A526-4645-8E5D-1B76A41EB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67" y="381000"/>
            <a:ext cx="11379200" cy="758825"/>
          </a:xfrm>
        </p:spPr>
        <p:txBody>
          <a:bodyPr>
            <a:noAutofit/>
          </a:bodyPr>
          <a:lstStyle/>
          <a:p>
            <a:r>
              <a:rPr lang="en-US" sz="3200" dirty="0"/>
              <a:t>Carefully Read the Entire Funding Opportunity Announcement (FOA)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E63E4-93A2-4937-A379-452ABFC92C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3000" y="1527048"/>
            <a:ext cx="10597896" cy="4572000"/>
          </a:xfrm>
        </p:spPr>
        <p:txBody>
          <a:bodyPr numCol="2"/>
          <a:lstStyle/>
          <a:p>
            <a:pPr>
              <a:spcAft>
                <a:spcPts val="1200"/>
              </a:spcAft>
            </a:pPr>
            <a:r>
              <a:rPr lang="en-US" sz="1800" dirty="0"/>
              <a:t>Part 1- Overview Information</a:t>
            </a:r>
          </a:p>
          <a:p>
            <a:pPr lvl="1">
              <a:spcAft>
                <a:spcPts val="1200"/>
              </a:spcAft>
            </a:pPr>
            <a:r>
              <a:rPr lang="en-US" sz="1600" dirty="0"/>
              <a:t>Participating Organizations</a:t>
            </a:r>
          </a:p>
          <a:p>
            <a:pPr lvl="1">
              <a:spcAft>
                <a:spcPts val="1200"/>
              </a:spcAft>
            </a:pPr>
            <a:r>
              <a:rPr lang="en-US" sz="1600" dirty="0"/>
              <a:t>Related Notices</a:t>
            </a:r>
          </a:p>
          <a:p>
            <a:pPr lvl="1">
              <a:spcAft>
                <a:spcPts val="1200"/>
              </a:spcAft>
            </a:pPr>
            <a:r>
              <a:rPr lang="en-US" sz="1600" dirty="0"/>
              <a:t>Key Dates</a:t>
            </a:r>
          </a:p>
          <a:p>
            <a:pPr>
              <a:spcAft>
                <a:spcPts val="1200"/>
              </a:spcAft>
            </a:pPr>
            <a:endParaRPr lang="en-US" sz="1800" dirty="0"/>
          </a:p>
          <a:p>
            <a:pPr>
              <a:spcAft>
                <a:spcPts val="1200"/>
              </a:spcAft>
            </a:pPr>
            <a:endParaRPr lang="en-US" sz="1800" dirty="0"/>
          </a:p>
          <a:p>
            <a:pPr>
              <a:spcAft>
                <a:spcPts val="1200"/>
              </a:spcAft>
            </a:pPr>
            <a:endParaRPr lang="en-US" sz="1800" dirty="0"/>
          </a:p>
          <a:p>
            <a:pPr>
              <a:spcAft>
                <a:spcPts val="1200"/>
              </a:spcAft>
            </a:pPr>
            <a:endParaRPr lang="en-US" sz="1800" dirty="0"/>
          </a:p>
          <a:p>
            <a:pPr>
              <a:spcAft>
                <a:spcPts val="1200"/>
              </a:spcAft>
            </a:pPr>
            <a:endParaRPr lang="en-US" sz="1800" dirty="0"/>
          </a:p>
          <a:p>
            <a:pPr>
              <a:spcAft>
                <a:spcPts val="1200"/>
              </a:spcAft>
            </a:pPr>
            <a:r>
              <a:rPr lang="en-US" sz="1800" dirty="0"/>
              <a:t>Part 2- Full Text of Announcement</a:t>
            </a:r>
          </a:p>
          <a:p>
            <a:pPr lvl="1">
              <a:spcAft>
                <a:spcPts val="1200"/>
              </a:spcAft>
            </a:pPr>
            <a:r>
              <a:rPr lang="en-US" sz="1600" dirty="0"/>
              <a:t>Section I. Funding Opportunity Description</a:t>
            </a:r>
          </a:p>
          <a:p>
            <a:pPr lvl="1">
              <a:spcAft>
                <a:spcPts val="1200"/>
              </a:spcAft>
            </a:pPr>
            <a:r>
              <a:rPr lang="en-US" sz="1600" dirty="0"/>
              <a:t>Section II. Award Information</a:t>
            </a:r>
          </a:p>
          <a:p>
            <a:pPr lvl="1">
              <a:spcAft>
                <a:spcPts val="1200"/>
              </a:spcAft>
            </a:pPr>
            <a:r>
              <a:rPr lang="en-US" sz="1600" dirty="0"/>
              <a:t>Section III. Eligibility Information</a:t>
            </a:r>
          </a:p>
          <a:p>
            <a:pPr lvl="1">
              <a:spcAft>
                <a:spcPts val="1200"/>
              </a:spcAft>
            </a:pPr>
            <a:r>
              <a:rPr lang="en-US" sz="1600" dirty="0"/>
              <a:t>Section IV. Application and Submission Information</a:t>
            </a:r>
          </a:p>
          <a:p>
            <a:pPr lvl="1">
              <a:spcAft>
                <a:spcPts val="1200"/>
              </a:spcAft>
            </a:pPr>
            <a:r>
              <a:rPr lang="en-US" sz="1600" dirty="0"/>
              <a:t>Section V. Application Review Information</a:t>
            </a:r>
          </a:p>
          <a:p>
            <a:pPr lvl="1">
              <a:spcAft>
                <a:spcPts val="1200"/>
              </a:spcAft>
            </a:pPr>
            <a:r>
              <a:rPr lang="en-US" sz="1600" dirty="0"/>
              <a:t>Section VI. Award Administration Information</a:t>
            </a:r>
          </a:p>
          <a:p>
            <a:pPr lvl="1">
              <a:spcAft>
                <a:spcPts val="1200"/>
              </a:spcAft>
            </a:pPr>
            <a:r>
              <a:rPr lang="en-US" sz="1600" dirty="0"/>
              <a:t>Section VII. Agency Contacts</a:t>
            </a:r>
          </a:p>
          <a:p>
            <a:pPr lvl="1">
              <a:spcAft>
                <a:spcPts val="1200"/>
              </a:spcAft>
            </a:pPr>
            <a:r>
              <a:rPr lang="en-US" sz="1600" dirty="0"/>
              <a:t>Section VIII. Other Information</a:t>
            </a:r>
          </a:p>
        </p:txBody>
      </p:sp>
      <p:pic>
        <p:nvPicPr>
          <p:cNvPr id="10" name="Picture 9" descr="Check for fit before you submit">
            <a:extLst>
              <a:ext uri="{FF2B5EF4-FFF2-40B4-BE49-F238E27FC236}">
                <a16:creationId xmlns:a16="http://schemas.microsoft.com/office/drawing/2014/main" id="{59340FF7-7045-4E8E-BAF3-DB90874F1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429000"/>
            <a:ext cx="2438400" cy="265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24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Plan for Your Submission</a:t>
            </a:r>
          </a:p>
        </p:txBody>
      </p:sp>
      <p:grpSp>
        <p:nvGrpSpPr>
          <p:cNvPr id="11" name="Group 10" title="&quot;&quot;"/>
          <p:cNvGrpSpPr/>
          <p:nvPr/>
        </p:nvGrpSpPr>
        <p:grpSpPr>
          <a:xfrm>
            <a:off x="402167" y="211933"/>
            <a:ext cx="1016000" cy="1016000"/>
            <a:chOff x="1212195" y="1932223"/>
            <a:chExt cx="1016000" cy="1016000"/>
          </a:xfrm>
        </p:grpSpPr>
        <p:grpSp>
          <p:nvGrpSpPr>
            <p:cNvPr id="13" name="Group 12"/>
            <p:cNvGrpSpPr/>
            <p:nvPr/>
          </p:nvGrpSpPr>
          <p:grpSpPr>
            <a:xfrm>
              <a:off x="1212195" y="1932223"/>
              <a:ext cx="1016000" cy="1016000"/>
              <a:chOff x="8619527" y="416519"/>
              <a:chExt cx="1016000" cy="1016000"/>
            </a:xfrm>
          </p:grpSpPr>
          <p:sp>
            <p:nvSpPr>
              <p:cNvPr id="16" name="Oval 15" title="&quot;&quot;"/>
              <p:cNvSpPr/>
              <p:nvPr/>
            </p:nvSpPr>
            <p:spPr>
              <a:xfrm>
                <a:off x="8619527" y="416519"/>
                <a:ext cx="1016000" cy="1016000"/>
              </a:xfrm>
              <a:prstGeom prst="ellipse">
                <a:avLst/>
              </a:prstGeom>
              <a:solidFill>
                <a:srgbClr val="59A5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Oval 16" title="&quot;&quot;"/>
              <p:cNvSpPr/>
              <p:nvPr/>
            </p:nvSpPr>
            <p:spPr>
              <a:xfrm>
                <a:off x="8714015" y="511007"/>
                <a:ext cx="827024" cy="82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3200" dirty="0"/>
              </a:p>
            </p:txBody>
          </p:sp>
        </p:grpSp>
        <p:pic>
          <p:nvPicPr>
            <p:cNvPr id="14" name="Picture 13" title="&quot;&quot;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984" y="2205820"/>
              <a:ext cx="486418" cy="486418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167" y="1468439"/>
            <a:ext cx="11338560" cy="4797552"/>
          </a:xfrm>
        </p:spPr>
        <p:txBody>
          <a:bodyPr/>
          <a:lstStyle/>
          <a:p>
            <a:r>
              <a:rPr lang="en-US" sz="2800" dirty="0"/>
              <a:t>Identify team members</a:t>
            </a:r>
          </a:p>
          <a:p>
            <a:r>
              <a:rPr lang="en-US" sz="2800" dirty="0"/>
              <a:t>Verify registrations are in place and active</a:t>
            </a:r>
          </a:p>
          <a:p>
            <a:r>
              <a:rPr lang="en-US" sz="2800" dirty="0"/>
              <a:t>Choose submission method</a:t>
            </a:r>
          </a:p>
          <a:p>
            <a:r>
              <a:rPr lang="en-US" sz="2800" dirty="0"/>
              <a:t>Determine application preparation responsibilities</a:t>
            </a:r>
          </a:p>
          <a:p>
            <a:pPr lvl="1"/>
            <a:r>
              <a:rPr lang="en-US" sz="2400" dirty="0"/>
              <a:t>Who will – prepare budget, gather data, create attachments, do data entry</a:t>
            </a:r>
            <a:endParaRPr lang="en-US" sz="2000" dirty="0"/>
          </a:p>
          <a:p>
            <a:r>
              <a:rPr lang="en-US" sz="2800" dirty="0"/>
              <a:t>Make sure everyone is aware of process</a:t>
            </a:r>
          </a:p>
          <a:p>
            <a:pPr lvl="1"/>
            <a:r>
              <a:rPr lang="en-US" sz="2400" dirty="0"/>
              <a:t>Internal review &amp; approval process</a:t>
            </a:r>
          </a:p>
          <a:p>
            <a:pPr lvl="1"/>
            <a:r>
              <a:rPr lang="en-US" sz="2400" dirty="0"/>
              <a:t>Post-submission responsibilities</a:t>
            </a:r>
          </a:p>
          <a:p>
            <a:pPr lvl="2"/>
            <a:r>
              <a:rPr lang="en-US" dirty="0"/>
              <a:t>How to deal with errors/warnings</a:t>
            </a:r>
          </a:p>
          <a:p>
            <a:pPr lvl="2"/>
            <a:r>
              <a:rPr lang="en-US" dirty="0"/>
              <a:t>Who will verify application in eRA Commons?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5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Initiate Application</a:t>
            </a:r>
          </a:p>
        </p:txBody>
      </p:sp>
      <p:grpSp>
        <p:nvGrpSpPr>
          <p:cNvPr id="15" name="Group 14" title="&quot;&quot;"/>
          <p:cNvGrpSpPr/>
          <p:nvPr/>
        </p:nvGrpSpPr>
        <p:grpSpPr>
          <a:xfrm>
            <a:off x="402167" y="211568"/>
            <a:ext cx="1016000" cy="1016000"/>
            <a:chOff x="402167" y="278548"/>
            <a:chExt cx="1016000" cy="1016000"/>
          </a:xfrm>
        </p:grpSpPr>
        <p:grpSp>
          <p:nvGrpSpPr>
            <p:cNvPr id="8" name="Group 7"/>
            <p:cNvGrpSpPr/>
            <p:nvPr/>
          </p:nvGrpSpPr>
          <p:grpSpPr>
            <a:xfrm>
              <a:off x="402167" y="278548"/>
              <a:ext cx="1016000" cy="1016000"/>
              <a:chOff x="8619527" y="416519"/>
              <a:chExt cx="1016000" cy="1016000"/>
            </a:xfrm>
          </p:grpSpPr>
          <p:sp>
            <p:nvSpPr>
              <p:cNvPr id="11" name="Oval 10" title="&quot;&quot;"/>
              <p:cNvSpPr/>
              <p:nvPr/>
            </p:nvSpPr>
            <p:spPr>
              <a:xfrm>
                <a:off x="8619527" y="416519"/>
                <a:ext cx="1016000" cy="1016000"/>
              </a:xfrm>
              <a:prstGeom prst="ellipse">
                <a:avLst/>
              </a:prstGeom>
              <a:solidFill>
                <a:srgbClr val="59A5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" name="Oval 11" title="&quot;&quot;"/>
              <p:cNvSpPr/>
              <p:nvPr/>
            </p:nvSpPr>
            <p:spPr>
              <a:xfrm>
                <a:off x="8714015" y="511007"/>
                <a:ext cx="827024" cy="82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3200" dirty="0"/>
              </a:p>
            </p:txBody>
          </p:sp>
        </p:grpSp>
        <p:pic>
          <p:nvPicPr>
            <p:cNvPr id="9" name="Picture 8" title="&quot;&quot;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68" y="511048"/>
              <a:ext cx="502965" cy="502965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167" y="1828799"/>
            <a:ext cx="11338560" cy="421163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Login to your submission system and initiate your application and access the application forms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274638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274638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3600" dirty="0"/>
          </a:p>
        </p:txBody>
      </p:sp>
      <p:graphicFrame>
        <p:nvGraphicFramePr>
          <p:cNvPr id="13" name="Table 12" title="Initiate application actions in ASSIST and Workspace">
            <a:extLst>
              <a:ext uri="{FF2B5EF4-FFF2-40B4-BE49-F238E27FC236}">
                <a16:creationId xmlns:a16="http://schemas.microsoft.com/office/drawing/2014/main" id="{A2C310C1-6894-411E-94C3-57B9424DE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792218"/>
              </p:ext>
            </p:extLst>
          </p:nvPr>
        </p:nvGraphicFramePr>
        <p:xfrm>
          <a:off x="723900" y="3124200"/>
          <a:ext cx="10134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7300">
                  <a:extLst>
                    <a:ext uri="{9D8B030D-6E8A-4147-A177-3AD203B41FA5}">
                      <a16:colId xmlns:a16="http://schemas.microsoft.com/office/drawing/2014/main" val="916993608"/>
                    </a:ext>
                  </a:extLst>
                </a:gridCol>
                <a:gridCol w="5067300">
                  <a:extLst>
                    <a:ext uri="{9D8B030D-6E8A-4147-A177-3AD203B41FA5}">
                      <a16:colId xmlns:a16="http://schemas.microsoft.com/office/drawing/2014/main" val="36564593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ASSIST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Workspace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951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/>
                        <a:t>Initiate Application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Create Workspace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50145"/>
                  </a:ext>
                </a:extLst>
              </a:tr>
            </a:tbl>
          </a:graphicData>
        </a:graphic>
      </p:graphicFrame>
      <p:pic>
        <p:nvPicPr>
          <p:cNvPr id="5" name="Picture 4" descr="Screenshot of the ASSIST login screen">
            <a:extLst>
              <a:ext uri="{FF2B5EF4-FFF2-40B4-BE49-F238E27FC236}">
                <a16:creationId xmlns:a16="http://schemas.microsoft.com/office/drawing/2014/main" id="{7C0921AA-3A23-439F-841A-A815559D4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405" y="947033"/>
            <a:ext cx="7647546" cy="475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1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Build Your Team</a:t>
            </a:r>
          </a:p>
        </p:txBody>
      </p:sp>
      <p:grpSp>
        <p:nvGrpSpPr>
          <p:cNvPr id="13" name="Group 12" title="&quot;&quot;"/>
          <p:cNvGrpSpPr/>
          <p:nvPr/>
        </p:nvGrpSpPr>
        <p:grpSpPr>
          <a:xfrm>
            <a:off x="404856" y="193164"/>
            <a:ext cx="1016000" cy="1016000"/>
            <a:chOff x="402167" y="278548"/>
            <a:chExt cx="1016000" cy="1016000"/>
          </a:xfrm>
        </p:grpSpPr>
        <p:grpSp>
          <p:nvGrpSpPr>
            <p:cNvPr id="6" name="Group 5"/>
            <p:cNvGrpSpPr/>
            <p:nvPr/>
          </p:nvGrpSpPr>
          <p:grpSpPr>
            <a:xfrm>
              <a:off x="402167" y="278548"/>
              <a:ext cx="1016000" cy="1016000"/>
              <a:chOff x="8619527" y="416519"/>
              <a:chExt cx="1016000" cy="1016000"/>
            </a:xfrm>
          </p:grpSpPr>
          <p:sp>
            <p:nvSpPr>
              <p:cNvPr id="9" name="Oval 8" title="&quot;&quot;"/>
              <p:cNvSpPr/>
              <p:nvPr/>
            </p:nvSpPr>
            <p:spPr>
              <a:xfrm>
                <a:off x="8619527" y="416519"/>
                <a:ext cx="1016000" cy="1016000"/>
              </a:xfrm>
              <a:prstGeom prst="ellipse">
                <a:avLst/>
              </a:prstGeom>
              <a:solidFill>
                <a:srgbClr val="59A5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" name="Oval 9" title="&quot;&quot;"/>
              <p:cNvSpPr/>
              <p:nvPr/>
            </p:nvSpPr>
            <p:spPr>
              <a:xfrm>
                <a:off x="8714015" y="511007"/>
                <a:ext cx="827024" cy="82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3200" dirty="0"/>
              </a:p>
            </p:txBody>
          </p:sp>
        </p:grpSp>
        <p:pic>
          <p:nvPicPr>
            <p:cNvPr id="7" name="Picture 6" title="&quot;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115" y="469696"/>
              <a:ext cx="634100" cy="6341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Provide application access to appropriate team members</a:t>
            </a:r>
          </a:p>
          <a:p>
            <a:pPr marL="274638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274638" lvl="1" indent="0">
              <a:buNone/>
            </a:pPr>
            <a:r>
              <a:rPr lang="en-US" sz="2400" dirty="0"/>
              <a:t>Gather eRA Commons usernames to include in your application for all individuals listed on the Sr Key Personnel form (</a:t>
            </a:r>
            <a:r>
              <a:rPr lang="en-US" sz="2400" dirty="0">
                <a:hlinkClick r:id="rId4"/>
              </a:rPr>
              <a:t>NOT-OD-21-109</a:t>
            </a:r>
            <a:r>
              <a:rPr lang="en-US" sz="2400" dirty="0"/>
              <a:t>) including:</a:t>
            </a:r>
          </a:p>
          <a:p>
            <a:pPr lvl="1"/>
            <a:r>
              <a:rPr lang="en-US" sz="2000" dirty="0"/>
              <a:t>Project Director/Principal Investigators (PD/PIs)</a:t>
            </a:r>
          </a:p>
          <a:p>
            <a:pPr lvl="1"/>
            <a:r>
              <a:rPr lang="en-US" sz="2000" dirty="0"/>
              <a:t>Component leads on a multi-project application </a:t>
            </a:r>
          </a:p>
          <a:p>
            <a:pPr lvl="1"/>
            <a:r>
              <a:rPr lang="en-US" sz="2000" dirty="0"/>
              <a:t>Sponsor on a fellowship application</a:t>
            </a:r>
          </a:p>
          <a:p>
            <a:pPr lvl="1"/>
            <a:r>
              <a:rPr lang="en-US" sz="2000" dirty="0"/>
              <a:t>Candidates for diversity and re-entry supplements</a:t>
            </a:r>
          </a:p>
          <a:p>
            <a:pPr lvl="1"/>
            <a:r>
              <a:rPr lang="en-US" sz="2000" dirty="0"/>
              <a:t>Primary mentor on individual mentored career development application</a:t>
            </a:r>
          </a:p>
          <a:p>
            <a:pPr marL="274638" lvl="1" indent="0">
              <a:buNone/>
            </a:pPr>
            <a:r>
              <a:rPr lang="en-US" sz="2400" dirty="0"/>
              <a:t>Can control access to specific sections of the application such as budgets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 title="Build your team actions in ASSIST and Workspace">
            <a:extLst>
              <a:ext uri="{FF2B5EF4-FFF2-40B4-BE49-F238E27FC236}">
                <a16:creationId xmlns:a16="http://schemas.microsoft.com/office/drawing/2014/main" id="{B7512F9C-7CA3-453D-85D0-E015D7A71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943755"/>
              </p:ext>
            </p:extLst>
          </p:nvPr>
        </p:nvGraphicFramePr>
        <p:xfrm>
          <a:off x="402167" y="2143760"/>
          <a:ext cx="11379200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9600">
                  <a:extLst>
                    <a:ext uri="{9D8B030D-6E8A-4147-A177-3AD203B41FA5}">
                      <a16:colId xmlns:a16="http://schemas.microsoft.com/office/drawing/2014/main" val="916993608"/>
                    </a:ext>
                  </a:extLst>
                </a:gridCol>
                <a:gridCol w="5689600">
                  <a:extLst>
                    <a:ext uri="{9D8B030D-6E8A-4147-A177-3AD203B41FA5}">
                      <a16:colId xmlns:a16="http://schemas.microsoft.com/office/drawing/2014/main" val="36564593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ASSIST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Workspace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951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Gather eRA Commons usernames and use </a:t>
                      </a:r>
                      <a:r>
                        <a:rPr lang="en-US" sz="1600" b="1" dirty="0"/>
                        <a:t>Manage Access </a:t>
                      </a:r>
                      <a:r>
                        <a:rPr lang="en-US" sz="1600" dirty="0"/>
                        <a:t>to give folks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Gather Grants.gov usernames and use </a:t>
                      </a:r>
                      <a:r>
                        <a:rPr lang="en-US" sz="1600" b="1" dirty="0"/>
                        <a:t>Participants</a:t>
                      </a:r>
                      <a:r>
                        <a:rPr lang="en-US" sz="1600" dirty="0"/>
                        <a:t> tab to give folks 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50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716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A4FF90E-4C55-4D59-BE6A-CE57DBB6E3F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5: Enter Data</a:t>
            </a:r>
            <a:br>
              <a:rPr lang="en-US" dirty="0"/>
            </a:br>
            <a:r>
              <a:rPr lang="en-US" sz="2000" dirty="0">
                <a:hlinkClick r:id="rId3" tooltip="How to Apply - Application Guide"/>
              </a:rPr>
              <a:t>https://grants.nih.gov/grants/how-to-apply-application-guide.html</a:t>
            </a:r>
            <a:r>
              <a:rPr lang="en-US" sz="2000" dirty="0"/>
              <a:t> </a:t>
            </a:r>
            <a:endParaRPr lang="en-US" dirty="0"/>
          </a:p>
        </p:txBody>
      </p:sp>
      <p:grpSp>
        <p:nvGrpSpPr>
          <p:cNvPr id="11" name="Group 10" title="&quot;&quot;"/>
          <p:cNvGrpSpPr/>
          <p:nvPr/>
        </p:nvGrpSpPr>
        <p:grpSpPr>
          <a:xfrm>
            <a:off x="402167" y="225912"/>
            <a:ext cx="1011003" cy="1016000"/>
            <a:chOff x="6801037" y="264119"/>
            <a:chExt cx="1011003" cy="1016000"/>
          </a:xfrm>
        </p:grpSpPr>
        <p:grpSp>
          <p:nvGrpSpPr>
            <p:cNvPr id="12" name="Group 11"/>
            <p:cNvGrpSpPr/>
            <p:nvPr/>
          </p:nvGrpSpPr>
          <p:grpSpPr>
            <a:xfrm>
              <a:off x="6801037" y="264119"/>
              <a:ext cx="1011003" cy="1016000"/>
              <a:chOff x="8619527" y="416519"/>
              <a:chExt cx="1016000" cy="1016000"/>
            </a:xfrm>
          </p:grpSpPr>
          <p:sp>
            <p:nvSpPr>
              <p:cNvPr id="14" name="Oval 13" title="&quot;&quot;"/>
              <p:cNvSpPr/>
              <p:nvPr/>
            </p:nvSpPr>
            <p:spPr>
              <a:xfrm>
                <a:off x="8619527" y="416519"/>
                <a:ext cx="1016000" cy="1016000"/>
              </a:xfrm>
              <a:prstGeom prst="ellipse">
                <a:avLst/>
              </a:prstGeom>
              <a:solidFill>
                <a:srgbClr val="59A5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Oval 14" title="&quot;&quot;"/>
              <p:cNvSpPr/>
              <p:nvPr/>
            </p:nvSpPr>
            <p:spPr>
              <a:xfrm>
                <a:off x="8714015" y="511007"/>
                <a:ext cx="827024" cy="82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3200" dirty="0"/>
              </a:p>
            </p:txBody>
          </p:sp>
        </p:grpSp>
        <p:pic>
          <p:nvPicPr>
            <p:cNvPr id="13" name="Picture 12" title="&quo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5569" y="563301"/>
              <a:ext cx="467420" cy="467420"/>
            </a:xfrm>
            <a:prstGeom prst="rect">
              <a:avLst/>
            </a:prstGeom>
          </p:spPr>
        </p:pic>
      </p:grp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Follow All Guidance</a:t>
            </a:r>
          </a:p>
        </p:txBody>
      </p:sp>
      <p:sp>
        <p:nvSpPr>
          <p:cNvPr id="8" name="Up Arrow 7" descr="NIH Guide notices have highest precedence, followed by funding opportunity text, and then application guide instructions." title="arrow indicating priority order"/>
          <p:cNvSpPr/>
          <p:nvPr/>
        </p:nvSpPr>
        <p:spPr>
          <a:xfrm>
            <a:off x="296870" y="2360065"/>
            <a:ext cx="693730" cy="3857855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739281" y="4168282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Precedence / Importance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66800" y="2286000"/>
            <a:ext cx="4724400" cy="393192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400" dirty="0"/>
              <a:t>Notices in NIH Guide for Grants &amp; Contracts including Notices of Special Interest (NOSIs)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Funding Opportunity Announcement</a:t>
            </a:r>
          </a:p>
          <a:p>
            <a:pPr lvl="1">
              <a:spcAft>
                <a:spcPts val="0"/>
              </a:spcAft>
            </a:pPr>
            <a:r>
              <a:rPr lang="en-US" sz="2000" dirty="0"/>
              <a:t>Section IV. Application and Submission Information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hlinkClick r:id="rId3"/>
              </a:rPr>
              <a:t>How to Apply - Application Guide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Handy Resource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5"/>
              </a:rPr>
              <a:t>Annotated form sets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9" name="Picture 18" descr="sample page of annotated form set">
            <a:extLst>
              <a:ext uri="{FF2B5EF4-FFF2-40B4-BE49-F238E27FC236}">
                <a16:creationId xmlns:a16="http://schemas.microsoft.com/office/drawing/2014/main" id="{FC1B4B0A-8C74-4C1B-86E7-E13314D498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5596" y="2779907"/>
            <a:ext cx="3267214" cy="343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62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Attachments</a:t>
            </a:r>
            <a:br>
              <a:rPr lang="en-US" dirty="0"/>
            </a:br>
            <a:r>
              <a:rPr lang="en-US" sz="2000" dirty="0">
                <a:hlinkClick r:id="rId3" tooltip="Format Attachments page"/>
              </a:rPr>
              <a:t>https://grants.nih.gov/grants/how-to-apply-application-guide/format-and-write/format-attachments.htm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4524" y="1226780"/>
            <a:ext cx="11338560" cy="4572000"/>
          </a:xfrm>
        </p:spPr>
        <p:txBody>
          <a:bodyPr/>
          <a:lstStyle/>
          <a:p>
            <a:r>
              <a:rPr lang="en-US" sz="2400" dirty="0"/>
              <a:t>Use simple PDF-formatted files for all attachments. Forms with fillable fields or signatures must be flattened</a:t>
            </a:r>
          </a:p>
          <a:p>
            <a:pPr lvl="1"/>
            <a:r>
              <a:rPr lang="en-US" sz="2000" dirty="0"/>
              <a:t>Disable security features such as password protection  </a:t>
            </a:r>
          </a:p>
          <a:p>
            <a:r>
              <a:rPr lang="en-US" sz="2400" dirty="0"/>
              <a:t>Use new versions of Biosketch and Other Support Templates (</a:t>
            </a:r>
            <a:r>
              <a:rPr lang="en-US" sz="2400" dirty="0">
                <a:hlinkClick r:id="rId4"/>
              </a:rPr>
              <a:t>NOT-OD-21-073</a:t>
            </a:r>
            <a:r>
              <a:rPr lang="en-US" sz="2400" dirty="0"/>
              <a:t>)</a:t>
            </a:r>
          </a:p>
          <a:p>
            <a:r>
              <a:rPr lang="en-US" sz="2400" dirty="0"/>
              <a:t>Keep file names to 50 characters or less</a:t>
            </a:r>
          </a:p>
          <a:p>
            <a:r>
              <a:rPr lang="en-US" sz="2400" dirty="0"/>
              <a:t>Filenames must be unique within the application</a:t>
            </a:r>
          </a:p>
          <a:p>
            <a:r>
              <a:rPr lang="en-US" sz="2400" dirty="0"/>
              <a:t>Use meaningful filenames, especially for “Other Attachments”</a:t>
            </a:r>
          </a:p>
          <a:p>
            <a:r>
              <a:rPr lang="en-US" sz="2400" dirty="0"/>
              <a:t>Do not include headers or footers</a:t>
            </a:r>
          </a:p>
          <a:p>
            <a:pPr lvl="1"/>
            <a:r>
              <a:rPr lang="en-US" sz="2000" dirty="0"/>
              <a:t>Section headings as part of the text (e.g., Significance, Innovation, Approach) are encouraged</a:t>
            </a:r>
          </a:p>
          <a:p>
            <a:r>
              <a:rPr lang="en-US" sz="2400" dirty="0"/>
              <a:t>Follow specified page limits</a:t>
            </a:r>
          </a:p>
          <a:p>
            <a:r>
              <a:rPr lang="en-US" sz="2400" dirty="0"/>
              <a:t>Follow guidelines for fonts and margins </a:t>
            </a:r>
          </a:p>
          <a:p>
            <a:r>
              <a:rPr lang="en-US" sz="2400" dirty="0"/>
              <a:t>Follow guidelines for hyperlinks and URLs</a:t>
            </a:r>
          </a:p>
        </p:txBody>
      </p:sp>
    </p:spTree>
    <p:extLst>
      <p:ext uri="{BB962C8B-B14F-4D97-AF65-F5344CB8AC3E}">
        <p14:creationId xmlns:p14="http://schemas.microsoft.com/office/powerpoint/2010/main" val="2200181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Finalize Your Application</a:t>
            </a:r>
          </a:p>
        </p:txBody>
      </p:sp>
      <p:grpSp>
        <p:nvGrpSpPr>
          <p:cNvPr id="13" name="Group 12" title="&quot;"/>
          <p:cNvGrpSpPr/>
          <p:nvPr/>
        </p:nvGrpSpPr>
        <p:grpSpPr>
          <a:xfrm>
            <a:off x="402167" y="224803"/>
            <a:ext cx="1016000" cy="1016000"/>
            <a:chOff x="6801034" y="1885364"/>
            <a:chExt cx="1016000" cy="1016000"/>
          </a:xfrm>
        </p:grpSpPr>
        <p:grpSp>
          <p:nvGrpSpPr>
            <p:cNvPr id="6" name="Group 5"/>
            <p:cNvGrpSpPr/>
            <p:nvPr/>
          </p:nvGrpSpPr>
          <p:grpSpPr>
            <a:xfrm>
              <a:off x="6801034" y="1885364"/>
              <a:ext cx="1016000" cy="1016000"/>
              <a:chOff x="8619527" y="416519"/>
              <a:chExt cx="1016000" cy="1016000"/>
            </a:xfrm>
          </p:grpSpPr>
          <p:sp>
            <p:nvSpPr>
              <p:cNvPr id="9" name="Oval 8" title="&quot;&quot;"/>
              <p:cNvSpPr/>
              <p:nvPr/>
            </p:nvSpPr>
            <p:spPr>
              <a:xfrm>
                <a:off x="8619527" y="416519"/>
                <a:ext cx="1016000" cy="1016000"/>
              </a:xfrm>
              <a:prstGeom prst="ellipse">
                <a:avLst/>
              </a:prstGeom>
              <a:solidFill>
                <a:srgbClr val="59A5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" name="Oval 9" title="&quot;&quot;"/>
              <p:cNvSpPr/>
              <p:nvPr/>
            </p:nvSpPr>
            <p:spPr>
              <a:xfrm>
                <a:off x="8714015" y="511007"/>
                <a:ext cx="827024" cy="82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3200" dirty="0"/>
              </a:p>
            </p:txBody>
          </p:sp>
        </p:grpSp>
        <p:pic>
          <p:nvPicPr>
            <p:cNvPr id="7" name="Picture 6" title="&quot;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247" y="2112845"/>
              <a:ext cx="525354" cy="525354"/>
            </a:xfrm>
            <a:prstGeom prst="rect">
              <a:avLst/>
            </a:prstGeom>
          </p:spPr>
        </p:pic>
      </p:grpSp>
      <p:graphicFrame>
        <p:nvGraphicFramePr>
          <p:cNvPr id="5" name="Table 4" title="Actions to finalize application in ASSIST and Workspace">
            <a:extLst>
              <a:ext uri="{FF2B5EF4-FFF2-40B4-BE49-F238E27FC236}">
                <a16:creationId xmlns:a16="http://schemas.microsoft.com/office/drawing/2014/main" id="{7D72694A-DCFE-43A3-B86F-76AF16018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132307"/>
              </p:ext>
            </p:extLst>
          </p:nvPr>
        </p:nvGraphicFramePr>
        <p:xfrm>
          <a:off x="452967" y="1752600"/>
          <a:ext cx="11277600" cy="4517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3215892589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7039752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447728611"/>
                    </a:ext>
                  </a:extLst>
                </a:gridCol>
              </a:tblGrid>
              <a:tr h="4716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ASSIST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Workspace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750055"/>
                  </a:ext>
                </a:extLst>
              </a:tr>
              <a:tr h="1052390">
                <a:tc>
                  <a:txBody>
                    <a:bodyPr/>
                    <a:lstStyle/>
                    <a:p>
                      <a:r>
                        <a:rPr lang="en-US" sz="2400" b="0" dirty="0"/>
                        <a:t>6a.</a:t>
                      </a:r>
                      <a:r>
                        <a:rPr lang="en-US" sz="2400" b="0" baseline="0" dirty="0"/>
                        <a:t> </a:t>
                      </a:r>
                      <a:r>
                        <a:rPr lang="en-US" sz="2400" b="0" dirty="0"/>
                        <a:t>Run a pre-submission validation check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Validate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Preview Grantor Validation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435743"/>
                  </a:ext>
                </a:extLst>
              </a:tr>
              <a:tr h="14956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6b. Generate a pre-submission image of your assembled application in the NIH format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Preview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Grantor Image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03841"/>
                  </a:ext>
                </a:extLst>
              </a:tr>
              <a:tr h="1497621">
                <a:tc>
                  <a:txBody>
                    <a:bodyPr/>
                    <a:lstStyle/>
                    <a:p>
                      <a:r>
                        <a:rPr lang="en-US" sz="2400" b="0" dirty="0"/>
                        <a:t>6c. Take any additional steps needed to prepare for Submission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Update Submission Status to “Ready to Submit”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Complete and Notify AOR (optional)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147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519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 of Sample Application Status page">
            <a:extLst>
              <a:ext uri="{FF2B5EF4-FFF2-40B4-BE49-F238E27FC236}">
                <a16:creationId xmlns:a16="http://schemas.microsoft.com/office/drawing/2014/main" id="{309E06CC-795C-4BEA-A23C-86B1EBAC3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634" y="1190275"/>
            <a:ext cx="6270732" cy="49849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7: Submit Your Application</a:t>
            </a:r>
          </a:p>
        </p:txBody>
      </p:sp>
      <p:grpSp>
        <p:nvGrpSpPr>
          <p:cNvPr id="14" name="Group 13" title="&quot;&quot;"/>
          <p:cNvGrpSpPr/>
          <p:nvPr/>
        </p:nvGrpSpPr>
        <p:grpSpPr>
          <a:xfrm>
            <a:off x="399478" y="217250"/>
            <a:ext cx="1016000" cy="1016000"/>
            <a:chOff x="399478" y="217250"/>
            <a:chExt cx="1016000" cy="1016000"/>
          </a:xfrm>
        </p:grpSpPr>
        <p:grpSp>
          <p:nvGrpSpPr>
            <p:cNvPr id="15" name="Group 14"/>
            <p:cNvGrpSpPr/>
            <p:nvPr/>
          </p:nvGrpSpPr>
          <p:grpSpPr>
            <a:xfrm>
              <a:off x="399478" y="217250"/>
              <a:ext cx="1016000" cy="1016000"/>
              <a:chOff x="8619527" y="416519"/>
              <a:chExt cx="1016000" cy="1016000"/>
            </a:xfrm>
          </p:grpSpPr>
          <p:sp>
            <p:nvSpPr>
              <p:cNvPr id="17" name="Oval 16" title="&quot;&quot;"/>
              <p:cNvSpPr/>
              <p:nvPr/>
            </p:nvSpPr>
            <p:spPr>
              <a:xfrm>
                <a:off x="8619527" y="416519"/>
                <a:ext cx="1016000" cy="1016000"/>
              </a:xfrm>
              <a:prstGeom prst="ellipse">
                <a:avLst/>
              </a:prstGeom>
              <a:solidFill>
                <a:srgbClr val="59A5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Oval 17" title="&quot;&quot;"/>
              <p:cNvSpPr/>
              <p:nvPr/>
            </p:nvSpPr>
            <p:spPr>
              <a:xfrm>
                <a:off x="8714015" y="511007"/>
                <a:ext cx="827024" cy="82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3200" dirty="0"/>
              </a:p>
            </p:txBody>
          </p:sp>
        </p:grpSp>
        <p:pic>
          <p:nvPicPr>
            <p:cNvPr id="16" name="Picture 15" title="&quot;&quot;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390" y="524993"/>
              <a:ext cx="486680" cy="48668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371600"/>
            <a:ext cx="5285738" cy="462229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Follow steps for your submission method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Only folks with Grants.gov AOR (Authorized Organization Representative) credentials can submit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All NIH applications route through Grants.gov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Your Grants.gov timestamp</a:t>
            </a:r>
            <a:br>
              <a:rPr lang="en-US" sz="2400" dirty="0"/>
            </a:br>
            <a:r>
              <a:rPr lang="en-US" sz="2400" dirty="0"/>
              <a:t> is used to determine </a:t>
            </a:r>
            <a:br>
              <a:rPr lang="en-US" sz="2400" dirty="0"/>
            </a:br>
            <a:r>
              <a:rPr lang="en-US" sz="2400" dirty="0"/>
              <a:t>“on-time” submission</a:t>
            </a:r>
          </a:p>
        </p:txBody>
      </p:sp>
      <p:sp>
        <p:nvSpPr>
          <p:cNvPr id="6" name="Rectangle 7" title="&quot;&quot;"/>
          <p:cNvSpPr>
            <a:spLocks noChangeArrowheads="1"/>
          </p:cNvSpPr>
          <p:nvPr/>
        </p:nvSpPr>
        <p:spPr bwMode="auto">
          <a:xfrm>
            <a:off x="7500223" y="3221260"/>
            <a:ext cx="902811" cy="2286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r"/>
            <a:endParaRPr lang="en-US"/>
          </a:p>
        </p:txBody>
      </p:sp>
      <p:sp>
        <p:nvSpPr>
          <p:cNvPr id="12" name="Rounded Rectangular Callout 11" title="Grants.gov Tracking #"/>
          <p:cNvSpPr/>
          <p:nvPr/>
        </p:nvSpPr>
        <p:spPr>
          <a:xfrm>
            <a:off x="8500637" y="2667870"/>
            <a:ext cx="3299780" cy="457200"/>
          </a:xfrm>
          <a:prstGeom prst="wedgeRoundRectCallout">
            <a:avLst>
              <a:gd name="adj1" fmla="val -48940"/>
              <a:gd name="adj2" fmla="val 87582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Grants.gov Tracking #</a:t>
            </a:r>
          </a:p>
        </p:txBody>
      </p:sp>
      <p:sp>
        <p:nvSpPr>
          <p:cNvPr id="7" name="Rectangle 8" title="&quot;&quot;"/>
          <p:cNvSpPr>
            <a:spLocks noChangeArrowheads="1"/>
          </p:cNvSpPr>
          <p:nvPr/>
        </p:nvSpPr>
        <p:spPr bwMode="auto">
          <a:xfrm>
            <a:off x="7479189" y="3487157"/>
            <a:ext cx="1588611" cy="21164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r"/>
            <a:endParaRPr lang="en-US"/>
          </a:p>
        </p:txBody>
      </p:sp>
      <p:sp>
        <p:nvSpPr>
          <p:cNvPr id="13" name="Rounded Rectangular Callout 12" title="Date/Time Stamp – always recorded in Eastern Time"/>
          <p:cNvSpPr/>
          <p:nvPr/>
        </p:nvSpPr>
        <p:spPr>
          <a:xfrm>
            <a:off x="9094308" y="3253299"/>
            <a:ext cx="2876128" cy="1413849"/>
          </a:xfrm>
          <a:prstGeom prst="wedgeRoundRectCallout">
            <a:avLst>
              <a:gd name="adj1" fmla="val -58122"/>
              <a:gd name="adj2" fmla="val -26508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Date/Time Stamp – always recorded in Eastern Time</a:t>
            </a:r>
          </a:p>
        </p:txBody>
      </p:sp>
    </p:spTree>
    <p:extLst>
      <p:ext uri="{BB962C8B-B14F-4D97-AF65-F5344CB8AC3E}">
        <p14:creationId xmlns:p14="http://schemas.microsoft.com/office/powerpoint/2010/main" val="3696385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8BC46-A2CB-4B5B-BC96-1C70F1D29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51457-EDAC-41A8-8994-B7FC2B4446B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PATSA- (think PASTA with a Boston accent) -Plan Ahead To Stay Ahead</a:t>
            </a:r>
          </a:p>
          <a:p>
            <a:r>
              <a:rPr lang="en-US" sz="2400" dirty="0"/>
              <a:t>Make sure all your registrations are in place and you know your commons ID and password</a:t>
            </a:r>
          </a:p>
          <a:p>
            <a:r>
              <a:rPr lang="en-US" sz="2400" b="1" dirty="0"/>
              <a:t>READ the FOA! </a:t>
            </a:r>
            <a:r>
              <a:rPr lang="en-US" sz="2400" dirty="0"/>
              <a:t>Application instructions guide&lt;FOA&lt;Notices</a:t>
            </a:r>
          </a:p>
          <a:p>
            <a:r>
              <a:rPr lang="en-US" sz="2400" dirty="0"/>
              <a:t>Know what submission system your organization uses (ASSIST, workspace, S2S)</a:t>
            </a:r>
          </a:p>
          <a:p>
            <a:r>
              <a:rPr lang="en-US" sz="2400" dirty="0"/>
              <a:t>Build your team, establish responsibilities</a:t>
            </a:r>
          </a:p>
          <a:p>
            <a:r>
              <a:rPr lang="en-US" sz="2400" dirty="0"/>
              <a:t>Complete the application- NIH recommends submitted early to ensure on time submission- Early is on a calendar NOT a clock</a:t>
            </a:r>
          </a:p>
          <a:p>
            <a:r>
              <a:rPr lang="en-US" sz="2400" dirty="0"/>
              <a:t>If you can’t see the grant image, we can’t see the grant image, which means we can’t review it and can’t fund it- correct all errors!</a:t>
            </a:r>
          </a:p>
          <a:p>
            <a:r>
              <a:rPr lang="en-US" sz="2400" dirty="0"/>
              <a:t>NIH staff and reviewers also check for compliance to policies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5B86B-8A69-4CD5-9904-FB6A22D70E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64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On-time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Deadline = 5 p.m. local time of submitting organization on the due date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All registrations and SAM renewal must be completed before the deadline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Application must be free of all federal system-identified errors (Grants.gov &amp; eRA)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NIH’s late policy does not allow corrections after the deadline</a:t>
            </a:r>
          </a:p>
          <a:p>
            <a:pPr lvl="1">
              <a:spcAft>
                <a:spcPts val="600"/>
              </a:spcAft>
            </a:pPr>
            <a:r>
              <a:rPr lang="en-US" b="1" dirty="0">
                <a:solidFill>
                  <a:srgbClr val="C00000"/>
                </a:solidFill>
              </a:rPr>
              <a:t>NIH recommends submitting early </a:t>
            </a:r>
            <a:r>
              <a:rPr lang="en-US" dirty="0"/>
              <a:t>to allow time to correct any unexpected errors or submission issues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038600"/>
            <a:ext cx="203854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54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16" y="188836"/>
            <a:ext cx="11379200" cy="758825"/>
          </a:xfrm>
        </p:spPr>
        <p:txBody>
          <a:bodyPr/>
          <a:lstStyle/>
          <a:p>
            <a:r>
              <a:rPr lang="en-US" dirty="0"/>
              <a:t>Step 8: Track Your Application</a:t>
            </a:r>
          </a:p>
        </p:txBody>
      </p:sp>
      <p:grpSp>
        <p:nvGrpSpPr>
          <p:cNvPr id="13" name="Group 12" title="&quot;"/>
          <p:cNvGrpSpPr/>
          <p:nvPr/>
        </p:nvGrpSpPr>
        <p:grpSpPr>
          <a:xfrm>
            <a:off x="402167" y="224803"/>
            <a:ext cx="1016000" cy="1016000"/>
            <a:chOff x="402167" y="241237"/>
            <a:chExt cx="1016000" cy="1016000"/>
          </a:xfrm>
        </p:grpSpPr>
        <p:grpSp>
          <p:nvGrpSpPr>
            <p:cNvPr id="7" name="Group 6"/>
            <p:cNvGrpSpPr/>
            <p:nvPr/>
          </p:nvGrpSpPr>
          <p:grpSpPr>
            <a:xfrm>
              <a:off x="402167" y="241237"/>
              <a:ext cx="1016000" cy="1016000"/>
              <a:chOff x="8619527" y="416519"/>
              <a:chExt cx="1016000" cy="1016000"/>
            </a:xfrm>
          </p:grpSpPr>
          <p:sp>
            <p:nvSpPr>
              <p:cNvPr id="10" name="Oval 9" title="&quot;&quot;"/>
              <p:cNvSpPr/>
              <p:nvPr/>
            </p:nvSpPr>
            <p:spPr>
              <a:xfrm>
                <a:off x="8619527" y="416519"/>
                <a:ext cx="1016000" cy="1016000"/>
              </a:xfrm>
              <a:prstGeom prst="ellipse">
                <a:avLst/>
              </a:prstGeom>
              <a:solidFill>
                <a:srgbClr val="59A5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Oval 10" title="&quot;&quot;"/>
              <p:cNvSpPr/>
              <p:nvPr/>
            </p:nvSpPr>
            <p:spPr>
              <a:xfrm>
                <a:off x="8714015" y="511007"/>
                <a:ext cx="827024" cy="82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3200" dirty="0"/>
              </a:p>
            </p:txBody>
          </p:sp>
        </p:grpSp>
        <p:pic>
          <p:nvPicPr>
            <p:cNvPr id="8" name="Picture 7" title="&quot;&quot;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896" y="522466"/>
              <a:ext cx="496728" cy="496728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1735" y="1371600"/>
            <a:ext cx="11338560" cy="4572000"/>
          </a:xfrm>
        </p:spPr>
        <p:txBody>
          <a:bodyPr/>
          <a:lstStyle/>
          <a:p>
            <a:r>
              <a:rPr lang="en-US" sz="2400" dirty="0"/>
              <a:t>eRA Commons Status is an integral part of your submission</a:t>
            </a:r>
          </a:p>
          <a:p>
            <a:pPr lvl="1"/>
            <a:r>
              <a:rPr lang="en-US" sz="1800" dirty="0"/>
              <a:t>Applications that pass Grants.gov validations are picked up by eRA Commons and checked against many application guide and opportunity instructions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Authorized users can check eRA Commons Status for processing results </a:t>
            </a:r>
          </a:p>
          <a:p>
            <a:pPr lvl="1"/>
            <a:r>
              <a:rPr lang="en-US" sz="1800" dirty="0"/>
              <a:t>Signing Officials (SOs)</a:t>
            </a:r>
          </a:p>
          <a:p>
            <a:pPr lvl="1"/>
            <a:r>
              <a:rPr lang="en-US" sz="1800" dirty="0"/>
              <a:t>Administrative Officials (AOs)</a:t>
            </a:r>
          </a:p>
          <a:p>
            <a:pPr lvl="1"/>
            <a:r>
              <a:rPr lang="en-US" sz="1800" dirty="0"/>
              <a:t>Principal Investigators (PIs)</a:t>
            </a:r>
          </a:p>
          <a:p>
            <a:pPr lvl="1"/>
            <a:r>
              <a:rPr lang="en-US" sz="1800" dirty="0"/>
              <a:t>Delegated Assistants (ASSTs)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E-mail notifications sent</a:t>
            </a:r>
          </a:p>
          <a:p>
            <a:pPr lvl="1">
              <a:spcAft>
                <a:spcPts val="0"/>
              </a:spcAft>
            </a:pPr>
            <a:r>
              <a:rPr lang="en-US" sz="1800" dirty="0"/>
              <a:t>DO NOT depend solely on email notifications </a:t>
            </a:r>
          </a:p>
          <a:p>
            <a:pPr lvl="1">
              <a:spcAft>
                <a:spcPts val="0"/>
              </a:spcAft>
            </a:pPr>
            <a:r>
              <a:rPr lang="en-US" sz="1800" dirty="0"/>
              <a:t>It is YOUR responsibility to proactively check your application status in eRA Commons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7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657600"/>
            <a:ext cx="1524000" cy="954024"/>
          </a:xfrm>
          <a:prstGeom prst="rect">
            <a:avLst/>
          </a:prstGeom>
        </p:spPr>
      </p:pic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0" y="4114800"/>
            <a:ext cx="1524000" cy="954024"/>
          </a:xfrm>
          <a:prstGeom prst="rect">
            <a:avLst/>
          </a:prstGeom>
        </p:spPr>
      </p:pic>
      <p:pic>
        <p:nvPicPr>
          <p:cNvPr id="14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67" y="4495800"/>
            <a:ext cx="1524000" cy="954024"/>
          </a:xfrm>
          <a:prstGeom prst="rect">
            <a:avLst/>
          </a:prstGeom>
        </p:spPr>
      </p:pic>
      <p:pic>
        <p:nvPicPr>
          <p:cNvPr id="15" name="Pictur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200400"/>
            <a:ext cx="1524000" cy="95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37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&amp; Warnings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336" y="1527048"/>
            <a:ext cx="11338560" cy="11399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Corrective submissions must be made BEFORE the submission deadline and overwrite previous submissions</a:t>
            </a: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743200" y="2514600"/>
            <a:ext cx="8610600" cy="419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7200"/>
              </a:spcAft>
              <a:defRPr/>
            </a:pPr>
            <a:r>
              <a:rPr lang="en-US" sz="2800" dirty="0"/>
              <a:t>Errors stop application processing and must be corrected</a:t>
            </a:r>
            <a:r>
              <a:rPr lang="en-US" sz="2800" kern="0" dirty="0"/>
              <a:t> </a:t>
            </a:r>
            <a:endParaRPr lang="en-US" sz="1600" kern="0" dirty="0"/>
          </a:p>
          <a:p>
            <a:pPr lvl="1">
              <a:defRPr/>
            </a:pPr>
            <a:r>
              <a:rPr lang="en-US" sz="2800" kern="0" dirty="0"/>
              <a:t>Warnings do not stop application processing and are corrected at your discretion based on your circumstances</a:t>
            </a:r>
          </a:p>
        </p:txBody>
      </p:sp>
      <p:pic>
        <p:nvPicPr>
          <p:cNvPr id="7" name="Picture 14" descr="stop 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Yield 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343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5464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8468" y="228601"/>
            <a:ext cx="12400467" cy="758825"/>
          </a:xfrm>
        </p:spPr>
        <p:txBody>
          <a:bodyPr>
            <a:normAutofit fontScale="90000"/>
          </a:bodyPr>
          <a:lstStyle/>
          <a:p>
            <a:r>
              <a:rPr lang="en-US" dirty="0"/>
              <a:t>Correcting Errors Found After Submission</a:t>
            </a:r>
            <a:br>
              <a:rPr lang="en-US" dirty="0"/>
            </a:br>
            <a:r>
              <a:rPr lang="en-US" sz="1800" dirty="0">
                <a:hlinkClick r:id="rId2" tooltip="Changed/corrected applications"/>
              </a:rPr>
              <a:t>https://grants.nih.gov/grants/how-to-apply-application-guide/submission-process/changed-corrected-application.htm</a:t>
            </a:r>
            <a:r>
              <a:rPr lang="en-US" sz="1800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To correct </a:t>
            </a:r>
            <a:r>
              <a:rPr lang="en-US" sz="2400" i="1" dirty="0"/>
              <a:t>system-identified</a:t>
            </a:r>
            <a:r>
              <a:rPr lang="en-US" sz="2400" dirty="0"/>
              <a:t> errors found after submission:</a:t>
            </a:r>
            <a:br>
              <a:rPr lang="en-US" sz="2400" dirty="0"/>
            </a:br>
            <a:endParaRPr lang="en-US" sz="1050" dirty="0"/>
          </a:p>
          <a:p>
            <a:r>
              <a:rPr lang="en-US" sz="2400" dirty="0"/>
              <a:t>Make corrections to local copy of the application</a:t>
            </a:r>
          </a:p>
          <a:p>
            <a:r>
              <a:rPr lang="en-US" sz="2400" dirty="0"/>
              <a:t>Update SF424 (R&amp;R) form</a:t>
            </a:r>
          </a:p>
          <a:p>
            <a:pPr lvl="1"/>
            <a:r>
              <a:rPr lang="en-US" sz="2000" dirty="0"/>
              <a:t>Check “Changed/Corrected” as “Type of Submission” </a:t>
            </a:r>
          </a:p>
          <a:p>
            <a:pPr lvl="1"/>
            <a:r>
              <a:rPr lang="en-US" sz="2000" dirty="0"/>
              <a:t>Enter “Previous Grants.gov Tracking ID” (e.g., GRANT12345678) in field 4c</a:t>
            </a:r>
          </a:p>
          <a:p>
            <a:r>
              <a:rPr lang="en-US" sz="2400" dirty="0"/>
              <a:t>Submit the entire Changed/Corrected application back through Grants.gov </a:t>
            </a:r>
            <a:r>
              <a:rPr lang="en-US" sz="2400" b="1" i="1" dirty="0">
                <a:solidFill>
                  <a:srgbClr val="993300"/>
                </a:solidFill>
              </a:rPr>
              <a:t>before</a:t>
            </a:r>
            <a:r>
              <a:rPr lang="en-US" sz="2400" dirty="0">
                <a:solidFill>
                  <a:srgbClr val="993300"/>
                </a:solidFill>
              </a:rPr>
              <a:t> </a:t>
            </a:r>
            <a:r>
              <a:rPr lang="en-US" sz="2400" dirty="0"/>
              <a:t>the deadline </a:t>
            </a:r>
          </a:p>
          <a:p>
            <a:r>
              <a:rPr lang="en-US" sz="2400" dirty="0"/>
              <a:t>Track submission through to eRA Commons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2000" y="5181600"/>
            <a:ext cx="9140825" cy="707886"/>
          </a:xfrm>
          <a:prstGeom prst="rect">
            <a:avLst/>
          </a:prstGeom>
          <a:solidFill>
            <a:srgbClr val="FFFF99"/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CC3300"/>
                </a:solidFill>
                <a:cs typeface="Arial" charset="0"/>
              </a:rPr>
              <a:t>NOTE:</a:t>
            </a:r>
            <a:r>
              <a:rPr lang="en-US" altLang="en-US" sz="2000" dirty="0">
                <a:solidFill>
                  <a:srgbClr val="CC3300"/>
                </a:solidFill>
                <a:cs typeface="Arial" charset="0"/>
              </a:rPr>
              <a:t> </a:t>
            </a:r>
            <a:r>
              <a:rPr lang="en-US" altLang="en-US" sz="2000" dirty="0">
                <a:solidFill>
                  <a:srgbClr val="C0504D"/>
                </a:solidFill>
                <a:cs typeface="Arial" charset="0"/>
              </a:rPr>
              <a:t>Reviewers do not see applicant warnings, nor can they tell how many submission attempts were needed to complete the submission process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202" y="1371600"/>
            <a:ext cx="284733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37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1" y="228601"/>
            <a:ext cx="8689975" cy="758825"/>
          </a:xfrm>
        </p:spPr>
        <p:txBody>
          <a:bodyPr>
            <a:normAutofit fontScale="90000"/>
          </a:bodyPr>
          <a:lstStyle/>
          <a:p>
            <a:r>
              <a:rPr lang="en-US" dirty="0"/>
              <a:t>Application Assembled &amp; Posted in eRA Commons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Once an error-free application is received by NIH, the eRA system will:</a:t>
            </a:r>
          </a:p>
          <a:p>
            <a:pPr lvl="1"/>
            <a:r>
              <a:rPr lang="en-US" dirty="0"/>
              <a:t>Assemble the grant application image</a:t>
            </a:r>
          </a:p>
          <a:p>
            <a:pPr lvl="1"/>
            <a:r>
              <a:rPr lang="en-US" dirty="0"/>
              <a:t>Insert headers (PI name) and footers (page numbers) on all pages</a:t>
            </a:r>
          </a:p>
          <a:p>
            <a:pPr lvl="1"/>
            <a:r>
              <a:rPr lang="en-US" dirty="0"/>
              <a:t>Generate Table of Contents and bookmark important sections</a:t>
            </a:r>
          </a:p>
          <a:p>
            <a:pPr lvl="1"/>
            <a:r>
              <a:rPr lang="en-US" dirty="0"/>
              <a:t>Post the assembled application image in the PD/PI’s eRA Commons account</a:t>
            </a:r>
          </a:p>
          <a:p>
            <a:pPr lvl="1"/>
            <a:r>
              <a:rPr lang="en-US" dirty="0"/>
              <a:t>Send notifications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title="snapshot of first page of sample application 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962399"/>
            <a:ext cx="3863175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9096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Viewing Window</a:t>
            </a:r>
            <a:br>
              <a:rPr lang="en-US" dirty="0"/>
            </a:br>
            <a:r>
              <a:rPr lang="en-US" sz="2200" dirty="0">
                <a:hlinkClick r:id="rId2" tooltip="eRA Commons"/>
              </a:rPr>
              <a:t>https://public.era.nih.gov/commons</a:t>
            </a:r>
            <a:r>
              <a:rPr lang="en-US" sz="2200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Applicants have </a:t>
            </a:r>
            <a:r>
              <a:rPr lang="en-US" dirty="0">
                <a:solidFill>
                  <a:srgbClr val="A50021"/>
                </a:solidFill>
              </a:rPr>
              <a:t>two (2) business days</a:t>
            </a:r>
            <a:r>
              <a:rPr lang="en-US" dirty="0"/>
              <a:t> to view the assembled application image before the application automatically moves forward for further processing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>
              <a:spcBef>
                <a:spcPct val="40000"/>
              </a:spcBef>
            </a:pPr>
            <a:r>
              <a:rPr lang="en-US" dirty="0"/>
              <a:t>SO can Reject application within viewing window to prevent it </a:t>
            </a:r>
            <a:br>
              <a:rPr lang="en-US" dirty="0"/>
            </a:br>
            <a:r>
              <a:rPr lang="en-US" dirty="0"/>
              <a:t>from moving forward to NIH staff </a:t>
            </a:r>
          </a:p>
          <a:p>
            <a:pPr lvl="1">
              <a:spcBef>
                <a:spcPct val="40000"/>
              </a:spcBef>
            </a:pPr>
            <a:r>
              <a:rPr lang="en-US" dirty="0"/>
              <a:t>Can submit a Changed/Corrected application </a:t>
            </a:r>
            <a:r>
              <a:rPr lang="en-US" b="1" dirty="0">
                <a:solidFill>
                  <a:srgbClr val="C00000"/>
                </a:solidFill>
              </a:rPr>
              <a:t>before</a:t>
            </a:r>
            <a:r>
              <a:rPr lang="en-US" dirty="0">
                <a:solidFill>
                  <a:srgbClr val="C00000"/>
                </a:solidFill>
              </a:rPr>
              <a:t> the submission deadline </a:t>
            </a:r>
            <a:endParaRPr lang="en-US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 title="tracking actions in ASSIST and Workspace">
            <a:extLst>
              <a:ext uri="{FF2B5EF4-FFF2-40B4-BE49-F238E27FC236}">
                <a16:creationId xmlns:a16="http://schemas.microsoft.com/office/drawing/2014/main" id="{EDF16B7B-04C2-4719-9107-7E3350243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731195"/>
              </p:ext>
            </p:extLst>
          </p:nvPr>
        </p:nvGraphicFramePr>
        <p:xfrm>
          <a:off x="533400" y="3063240"/>
          <a:ext cx="109728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916993608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36564593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ASSIST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Workspace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951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2400" b="1" dirty="0"/>
                        <a:t>View Submission Status Details </a:t>
                      </a:r>
                      <a:r>
                        <a:rPr lang="en-US" sz="2400" dirty="0"/>
                        <a:t>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1200"/>
                        </a:spcAft>
                      </a:pPr>
                      <a:r>
                        <a:rPr lang="en-US" sz="2400" dirty="0"/>
                        <a:t>Must login to eRA Commons directly and access the application’s detailed status screen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50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543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Complete!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If you don’t reject within the two business day viewing window, the application automatically moves forward for further processing at NIH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Any subsequent application changes are subject to the NIH policy on late submission of grant applications and the NIH policy on post-submission application materials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50" y="4038600"/>
            <a:ext cx="3929634" cy="245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07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5791200" y="914400"/>
            <a:ext cx="609600" cy="441325"/>
          </a:xfrm>
        </p:spPr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Checks (Validations)</a:t>
            </a:r>
          </a:p>
        </p:txBody>
      </p:sp>
      <p:sp>
        <p:nvSpPr>
          <p:cNvPr id="7" name="Oval 6" title="&quot;&quot;"/>
          <p:cNvSpPr/>
          <p:nvPr/>
        </p:nvSpPr>
        <p:spPr>
          <a:xfrm>
            <a:off x="5638800" y="990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 title="table of Grants.gov, eRA and Agency sample validations"/>
          <p:cNvSpPr/>
          <p:nvPr/>
        </p:nvSpPr>
        <p:spPr>
          <a:xfrm>
            <a:off x="203200" y="1304925"/>
            <a:ext cx="11777133" cy="813313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402337" y="1447800"/>
            <a:ext cx="3691128" cy="670438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Grants.gov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2133600"/>
            <a:ext cx="3864864" cy="3931920"/>
          </a:xfrm>
        </p:spPr>
        <p:txBody>
          <a:bodyPr/>
          <a:lstStyle/>
          <a:p>
            <a:r>
              <a:rPr lang="en-US" sz="1800" dirty="0"/>
              <a:t>Active System for Award Management (SAM) registration</a:t>
            </a:r>
          </a:p>
          <a:p>
            <a:r>
              <a:rPr lang="en-US" sz="1800" dirty="0"/>
              <a:t>Submitter has AOR role for DUNS on application</a:t>
            </a:r>
          </a:p>
          <a:p>
            <a:r>
              <a:rPr lang="en-US" sz="1800" dirty="0"/>
              <a:t>Submission made to active opportunity and application package</a:t>
            </a:r>
          </a:p>
          <a:p>
            <a:r>
              <a:rPr lang="en-US" sz="1800" dirty="0"/>
              <a:t>Virus check</a:t>
            </a:r>
          </a:p>
          <a:p>
            <a:r>
              <a:rPr lang="en-US" sz="1800" dirty="0"/>
              <a:t>Filenames include only appropriate characters</a:t>
            </a:r>
          </a:p>
          <a:p>
            <a:endParaRPr lang="en-US" dirty="0"/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4157472" y="1447800"/>
            <a:ext cx="3691128" cy="670438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eRA Systems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3983736" y="2140688"/>
            <a:ext cx="4017263" cy="441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Fields required by agency, but not required federal-wide</a:t>
            </a:r>
          </a:p>
          <a:p>
            <a:pPr lvl="1"/>
            <a:r>
              <a:rPr lang="en-US" sz="1600" dirty="0"/>
              <a:t>R&amp;R </a:t>
            </a:r>
            <a:r>
              <a:rPr lang="en-US" sz="1600" dirty="0" err="1"/>
              <a:t>Sr</a:t>
            </a:r>
            <a:r>
              <a:rPr lang="en-US" sz="1600" dirty="0"/>
              <a:t>/Key form</a:t>
            </a:r>
          </a:p>
          <a:p>
            <a:pPr lvl="2"/>
            <a:r>
              <a:rPr lang="en-US" sz="1400" dirty="0"/>
              <a:t>Credential for PD/PIs</a:t>
            </a:r>
          </a:p>
          <a:p>
            <a:pPr lvl="2"/>
            <a:r>
              <a:rPr lang="en-US" sz="1400" dirty="0"/>
              <a:t>Organization name for all </a:t>
            </a:r>
            <a:r>
              <a:rPr lang="en-US" sz="1400" dirty="0" err="1"/>
              <a:t>sr</a:t>
            </a:r>
            <a:r>
              <a:rPr lang="en-US" sz="1400" dirty="0"/>
              <a:t>/key</a:t>
            </a:r>
          </a:p>
          <a:p>
            <a:pPr lvl="2"/>
            <a:r>
              <a:rPr lang="en-US" sz="1400" dirty="0" err="1"/>
              <a:t>Biosketch</a:t>
            </a:r>
            <a:r>
              <a:rPr lang="en-US" sz="1400" dirty="0"/>
              <a:t> for all </a:t>
            </a:r>
            <a:r>
              <a:rPr lang="en-US" sz="1400" dirty="0" err="1"/>
              <a:t>sr</a:t>
            </a:r>
            <a:r>
              <a:rPr lang="en-US" sz="1400" dirty="0"/>
              <a:t>/key </a:t>
            </a:r>
          </a:p>
          <a:p>
            <a:pPr lvl="1"/>
            <a:r>
              <a:rPr lang="en-US" sz="1600" dirty="0"/>
              <a:t>Performance Site form</a:t>
            </a:r>
          </a:p>
          <a:p>
            <a:pPr lvl="2"/>
            <a:r>
              <a:rPr lang="en-US" sz="1400" dirty="0"/>
              <a:t>DUNS for primary site (UEI for due dates on/after Jan 25, 2022)</a:t>
            </a:r>
          </a:p>
          <a:p>
            <a:r>
              <a:rPr lang="en-US" sz="1800" dirty="0"/>
              <a:t>Attachments in PDF format </a:t>
            </a:r>
          </a:p>
          <a:p>
            <a:r>
              <a:rPr lang="en-US" sz="1800" dirty="0"/>
              <a:t>Adherence to page limits in our </a:t>
            </a:r>
            <a:r>
              <a:rPr lang="en-US" sz="1800" dirty="0">
                <a:hlinkClick r:id="rId3"/>
              </a:rPr>
              <a:t>Table of Page Limits</a:t>
            </a:r>
            <a:r>
              <a:rPr lang="en-US" sz="1800" dirty="0"/>
              <a:t> </a:t>
            </a:r>
          </a:p>
          <a:p>
            <a:r>
              <a:rPr lang="en-US" sz="1800" dirty="0"/>
              <a:t>All appropriate attachments included</a:t>
            </a:r>
          </a:p>
          <a:p>
            <a:endParaRPr lang="en-US" sz="2400" dirty="0"/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7848600" y="1447800"/>
            <a:ext cx="3691128" cy="670438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Agency Staff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8098536" y="2133600"/>
            <a:ext cx="3864864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Fit with NIH/Institute mission</a:t>
            </a:r>
          </a:p>
          <a:p>
            <a:r>
              <a:rPr lang="en-US" sz="1800" dirty="0"/>
              <a:t>Eligibility</a:t>
            </a:r>
          </a:p>
          <a:p>
            <a:r>
              <a:rPr lang="en-US" sz="1800" dirty="0"/>
              <a:t>“Overstuffing” </a:t>
            </a:r>
          </a:p>
          <a:p>
            <a:r>
              <a:rPr lang="en-US" sz="1800" dirty="0"/>
              <a:t>On-time submission</a:t>
            </a:r>
          </a:p>
          <a:p>
            <a:r>
              <a:rPr lang="en-US" sz="1800" dirty="0"/>
              <a:t>Adherence to funding opportunity announcement specific instructions </a:t>
            </a:r>
          </a:p>
          <a:p>
            <a:r>
              <a:rPr lang="en-US" sz="1800" dirty="0"/>
              <a:t>Font, margin, and hyperlink guidelines</a:t>
            </a:r>
          </a:p>
          <a:p>
            <a:r>
              <a:rPr lang="en-US" sz="1800" dirty="0"/>
              <a:t>Simultaneous review of essentially same application</a:t>
            </a:r>
          </a:p>
          <a:p>
            <a:pPr marL="0" indent="0">
              <a:buNone/>
            </a:pPr>
            <a:r>
              <a:rPr lang="en-US" sz="1800" dirty="0"/>
              <a:t> </a:t>
            </a:r>
          </a:p>
          <a:p>
            <a:endParaRPr lang="en-US" sz="2400" dirty="0"/>
          </a:p>
        </p:txBody>
      </p:sp>
      <p:sp>
        <p:nvSpPr>
          <p:cNvPr id="13" name="Straight Connector 12" title="&quot;&quot;"/>
          <p:cNvSpPr>
            <a:spLocks noChangeShapeType="1"/>
          </p:cNvSpPr>
          <p:nvPr/>
        </p:nvSpPr>
        <p:spPr bwMode="auto">
          <a:xfrm flipV="1">
            <a:off x="3886200" y="1304925"/>
            <a:ext cx="0" cy="5095874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14" title="&quot;&quot;"/>
          <p:cNvSpPr>
            <a:spLocks noChangeShapeType="1"/>
          </p:cNvSpPr>
          <p:nvPr/>
        </p:nvSpPr>
        <p:spPr bwMode="auto">
          <a:xfrm flipV="1">
            <a:off x="8001000" y="1304925"/>
            <a:ext cx="0" cy="5095874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1474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6" name="Picture 5" title="&quot;&quot;">
            <a:extLst>
              <a:ext uri="{FF2B5EF4-FFF2-40B4-BE49-F238E27FC236}">
                <a16:creationId xmlns:a16="http://schemas.microsoft.com/office/drawing/2014/main" id="{3771A1C1-2CEC-471B-ACFD-C8204BF96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693" y="2743200"/>
            <a:ext cx="5366907" cy="378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96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A4FF90E-4C55-4D59-BE6A-CE57DBB6E3F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Desks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eRA Service Desk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2286000"/>
            <a:ext cx="5562600" cy="3931920"/>
          </a:xfrm>
        </p:spPr>
        <p:txBody>
          <a:bodyPr/>
          <a:lstStyle/>
          <a:p>
            <a:r>
              <a:rPr lang="en-US" sz="2500" dirty="0"/>
              <a:t>Web: </a:t>
            </a:r>
            <a:r>
              <a:rPr lang="en-US" sz="2500" dirty="0">
                <a:hlinkClick r:id="rId2" tooltip="NIH support page"/>
              </a:rPr>
              <a:t>https://grants.nih.gov/support/</a:t>
            </a:r>
            <a:r>
              <a:rPr lang="en-US" sz="2500" dirty="0"/>
              <a:t> </a:t>
            </a:r>
          </a:p>
          <a:p>
            <a:r>
              <a:rPr lang="en-US" sz="2500" dirty="0"/>
              <a:t>Phone: 1-866-504-9552</a:t>
            </a:r>
          </a:p>
          <a:p>
            <a:r>
              <a:rPr lang="en-US" sz="2500" dirty="0"/>
              <a:t>Hours : Mon-Fri, 7a.m. to 8 p.m. 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Grants.gov Contact Center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096000" y="2286000"/>
            <a:ext cx="5867400" cy="3931920"/>
          </a:xfrm>
        </p:spPr>
        <p:txBody>
          <a:bodyPr/>
          <a:lstStyle/>
          <a:p>
            <a:r>
              <a:rPr lang="en-US" sz="2500" dirty="0"/>
              <a:t>Toll-free: 1-800-518-4726</a:t>
            </a:r>
          </a:p>
          <a:p>
            <a:r>
              <a:rPr lang="en-US" sz="2500" dirty="0"/>
              <a:t>Hours : 24x7  (Except Federal Holidays)</a:t>
            </a:r>
          </a:p>
          <a:p>
            <a:r>
              <a:rPr lang="en-US" sz="2500" dirty="0"/>
              <a:t>Email : </a:t>
            </a:r>
            <a:r>
              <a:rPr lang="en-US" sz="2500" dirty="0">
                <a:hlinkClick r:id="rId3"/>
              </a:rPr>
              <a:t>support@grants.gov</a:t>
            </a:r>
            <a:endParaRPr lang="en-US" sz="2500" dirty="0"/>
          </a:p>
          <a:p>
            <a:r>
              <a:rPr lang="en-US" sz="2500" dirty="0"/>
              <a:t>Resources: </a:t>
            </a:r>
            <a:r>
              <a:rPr lang="en-US" sz="2400" dirty="0">
                <a:hlinkClick r:id="rId4"/>
              </a:rPr>
              <a:t>https://www.grants.gov/web/grants/support.html</a:t>
            </a:r>
            <a:r>
              <a:rPr lang="en-US" sz="24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28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 of the NIH Grants and Funding webpage">
            <a:extLst>
              <a:ext uri="{FF2B5EF4-FFF2-40B4-BE49-F238E27FC236}">
                <a16:creationId xmlns:a16="http://schemas.microsoft.com/office/drawing/2014/main" id="{F3D662D7-8912-439E-9BC6-951B0BF4B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22" y="61819"/>
            <a:ext cx="8915400" cy="66323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582400" y="6384095"/>
            <a:ext cx="609600" cy="441325"/>
          </a:xfrm>
        </p:spPr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Ova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21384" y="1510831"/>
            <a:ext cx="2299201" cy="71254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prstClr val="black"/>
              </a:solidFill>
              <a:latin typeface="Helvetica"/>
            </a:endParaRPr>
          </a:p>
        </p:txBody>
      </p:sp>
      <p:sp>
        <p:nvSpPr>
          <p:cNvPr id="9" name="Rounded Rectangular Callout 8" descr="Callout for How to Apply- Application Guide&#10;"/>
          <p:cNvSpPr/>
          <p:nvPr/>
        </p:nvSpPr>
        <p:spPr>
          <a:xfrm>
            <a:off x="8689898" y="2317820"/>
            <a:ext cx="3048001" cy="1427311"/>
          </a:xfrm>
          <a:prstGeom prst="wedgeRoundRectCallout">
            <a:avLst>
              <a:gd name="adj1" fmla="val -42219"/>
              <a:gd name="adj2" fmla="val -70228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How to Apply- Application Guide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C8CEB08-4F10-40B7-8F79-87AE4887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55" y="337895"/>
            <a:ext cx="5701145" cy="71254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/>
              <a:t>NIH Grants and Funding</a:t>
            </a:r>
            <a:br>
              <a:rPr lang="en-US" sz="2000" dirty="0"/>
            </a:br>
            <a:r>
              <a:rPr lang="en-US" sz="2000" dirty="0">
                <a:hlinkClick r:id="rId4" tooltip="NIH Grants site"/>
              </a:rPr>
              <a:t>https://grants.nih.gov/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5015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Resources &amp;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NIH Grants and Funding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  <a:hlinkClick r:id="rId3" tooltip="NIH Grants and Funding"/>
              </a:rPr>
              <a:t>https://grants.nih.gov/grants/oer.htm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br>
              <a:rPr lang="en-US" sz="2400" dirty="0">
                <a:solidFill>
                  <a:srgbClr val="002060"/>
                </a:solidFill>
              </a:rPr>
            </a:b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How to Apply – Application Guide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  <a:hlinkClick r:id="rId4" tooltip="How to Apply – Application Guide"/>
              </a:rPr>
              <a:t>https://grants.nih.gov/grants/how-to-apply-application-guide.html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Annotated form set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  <a:hlinkClick r:id="rId5" tooltip="Annotated form set"/>
              </a:rPr>
              <a:t>https://grants.nih.gov/grants/how-to-apply-application-guide/resources/annotated-form-sets.htm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br>
              <a:rPr lang="en-US" sz="2000" dirty="0">
                <a:solidFill>
                  <a:srgbClr val="002060"/>
                </a:solidFill>
              </a:rPr>
            </a:b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Preparing Your Application Using ASSIST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  <a:hlinkClick r:id="rId6" tooltip="Preparing your application using ASSIST"/>
              </a:rPr>
              <a:t>https://grants.nih.gov/grants/how-to-apply-application-guide/prepare-to-apply-and-register/submission-options/assist.htm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br>
              <a:rPr lang="en-US" sz="2000" dirty="0">
                <a:solidFill>
                  <a:srgbClr val="002060"/>
                </a:solidFill>
              </a:rPr>
            </a:br>
            <a:endParaRPr lang="en-US" sz="2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08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307975"/>
            <a:ext cx="11379200" cy="758825"/>
          </a:xfrm>
        </p:spPr>
        <p:txBody>
          <a:bodyPr>
            <a:normAutofit fontScale="90000"/>
          </a:bodyPr>
          <a:lstStyle/>
          <a:p>
            <a:r>
              <a:rPr lang="en-US" dirty="0"/>
              <a:t>Stay Connected – Subscribe to Listservs</a:t>
            </a:r>
            <a:br>
              <a:rPr lang="en-US" dirty="0"/>
            </a:br>
            <a:r>
              <a:rPr lang="en-US" sz="2700" dirty="0">
                <a:hlinkClick r:id="rId3"/>
              </a:rPr>
              <a:t>https://era.nih.gov/about-era/get-connected.htm</a:t>
            </a:r>
            <a:r>
              <a:rPr lang="en-US" sz="2700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/>
              <a:t>eRA-Information-L</a:t>
            </a:r>
          </a:p>
          <a:p>
            <a:pPr lvl="1"/>
            <a:r>
              <a:rPr lang="en-US" sz="1800" dirty="0"/>
              <a:t>For administrators, principal investigators and the people that support them</a:t>
            </a:r>
          </a:p>
          <a:p>
            <a:pPr lvl="1"/>
            <a:r>
              <a:rPr lang="en-US" sz="1800" dirty="0"/>
              <a:t>Used by NIH to notify the community of information related to eRA Commons, ASSIST and </a:t>
            </a:r>
            <a:r>
              <a:rPr lang="en-US" sz="1800" dirty="0" err="1"/>
              <a:t>eSubmission</a:t>
            </a:r>
            <a:br>
              <a:rPr lang="en-US" sz="1800" dirty="0"/>
            </a:br>
            <a:endParaRPr lang="en-US" sz="1800" dirty="0"/>
          </a:p>
          <a:p>
            <a:r>
              <a:rPr lang="en-US" sz="2000" dirty="0"/>
              <a:t>NIH_ESUB_SYS2SYS-L</a:t>
            </a:r>
          </a:p>
          <a:p>
            <a:pPr lvl="1"/>
            <a:r>
              <a:rPr lang="en-US" sz="1800" dirty="0"/>
              <a:t>For technical personnel involved in system-to-system solution development and planning</a:t>
            </a:r>
          </a:p>
          <a:p>
            <a:pPr lvl="1"/>
            <a:r>
              <a:rPr lang="en-US" sz="1800" dirty="0"/>
              <a:t>Used to exchange information related to the implementation of system-to-system solutions for grant application preparation and submission to NIH </a:t>
            </a:r>
          </a:p>
          <a:p>
            <a:pPr marL="274638" lvl="1" indent="0">
              <a:buNone/>
            </a:pPr>
            <a:endParaRPr lang="en-US" sz="1800" dirty="0"/>
          </a:p>
          <a:p>
            <a:r>
              <a:rPr lang="en-US" sz="2000" dirty="0"/>
              <a:t>ASSIST-Development-L</a:t>
            </a:r>
          </a:p>
          <a:p>
            <a:pPr lvl="1"/>
            <a:r>
              <a:rPr lang="en-US" sz="1800" dirty="0"/>
              <a:t>For ASSIST users willing to share their individual perspectives on proposed ASSIST enhancements and options for addressing identified system issues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6C1E4E-2B45-4F81-A033-2F5F4A88A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212932"/>
            <a:ext cx="2261616" cy="162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60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5625" y="228600"/>
            <a:ext cx="8534400" cy="1143000"/>
          </a:xfrm>
        </p:spPr>
        <p:txBody>
          <a:bodyPr>
            <a:normAutofit/>
          </a:bodyPr>
          <a:lstStyle/>
          <a:p>
            <a:r>
              <a:rPr lang="en-US" sz="6600" dirty="0"/>
              <a:t>Questions?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0EA65F-21FD-4923-BDBA-B7AA6814B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1447800"/>
            <a:ext cx="38671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8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w to Apply - Application Guide screen&#10;&#10;Highlighting General Application Process Information sections across top of screen, Resources in right-most column of screen and Form Instructions in the middle.&#10;">
            <a:extLst>
              <a:ext uri="{FF2B5EF4-FFF2-40B4-BE49-F238E27FC236}">
                <a16:creationId xmlns:a16="http://schemas.microsoft.com/office/drawing/2014/main" id="{09211748-7A1B-4D0F-9B22-B2E239E92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619"/>
            <a:ext cx="12192000" cy="533276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734800" y="6399007"/>
            <a:ext cx="609600" cy="441325"/>
          </a:xfrm>
        </p:spPr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9" y="0"/>
            <a:ext cx="7315201" cy="762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How to Apply – Application Guide</a:t>
            </a:r>
            <a:br>
              <a:rPr lang="en-US" dirty="0"/>
            </a:br>
            <a:r>
              <a:rPr lang="en-US" sz="2000" dirty="0">
                <a:hlinkClick r:id="rId4"/>
              </a:rPr>
              <a:t>https://grants.nih.gov/grants/how-to-apply-application-guide.html</a:t>
            </a:r>
            <a:endParaRPr lang="en-US" dirty="0"/>
          </a:p>
        </p:txBody>
      </p:sp>
      <p:sp>
        <p:nvSpPr>
          <p:cNvPr id="24" name="Rectangle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1292" y="2286621"/>
            <a:ext cx="11848309" cy="1710328"/>
          </a:xfrm>
          <a:prstGeom prst="rect">
            <a:avLst/>
          </a:prstGeom>
          <a:noFill/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ounded Rectangular Callout 26" title="General Application Process Information"/>
          <p:cNvSpPr/>
          <p:nvPr/>
        </p:nvSpPr>
        <p:spPr>
          <a:xfrm>
            <a:off x="5280592" y="2135116"/>
            <a:ext cx="6047065" cy="390346"/>
          </a:xfrm>
          <a:prstGeom prst="wedgeRoundRectCallout">
            <a:avLst>
              <a:gd name="adj1" fmla="val -49295"/>
              <a:gd name="adj2" fmla="val 24660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</a:rPr>
              <a:t>General Application Process Information</a:t>
            </a:r>
          </a:p>
        </p:txBody>
      </p:sp>
      <p:sp>
        <p:nvSpPr>
          <p:cNvPr id="25" name="Rectangle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73616" y="4038600"/>
            <a:ext cx="2765985" cy="2828234"/>
          </a:xfrm>
          <a:prstGeom prst="rect">
            <a:avLst/>
          </a:prstGeom>
          <a:noFill/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ounded Rectangular Callout 28" title="Resources"/>
          <p:cNvSpPr/>
          <p:nvPr/>
        </p:nvSpPr>
        <p:spPr>
          <a:xfrm>
            <a:off x="10368894" y="3886752"/>
            <a:ext cx="1670707" cy="336476"/>
          </a:xfrm>
          <a:prstGeom prst="wedgeRoundRectCallout">
            <a:avLst>
              <a:gd name="adj1" fmla="val -49295"/>
              <a:gd name="adj2" fmla="val 24660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</a:rPr>
              <a:t>Resources</a:t>
            </a:r>
          </a:p>
        </p:txBody>
      </p:sp>
      <p:sp>
        <p:nvSpPr>
          <p:cNvPr id="26" name="Rectangl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399" y="4343400"/>
            <a:ext cx="9140827" cy="2496932"/>
          </a:xfrm>
          <a:prstGeom prst="rect">
            <a:avLst/>
          </a:prstGeom>
          <a:noFill/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ounded Rectangular Callout 27" title="Form instructions"/>
          <p:cNvSpPr/>
          <p:nvPr/>
        </p:nvSpPr>
        <p:spPr>
          <a:xfrm>
            <a:off x="5150621" y="3996949"/>
            <a:ext cx="2741890" cy="388101"/>
          </a:xfrm>
          <a:prstGeom prst="wedgeRoundRectCallout">
            <a:avLst>
              <a:gd name="adj1" fmla="val -49295"/>
              <a:gd name="adj2" fmla="val 24660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</a:rPr>
              <a:t>Form Instructions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AB73505-DFA8-4F0F-B6AE-BA5C7F038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879" y="2209800"/>
            <a:ext cx="5410202" cy="1905000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5" grpId="0" animBg="1"/>
      <p:bldP spid="29" grpId="0" animBg="1"/>
      <p:bldP spid="26" grpId="0" animBg="1"/>
      <p:bldP spid="28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A4FF90E-4C55-4D59-BE6A-CE57DBB6E3F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069" y="385122"/>
            <a:ext cx="11375136" cy="758952"/>
          </a:xfrm>
        </p:spPr>
        <p:txBody>
          <a:bodyPr>
            <a:normAutofit fontScale="90000"/>
          </a:bodyPr>
          <a:lstStyle/>
          <a:p>
            <a:r>
              <a:rPr lang="en-US" dirty="0"/>
              <a:t>Understand Key Systems &amp; Roles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Grants.gov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E-Business Point of Contact (</a:t>
            </a:r>
            <a:r>
              <a:rPr lang="en-US" dirty="0" err="1"/>
              <a:t>EBiz</a:t>
            </a:r>
            <a:r>
              <a:rPr lang="en-US" dirty="0"/>
              <a:t> POC)</a:t>
            </a:r>
          </a:p>
          <a:p>
            <a:r>
              <a:rPr lang="en-US" dirty="0"/>
              <a:t>Authorized Organization Representative (AOR)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/>
              <a:t>eRA Commons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Signing Official (SO)</a:t>
            </a:r>
          </a:p>
          <a:p>
            <a:r>
              <a:rPr lang="en-US" dirty="0"/>
              <a:t>Principal Investigator (PI)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Grants.gov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881253"/>
            <a:ext cx="2819400" cy="947319"/>
          </a:xfrm>
          <a:prstGeom prst="rect">
            <a:avLst/>
          </a:prstGeom>
        </p:spPr>
      </p:pic>
      <p:pic>
        <p:nvPicPr>
          <p:cNvPr id="9" name="Picture 2" descr="Logo of Electronic Research Administration eRA Common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034" y="4996077"/>
            <a:ext cx="4359566" cy="71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76400" y="626270"/>
            <a:ext cx="8763000" cy="2923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300" dirty="0">
                <a:hlinkClick r:id="rId5" tooltip="systems and roles page"/>
              </a:rPr>
              <a:t>https://grants.nih.gov/grants/how-to-apply-application-guide/prepare-to-apply-and-register/key-systems-and-roles.htm</a:t>
            </a:r>
            <a:r>
              <a:rPr lang="en-US" sz="1300" dirty="0"/>
              <a:t> </a:t>
            </a:r>
          </a:p>
        </p:txBody>
      </p:sp>
      <p:pic>
        <p:nvPicPr>
          <p:cNvPr id="11" name="Picture 10" descr="Graphic showing content related to Systems and Role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7966" y="239284"/>
            <a:ext cx="1309688" cy="156490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82550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425" y="-20863"/>
            <a:ext cx="11379200" cy="758825"/>
          </a:xfrm>
        </p:spPr>
        <p:txBody>
          <a:bodyPr/>
          <a:lstStyle/>
          <a:p>
            <a:r>
              <a:rPr lang="en-US" dirty="0"/>
              <a:t>Organization Registration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769" y="1284330"/>
            <a:ext cx="11561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Your organization must be registered in multiple systems to submit. </a:t>
            </a:r>
            <a:br>
              <a:rPr lang="en-US" sz="2400" dirty="0"/>
            </a:br>
            <a:r>
              <a:rPr lang="en-US" sz="2400" dirty="0"/>
              <a:t>Start early – can take 6 weeks!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2905" y="2078900"/>
            <a:ext cx="11338560" cy="42672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DUNS</a:t>
            </a:r>
            <a:r>
              <a:rPr lang="en-US" sz="2400" dirty="0"/>
              <a:t> – provides unique organization identifier * </a:t>
            </a:r>
          </a:p>
          <a:p>
            <a:r>
              <a:rPr lang="en-US" sz="2400" b="1" dirty="0">
                <a:solidFill>
                  <a:srgbClr val="CC3300"/>
                </a:solidFill>
              </a:rPr>
              <a:t>UEI</a:t>
            </a:r>
            <a:r>
              <a:rPr lang="en-US" sz="2400" dirty="0"/>
              <a:t> (Unique Entity Identifier)- DUNS replacement, needed for submissions to NIH for due dates on or after 1/25/2022 (</a:t>
            </a:r>
            <a:r>
              <a:rPr lang="en-US" sz="2400" dirty="0">
                <a:hlinkClick r:id="rId3"/>
              </a:rPr>
              <a:t>NOT-OD-21-170</a:t>
            </a:r>
            <a:r>
              <a:rPr lang="en-US" sz="2400" dirty="0"/>
              <a:t>)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SAM</a:t>
            </a:r>
            <a:r>
              <a:rPr lang="en-US" sz="2400" dirty="0"/>
              <a:t> (System for Award Management) – needed to do business with government</a:t>
            </a:r>
          </a:p>
          <a:p>
            <a:pPr lvl="1"/>
            <a:r>
              <a:rPr lang="en-US" sz="2000" dirty="0"/>
              <a:t>Requires annual renewal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Grants.gov</a:t>
            </a:r>
            <a:r>
              <a:rPr lang="en-US" sz="2400" dirty="0"/>
              <a:t> – required to submit grants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eRA Commons </a:t>
            </a:r>
            <a:r>
              <a:rPr lang="en-US" sz="2400" dirty="0"/>
              <a:t>– required to do business with NIH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SBA</a:t>
            </a:r>
            <a:r>
              <a:rPr lang="en-US" sz="2400" dirty="0"/>
              <a:t> (Small Business Administration) – required</a:t>
            </a:r>
            <a:br>
              <a:rPr lang="en-US" sz="2400" dirty="0"/>
            </a:br>
            <a:r>
              <a:rPr lang="en-US" sz="2400" dirty="0"/>
              <a:t>for SBIR/STTR applications </a:t>
            </a:r>
          </a:p>
          <a:p>
            <a:endParaRPr lang="en-US" sz="2800" dirty="0"/>
          </a:p>
        </p:txBody>
      </p:sp>
      <p:pic>
        <p:nvPicPr>
          <p:cNvPr id="6" name="Picture 5" descr="Registration in DUNS, SAM, Grants.gov, eRA Commons and SBA are required." title="Registation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649454"/>
            <a:ext cx="3581400" cy="25765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37557" y="713864"/>
            <a:ext cx="10896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 tooltip="registration page"/>
              </a:rPr>
              <a:t>https://grants.nih.gov/grants/how-to-apply-application-guide/prepare-to-apply-and-register/registration/org-representative-registration.htm</a:t>
            </a:r>
            <a:r>
              <a:rPr lang="en-US" sz="1200" dirty="0"/>
              <a:t> </a:t>
            </a:r>
          </a:p>
        </p:txBody>
      </p:sp>
      <p:pic>
        <p:nvPicPr>
          <p:cNvPr id="12" name="Picture 11" descr="Star for emphasis on also needing individual registrations in eRA Common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4928892"/>
            <a:ext cx="533400" cy="533400"/>
          </a:xfrm>
          <a:prstGeom prst="rect">
            <a:avLst/>
          </a:prstGeom>
        </p:spPr>
      </p:pic>
      <p:pic>
        <p:nvPicPr>
          <p:cNvPr id="10" name="Picture 9" descr="Graphic showing content related to Registra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42492" y="193541"/>
            <a:ext cx="1395510" cy="172211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84675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80" y="-21459"/>
            <a:ext cx="11379200" cy="758825"/>
          </a:xfrm>
        </p:spPr>
        <p:txBody>
          <a:bodyPr/>
          <a:lstStyle/>
          <a:p>
            <a:r>
              <a:rPr lang="en-US" dirty="0"/>
              <a:t>Application Submission Options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74686" y="698732"/>
            <a:ext cx="9937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 tooltip="choose a submission option page"/>
              </a:rPr>
              <a:t>https://grants.nih.gov/grants/how-to-apply-application-guide/prepare-to-apply-and-register/choose-a-submission-option.htm</a:t>
            </a:r>
            <a:r>
              <a:rPr lang="en-US" sz="1400" dirty="0"/>
              <a:t> </a:t>
            </a:r>
          </a:p>
        </p:txBody>
      </p:sp>
      <p:grpSp>
        <p:nvGrpSpPr>
          <p:cNvPr id="6" name="Group 5" descr="shows applications starting from ASSIST, system-to-system solutions or Workspace and flowing through Grants.gov to NIH." title="diagram"/>
          <p:cNvGrpSpPr/>
          <p:nvPr/>
        </p:nvGrpSpPr>
        <p:grpSpPr>
          <a:xfrm>
            <a:off x="3124200" y="1920807"/>
            <a:ext cx="6308221" cy="4302109"/>
            <a:chOff x="3048000" y="1768669"/>
            <a:chExt cx="6308221" cy="4302109"/>
          </a:xfrm>
        </p:grpSpPr>
        <p:grpSp>
          <p:nvGrpSpPr>
            <p:cNvPr id="8" name="Group 7" title="&quot;&quot;"/>
            <p:cNvGrpSpPr/>
            <p:nvPr/>
          </p:nvGrpSpPr>
          <p:grpSpPr>
            <a:xfrm>
              <a:off x="3962400" y="4877105"/>
              <a:ext cx="4368755" cy="1193673"/>
              <a:chOff x="2553724" y="4639937"/>
              <a:chExt cx="4368755" cy="1193673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2553724" y="4693303"/>
                <a:ext cx="4368755" cy="1086942"/>
              </a:xfrm>
              <a:prstGeom prst="roundRect">
                <a:avLst/>
              </a:prstGeom>
              <a:solidFill>
                <a:srgbClr val="D9E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" name="Picture 40" descr="data_center_400_clr_7637.png" title="&quot;&quot;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508865" y="4639937"/>
                <a:ext cx="1981200" cy="1193673"/>
              </a:xfrm>
              <a:prstGeom prst="rect">
                <a:avLst/>
              </a:prstGeom>
            </p:spPr>
          </p:pic>
          <p:pic>
            <p:nvPicPr>
              <p:cNvPr id="42" name="Picture 41" descr="Division of Communication &amp; Outreach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8753" y="4913325"/>
                <a:ext cx="1099725" cy="6468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ight Arrow 8" title="&quot;&quot;"/>
            <p:cNvSpPr/>
            <p:nvPr/>
          </p:nvSpPr>
          <p:spPr>
            <a:xfrm rot="5400000">
              <a:off x="5702857" y="4584448"/>
              <a:ext cx="862486" cy="38100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 title="&quot;&quot;"/>
            <p:cNvGrpSpPr/>
            <p:nvPr/>
          </p:nvGrpSpPr>
          <p:grpSpPr>
            <a:xfrm>
              <a:off x="3962400" y="3581705"/>
              <a:ext cx="4368755" cy="1193673"/>
              <a:chOff x="2641645" y="3187873"/>
              <a:chExt cx="4368755" cy="1193673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2641645" y="3187873"/>
                <a:ext cx="4368755" cy="1086942"/>
              </a:xfrm>
              <a:prstGeom prst="roundRect">
                <a:avLst/>
              </a:prstGeom>
              <a:solidFill>
                <a:srgbClr val="D9E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8" name="Picture 37" title="&quot;&quot;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1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95205" y="3187873"/>
                <a:ext cx="1981200" cy="1193673"/>
              </a:xfrm>
              <a:prstGeom prst="rect">
                <a:avLst/>
              </a:prstGeom>
            </p:spPr>
          </p:pic>
          <p:pic>
            <p:nvPicPr>
              <p:cNvPr id="39" name="Picture 38" title="&quot;&quot;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8093" y="3399004"/>
                <a:ext cx="2041070" cy="685800"/>
              </a:xfrm>
              <a:prstGeom prst="rect">
                <a:avLst/>
              </a:prstGeom>
            </p:spPr>
          </p:pic>
        </p:grpSp>
        <p:sp>
          <p:nvSpPr>
            <p:cNvPr id="11" name="Right Arrow 10" title="&quot;&quot;"/>
            <p:cNvSpPr/>
            <p:nvPr/>
          </p:nvSpPr>
          <p:spPr>
            <a:xfrm rot="5400000">
              <a:off x="5888922" y="3375352"/>
              <a:ext cx="562315" cy="38100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ight Arrow 11" title="&quot;&quot;"/>
            <p:cNvSpPr/>
            <p:nvPr/>
          </p:nvSpPr>
          <p:spPr>
            <a:xfrm rot="5400000">
              <a:off x="7654055" y="3380277"/>
              <a:ext cx="562315" cy="38100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187684" y="1793583"/>
              <a:ext cx="1872508" cy="1613629"/>
            </a:xfrm>
            <a:prstGeom prst="roundRect">
              <a:avLst/>
            </a:prstGeom>
            <a:solidFill>
              <a:srgbClr val="D9E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ight Arrow 13" title="&quot;&quot;"/>
            <p:cNvSpPr/>
            <p:nvPr/>
          </p:nvSpPr>
          <p:spPr>
            <a:xfrm rot="5400000">
              <a:off x="4174781" y="3333780"/>
              <a:ext cx="646079" cy="38100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048000" y="1768669"/>
              <a:ext cx="1872508" cy="1613629"/>
            </a:xfrm>
            <a:prstGeom prst="roundRect">
              <a:avLst/>
            </a:prstGeom>
            <a:solidFill>
              <a:srgbClr val="D9E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96594" y="2968298"/>
              <a:ext cx="7889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2060"/>
                  </a:solidFill>
                </a:rPr>
                <a:t>ASSIST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pic>
          <p:nvPicPr>
            <p:cNvPr id="18" name="Picture 17" descr="laptop_custom_screen_11466.png" title="&quot;&quot;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21447" y="1936321"/>
              <a:ext cx="1881235" cy="1328152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3243363" y="1865656"/>
              <a:ext cx="1447483" cy="1297484"/>
              <a:chOff x="607264" y="2166902"/>
              <a:chExt cx="1447483" cy="1297484"/>
            </a:xfrm>
          </p:grpSpPr>
          <p:pic>
            <p:nvPicPr>
              <p:cNvPr id="35" name="Picture 34" descr="computer_monitor_blue_screen_400_clr_3985.png" title="&quot;&quot;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07264" y="2166902"/>
                <a:ext cx="1447483" cy="1297484"/>
              </a:xfrm>
              <a:prstGeom prst="rect">
                <a:avLst/>
              </a:prstGeom>
            </p:spPr>
          </p:pic>
          <p:pic>
            <p:nvPicPr>
              <p:cNvPr id="36" name="Picture 2" title="Monitor with ASSIST screen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540" y="2240816"/>
                <a:ext cx="1073770" cy="750736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5368255" y="2975408"/>
              <a:ext cx="16257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2060"/>
                  </a:solidFill>
                </a:rPr>
                <a:t>System-to-System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421515" y="1816286"/>
              <a:ext cx="1872508" cy="1613629"/>
            </a:xfrm>
            <a:prstGeom prst="roundRect">
              <a:avLst/>
            </a:prstGeom>
            <a:solidFill>
              <a:srgbClr val="D9E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826213" y="3012104"/>
              <a:ext cx="10774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2060"/>
                  </a:solidFill>
                </a:rPr>
                <a:t>Workspace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7446636" y="1870929"/>
              <a:ext cx="1909585" cy="1312840"/>
              <a:chOff x="4862483" y="2175424"/>
              <a:chExt cx="1909585" cy="1312840"/>
            </a:xfrm>
          </p:grpSpPr>
          <p:pic>
            <p:nvPicPr>
              <p:cNvPr id="29" name="Picture 28" title="&quot;&quot;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2483" y="2175424"/>
                <a:ext cx="1909585" cy="1312840"/>
              </a:xfrm>
              <a:prstGeom prst="rect">
                <a:avLst/>
              </a:prstGeom>
            </p:spPr>
          </p:pic>
          <p:pic>
            <p:nvPicPr>
              <p:cNvPr id="30" name="Picture 29" title="workspace screenshot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80797" y="2259573"/>
                <a:ext cx="1017744" cy="571648"/>
              </a:xfrm>
              <a:prstGeom prst="rect">
                <a:avLst/>
              </a:prstGeom>
            </p:spPr>
          </p:pic>
        </p:grpSp>
      </p:grpSp>
      <p:pic>
        <p:nvPicPr>
          <p:cNvPr id="5" name="Picture 4" descr="Graphic showing content related to Submission Options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47753" y="227082"/>
            <a:ext cx="1158162" cy="153808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4" name="Rounded Rectangular Callout 6" descr="44% of application submissions via ASSIST">
            <a:extLst>
              <a:ext uri="{FF2B5EF4-FFF2-40B4-BE49-F238E27FC236}">
                <a16:creationId xmlns:a16="http://schemas.microsoft.com/office/drawing/2014/main" id="{F5612AC9-899D-47E8-B92F-F5B8B9F862F4}"/>
              </a:ext>
            </a:extLst>
          </p:cNvPr>
          <p:cNvSpPr/>
          <p:nvPr/>
        </p:nvSpPr>
        <p:spPr>
          <a:xfrm>
            <a:off x="4653044" y="1465265"/>
            <a:ext cx="687327" cy="471311"/>
          </a:xfrm>
          <a:prstGeom prst="wedgeRoundRectCallout">
            <a:avLst>
              <a:gd name="adj1" fmla="val -45448"/>
              <a:gd name="adj2" fmla="val 85923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44%</a:t>
            </a:r>
          </a:p>
        </p:txBody>
      </p:sp>
      <p:sp>
        <p:nvSpPr>
          <p:cNvPr id="43" name="Rounded Rectangular Callout 6" descr="50% of application submissions via S2S ">
            <a:extLst>
              <a:ext uri="{FF2B5EF4-FFF2-40B4-BE49-F238E27FC236}">
                <a16:creationId xmlns:a16="http://schemas.microsoft.com/office/drawing/2014/main" id="{E0C65D30-D163-4264-8A4F-EA424891D052}"/>
              </a:ext>
            </a:extLst>
          </p:cNvPr>
          <p:cNvSpPr/>
          <p:nvPr/>
        </p:nvSpPr>
        <p:spPr>
          <a:xfrm>
            <a:off x="6672362" y="1483581"/>
            <a:ext cx="687327" cy="471311"/>
          </a:xfrm>
          <a:prstGeom prst="wedgeRoundRectCallout">
            <a:avLst>
              <a:gd name="adj1" fmla="val -45448"/>
              <a:gd name="adj2" fmla="val 85923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50%</a:t>
            </a:r>
          </a:p>
        </p:txBody>
      </p:sp>
      <p:sp>
        <p:nvSpPr>
          <p:cNvPr id="44" name="Rounded Rectangular Callout 6" descr="6% of application submissions via Grants.gov Workspace">
            <a:extLst>
              <a:ext uri="{FF2B5EF4-FFF2-40B4-BE49-F238E27FC236}">
                <a16:creationId xmlns:a16="http://schemas.microsoft.com/office/drawing/2014/main" id="{7593C3C4-0E33-4F40-8EAE-D7690DE1391A}"/>
              </a:ext>
            </a:extLst>
          </p:cNvPr>
          <p:cNvSpPr/>
          <p:nvPr/>
        </p:nvSpPr>
        <p:spPr>
          <a:xfrm>
            <a:off x="9088757" y="1465265"/>
            <a:ext cx="741043" cy="471311"/>
          </a:xfrm>
          <a:prstGeom prst="wedgeRoundRectCallout">
            <a:avLst>
              <a:gd name="adj1" fmla="val -45448"/>
              <a:gd name="adj2" fmla="val 85923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6%</a:t>
            </a:r>
          </a:p>
        </p:txBody>
      </p:sp>
      <p:sp>
        <p:nvSpPr>
          <p:cNvPr id="45" name="Rounded Rectangular Callout 6" descr="Callout with features of ASSIST&#10;">
            <a:extLst>
              <a:ext uri="{FF2B5EF4-FFF2-40B4-BE49-F238E27FC236}">
                <a16:creationId xmlns:a16="http://schemas.microsoft.com/office/drawing/2014/main" id="{17BD84AE-23A8-4BDD-9A06-875AB654A253}"/>
              </a:ext>
            </a:extLst>
          </p:cNvPr>
          <p:cNvSpPr/>
          <p:nvPr/>
        </p:nvSpPr>
        <p:spPr>
          <a:xfrm>
            <a:off x="80473" y="3582053"/>
            <a:ext cx="4267006" cy="2489666"/>
          </a:xfrm>
          <a:prstGeom prst="wedgeRoundRectCallout">
            <a:avLst>
              <a:gd name="adj1" fmla="val 38567"/>
              <a:gd name="adj2" fmla="val -57175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Managed by NIH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Leverages eRA Commons accounts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Pre-population from eRA Commons profiles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Track application status in single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Supports all NIH competing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Pull study information from ClinicalTrials.gov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Integrated NIH messaging (tips, system alerts)</a:t>
            </a:r>
          </a:p>
        </p:txBody>
      </p:sp>
      <p:sp>
        <p:nvSpPr>
          <p:cNvPr id="46" name="Rounded Rectangular Callout 6" descr="Callout with features of Grants.gov Workspace&#10;">
            <a:extLst>
              <a:ext uri="{FF2B5EF4-FFF2-40B4-BE49-F238E27FC236}">
                <a16:creationId xmlns:a16="http://schemas.microsoft.com/office/drawing/2014/main" id="{B8BDB1E8-FF16-4B19-A5BE-F614C8824B1B}"/>
              </a:ext>
            </a:extLst>
          </p:cNvPr>
          <p:cNvSpPr/>
          <p:nvPr/>
        </p:nvSpPr>
        <p:spPr>
          <a:xfrm>
            <a:off x="8201913" y="3733843"/>
            <a:ext cx="3909615" cy="2332128"/>
          </a:xfrm>
          <a:prstGeom prst="wedgeRoundRectCallout">
            <a:avLst>
              <a:gd name="adj1" fmla="val -40340"/>
              <a:gd name="adj2" fmla="val -61019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Managed by Grants.gov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Requires additional user registrations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No Pre-population from existing profiles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Must track application in multiple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Supports all NIH single- project competing applications (no multi-project support)</a:t>
            </a:r>
          </a:p>
        </p:txBody>
      </p:sp>
    </p:spTree>
    <p:extLst>
      <p:ext uri="{BB962C8B-B14F-4D97-AF65-F5344CB8AC3E}">
        <p14:creationId xmlns:p14="http://schemas.microsoft.com/office/powerpoint/2010/main" val="243388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Application will be…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25752" y="1524000"/>
            <a:ext cx="8503920" cy="457504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Subject to the same registration requirements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Completed with the same data items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Routed through Grants.gov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Validated against the same NIH business rules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Assembled in a consistent format for review consideration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Tracked in eRA Commons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1" y="4572000"/>
            <a:ext cx="88168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3300" b="1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…regardless of submission option used.</a:t>
            </a:r>
          </a:p>
        </p:txBody>
      </p:sp>
      <p:grpSp>
        <p:nvGrpSpPr>
          <p:cNvPr id="11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610600" y="1685836"/>
            <a:ext cx="3343275" cy="1663180"/>
            <a:chOff x="4200526" y="5257800"/>
            <a:chExt cx="3800475" cy="1562100"/>
          </a:xfrm>
        </p:grpSpPr>
        <p:pic>
          <p:nvPicPr>
            <p:cNvPr id="7" name="Picture 6" title="scal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526" y="5867400"/>
              <a:ext cx="3800475" cy="952500"/>
            </a:xfrm>
            <a:prstGeom prst="rect">
              <a:avLst/>
            </a:prstGeom>
          </p:spPr>
        </p:pic>
        <p:pic>
          <p:nvPicPr>
            <p:cNvPr id="12" name="Picture 11" title="&quot;&quo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725" y="5302404"/>
              <a:ext cx="1420876" cy="911158"/>
            </a:xfrm>
            <a:prstGeom prst="rect">
              <a:avLst/>
            </a:prstGeom>
          </p:spPr>
        </p:pic>
        <p:pic>
          <p:nvPicPr>
            <p:cNvPr id="17" name="Picture 16" descr="laptop_custom_screen_11466.png" title="&quot;&quot;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8379" y="5410200"/>
              <a:ext cx="1257526" cy="887813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5547277" y="5257800"/>
              <a:ext cx="1134301" cy="955762"/>
              <a:chOff x="3442461" y="7384877"/>
              <a:chExt cx="2210133" cy="1911523"/>
            </a:xfrm>
          </p:grpSpPr>
          <p:pic>
            <p:nvPicPr>
              <p:cNvPr id="21" name="Picture 20" descr="computer_monitor_blue_screen_400_clr_3985.png" title="&quot;&quot;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442461" y="7384877"/>
                <a:ext cx="2210133" cy="1911523"/>
              </a:xfrm>
              <a:prstGeom prst="rect">
                <a:avLst/>
              </a:prstGeom>
            </p:spPr>
          </p:pic>
          <p:pic>
            <p:nvPicPr>
              <p:cNvPr id="22" name="Picture 2" title="Monitor with ASSIST screen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3506" y="7529143"/>
                <a:ext cx="1630494" cy="1154127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8" name="Picture 17" title="workspace screenshot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59523" y="5363287"/>
              <a:ext cx="738557" cy="414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3062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09DA34-C217-474C-97AB-94AB644C99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3AE7A-A526-4645-8E5D-1B76A41EB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Forms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E63E4-93A2-4937-A379-452ABFC92CE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There is NOT a universal set of application forms that can be downloaded from our form library or websites</a:t>
            </a:r>
          </a:p>
          <a:p>
            <a:pPr>
              <a:spcAft>
                <a:spcPts val="1200"/>
              </a:spcAft>
            </a:pPr>
            <a:r>
              <a:rPr lang="en-US" dirty="0"/>
              <a:t>You must use the application form package attached to your funding opportunity announcement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Each application form package includes the customized subset of forms supported by NIH which are needed for that opportunity</a:t>
            </a:r>
          </a:p>
          <a:p>
            <a:pPr>
              <a:spcAft>
                <a:spcPts val="1200"/>
              </a:spcAft>
            </a:pPr>
            <a:r>
              <a:rPr lang="en-US" dirty="0"/>
              <a:t>Application forms are accessed using your chosen submission method</a:t>
            </a:r>
          </a:p>
        </p:txBody>
      </p:sp>
    </p:spTree>
    <p:extLst>
      <p:ext uri="{BB962C8B-B14F-4D97-AF65-F5344CB8AC3E}">
        <p14:creationId xmlns:p14="http://schemas.microsoft.com/office/powerpoint/2010/main" val="735095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cessDiagr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698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00000"/>
              </a:schemeClr>
            </a:gs>
            <a:gs pos="45000">
              <a:schemeClr val="phClr">
                <a:tint val="93000"/>
                <a:satMod val="20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without arrow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002DE325B4434C8407F2BB379023F4" ma:contentTypeVersion="13" ma:contentTypeDescription="Create a new document." ma:contentTypeScope="" ma:versionID="476e873166ae8478b0d17a674a725b4a">
  <xsd:schema xmlns:xsd="http://www.w3.org/2001/XMLSchema" xmlns:xs="http://www.w3.org/2001/XMLSchema" xmlns:p="http://schemas.microsoft.com/office/2006/metadata/properties" xmlns:ns2="64948b15-7def-430b-8648-1feb819ee410" xmlns:ns3="6bc68b66-932e-422c-b9b0-23fd53127af9" targetNamespace="http://schemas.microsoft.com/office/2006/metadata/properties" ma:root="true" ma:fieldsID="427813e36bbbb4baf921046a170b8e90" ns2:_="" ns3:_="">
    <xsd:import namespace="64948b15-7def-430b-8648-1feb819ee410"/>
    <xsd:import namespace="6bc68b66-932e-422c-b9b0-23fd53127af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48b15-7def-430b-8648-1feb819ee41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c68b66-932e-422c-b9b0-23fd53127a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7DAA70-C3F4-4123-B315-B54B2E6FBDE6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5E3068E-C647-4A0F-BB5D-6CF0122321DB}"/>
</file>

<file path=customXml/itemProps3.xml><?xml version="1.0" encoding="utf-8"?>
<ds:datastoreItem xmlns:ds="http://schemas.openxmlformats.org/officeDocument/2006/customXml" ds:itemID="{D2F279A0-1B72-4A0F-A7CA-0934D0E5A7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ProcessDiagram</Template>
  <TotalTime>0</TotalTime>
  <Words>2234</Words>
  <Application>Microsoft Office PowerPoint</Application>
  <PresentationFormat>Widescreen</PresentationFormat>
  <Paragraphs>330</Paragraphs>
  <Slides>32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Georgia</vt:lpstr>
      <vt:lpstr>Helvetica</vt:lpstr>
      <vt:lpstr>Wingdings</vt:lpstr>
      <vt:lpstr>Wingdings 2</vt:lpstr>
      <vt:lpstr>ProcessDiagram</vt:lpstr>
      <vt:lpstr>2_without arrows</vt:lpstr>
      <vt:lpstr>Ready, Set, Submit!</vt:lpstr>
      <vt:lpstr>Take Home Messages</vt:lpstr>
      <vt:lpstr>NIH Grants and Funding https://grants.nih.gov/ </vt:lpstr>
      <vt:lpstr>How to Apply – Application Guide https://grants.nih.gov/grants/how-to-apply-application-guide.html</vt:lpstr>
      <vt:lpstr>Understand Key Systems &amp; Roles </vt:lpstr>
      <vt:lpstr>Organization Registration</vt:lpstr>
      <vt:lpstr>Application Submission Options</vt:lpstr>
      <vt:lpstr>Your Application will be…</vt:lpstr>
      <vt:lpstr>Application Forms</vt:lpstr>
      <vt:lpstr>Now Let’s Talk About the Application Process</vt:lpstr>
      <vt:lpstr>Step 1: Find an Opportunity of Interest</vt:lpstr>
      <vt:lpstr>Carefully Read the Entire Funding Opportunity Announcement (FOA)</vt:lpstr>
      <vt:lpstr>Step 2: Plan for Your Submission</vt:lpstr>
      <vt:lpstr>Step 3: Initiate Application</vt:lpstr>
      <vt:lpstr>Step 4: Build Your Team</vt:lpstr>
      <vt:lpstr>Step 5: Enter Data https://grants.nih.gov/grants/how-to-apply-application-guide.html </vt:lpstr>
      <vt:lpstr>Application Attachments https://grants.nih.gov/grants/how-to-apply-application-guide/format-and-write/format-attachments.htm</vt:lpstr>
      <vt:lpstr>Step 6: Finalize Your Application</vt:lpstr>
      <vt:lpstr>Step 7: Submit Your Application</vt:lpstr>
      <vt:lpstr>On-time Submission</vt:lpstr>
      <vt:lpstr>Step 8: Track Your Application</vt:lpstr>
      <vt:lpstr>Errors &amp; Warnings</vt:lpstr>
      <vt:lpstr>Correcting Errors Found After Submission https://grants.nih.gov/grants/how-to-apply-application-guide/submission-process/changed-corrected-application.htm </vt:lpstr>
      <vt:lpstr>Application Assembled &amp; Posted in eRA Commons</vt:lpstr>
      <vt:lpstr>Application Viewing Window https://public.era.nih.gov/commons </vt:lpstr>
      <vt:lpstr>Submission Complete!</vt:lpstr>
      <vt:lpstr>Application Checks (Validations)</vt:lpstr>
      <vt:lpstr>Resources</vt:lpstr>
      <vt:lpstr>Help Desks</vt:lpstr>
      <vt:lpstr>Online Resources &amp; Websites</vt:lpstr>
      <vt:lpstr>Stay Connected – Subscribe to Listservs https://era.nih.gov/about-era/get-connected.htm </vt:lpstr>
      <vt:lpstr>Questions?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Ready, Set, Submit! - Application Preparation and Submission</dc:title>
  <dc:subject>Grant application submission</dc:subject>
  <dc:creator/>
  <cp:keywords>Grant Application Submission NIH</cp:keywords>
  <cp:lastModifiedBy/>
  <cp:revision>1</cp:revision>
  <dcterms:created xsi:type="dcterms:W3CDTF">2011-05-13T19:52:12Z</dcterms:created>
  <dcterms:modified xsi:type="dcterms:W3CDTF">2021-10-28T22:58:20Z</dcterms:modified>
  <cp:contentStatus>Final</cp:contentStatus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0x0101005E002DE325B4434C8407F2BB379023F4</vt:lpwstr>
  </property>
</Properties>
</file>