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60" r:id="rId2"/>
    <p:sldId id="264" r:id="rId3"/>
    <p:sldId id="288" r:id="rId4"/>
    <p:sldId id="269" r:id="rId5"/>
    <p:sldId id="270" r:id="rId6"/>
    <p:sldId id="271" r:id="rId7"/>
    <p:sldId id="259" r:id="rId8"/>
    <p:sldId id="272" r:id="rId9"/>
    <p:sldId id="273" r:id="rId10"/>
    <p:sldId id="275" r:id="rId11"/>
    <p:sldId id="274" r:id="rId12"/>
    <p:sldId id="276" r:id="rId13"/>
    <p:sldId id="277" r:id="rId14"/>
    <p:sldId id="289" r:id="rId15"/>
    <p:sldId id="293" r:id="rId16"/>
    <p:sldId id="279" r:id="rId17"/>
    <p:sldId id="292" r:id="rId18"/>
    <p:sldId id="290" r:id="rId19"/>
    <p:sldId id="294" r:id="rId20"/>
    <p:sldId id="295" r:id="rId21"/>
    <p:sldId id="296" r:id="rId22"/>
    <p:sldId id="297" r:id="rId23"/>
    <p:sldId id="298" r:id="rId24"/>
    <p:sldId id="291" r:id="rId25"/>
    <p:sldId id="285" r:id="rId26"/>
    <p:sldId id="286" r:id="rId27"/>
    <p:sldId id="287" r:id="rId28"/>
    <p:sldId id="299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0">
          <p15:clr>
            <a:srgbClr val="A4A3A4"/>
          </p15:clr>
        </p15:guide>
        <p15:guide id="2" pos="559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1B71"/>
    <a:srgbClr val="4F2683"/>
    <a:srgbClr val="807F83"/>
    <a:srgbClr val="F6AC41"/>
    <a:srgbClr val="DE3B3C"/>
    <a:srgbClr val="ABC61F"/>
    <a:srgbClr val="1573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E376DB-730C-4728-81A0-870A6F2B226C}" v="17" dt="2021-03-09T00:22:40.534"/>
    <p1510:client id="{D0DA1907-23DE-4ADE-93E9-CC9CEA457C86}" v="1" dt="2021-03-09T17:50:47.3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996" y="96"/>
      </p:cViewPr>
      <p:guideLst>
        <p:guide orient="horz" pos="4140"/>
        <p:guide pos="559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y Ann" userId="6f70bc4c-0698-487a-97bd-506618c77a0a" providerId="ADAL" clId="{D0DA1907-23DE-4ADE-93E9-CC9CEA457C86}"/>
    <pc:docChg chg="custSel addSld modSld">
      <pc:chgData name="Mary Ann" userId="6f70bc4c-0698-487a-97bd-506618c77a0a" providerId="ADAL" clId="{D0DA1907-23DE-4ADE-93E9-CC9CEA457C86}" dt="2021-03-09T17:50:58.722" v="23" actId="20577"/>
      <pc:docMkLst>
        <pc:docMk/>
      </pc:docMkLst>
      <pc:sldChg chg="modSp add mod">
        <pc:chgData name="Mary Ann" userId="6f70bc4c-0698-487a-97bd-506618c77a0a" providerId="ADAL" clId="{D0DA1907-23DE-4ADE-93E9-CC9CEA457C86}" dt="2021-03-09T17:50:58.722" v="23" actId="20577"/>
        <pc:sldMkLst>
          <pc:docMk/>
          <pc:sldMk cId="548712399" sldId="299"/>
        </pc:sldMkLst>
        <pc:spChg chg="mod">
          <ac:chgData name="Mary Ann" userId="6f70bc4c-0698-487a-97bd-506618c77a0a" providerId="ADAL" clId="{D0DA1907-23DE-4ADE-93E9-CC9CEA457C86}" dt="2021-03-09T17:50:58.722" v="23" actId="20577"/>
          <ac:spMkLst>
            <pc:docMk/>
            <pc:sldMk cId="548712399" sldId="299"/>
            <ac:spMk id="5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9E7E02-177F-1742-9B54-4359DFA80663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90D64E-5987-2D4B-9D87-3BA09D935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8915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A97568-298B-6740-9B9F-550E69FACD20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DC7D68-8AC4-0440-B1C1-67A64591B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458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C7D68-8AC4-0440-B1C1-67A64591BBB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5164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C7D68-8AC4-0440-B1C1-67A64591BBB7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4698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DC7D68-8AC4-0440-B1C1-67A64591BB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95133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C7D68-8AC4-0440-B1C1-67A64591BBB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0297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C7D68-8AC4-0440-B1C1-67A64591BBB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288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C7D68-8AC4-0440-B1C1-67A64591BBB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5164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C7D68-8AC4-0440-B1C1-67A64591BBB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0966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C7D68-8AC4-0440-B1C1-67A64591BBB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8556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C7D68-8AC4-0440-B1C1-67A64591BBB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3148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C7D68-8AC4-0440-B1C1-67A64591BBB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877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C7D68-8AC4-0440-B1C1-67A64591BBB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6747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Arial" panose="020B0604020202020204" pitchFamily="34" charset="0"/>
              <a:buAutoNum type="arabicPeriod"/>
            </a:pPr>
            <a:r>
              <a:rPr lang="en-US" b="1" baseline="0" dirty="0"/>
              <a:t>Significance and Impact of Research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Is the project idea creative? KT/commercialization approaches/methods should be considered as well as opportunities to apply research findings nationally and internationally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Are overall goals and objectives well-defined? The proposed project outputs are clearly described and aligned to objectives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Are the anticipated project contributions likely to advance basic health-related knowledge or health care or health systems or health outcomes?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baseline="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baseline="0" dirty="0"/>
              <a:t>2. Approaches and Methods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In methods – are the approaches and methods appropriate to deliver the proposed outputs and achieve proposed contributions? The research and/or KT/commercialization approaches, methods, strategies are well-defined and justified; opportunities to maximize project contributions to advance health-related outcomes are proactively sought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Timelines realistic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baseline="0" dirty="0"/>
              <a:t>3. Expertise, Experience and Resources </a:t>
            </a:r>
            <a:r>
              <a:rPr lang="en-US" baseline="0" dirty="0"/>
              <a:t>– experience in KT to deliver proposed outputs and achieve expected contributions</a:t>
            </a: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C7D68-8AC4-0440-B1C1-67A64591BBB7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5581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 well-designed KT plan increases the feasibility of proposed expected outcomes. </a:t>
            </a:r>
            <a:r>
              <a:rPr lang="en-US" sz="1200" dirty="0">
                <a:latin typeface="Arial"/>
                <a:cs typeface="Arial"/>
              </a:rPr>
              <a:t>KT and expected outcomes/contributions/impact are linked – should refer to and highlight pieces from each other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C7D68-8AC4-0440-B1C1-67A64591BBB7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144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273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881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05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936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723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721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641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255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64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866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190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34A24-CCD4-E849-8882-22BD847D2D41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F8058-3785-FA4E-971F-CD598328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07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researchoffice@uwo.ca" TargetMode="External"/><Relationship Id="rId2" Type="http://schemas.openxmlformats.org/officeDocument/2006/relationships/hyperlink" Target="https://www.uwo.ca/research/funding/external/cihr_Project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nkaniki@uwo.ca" TargetMode="External"/><Relationship Id="rId4" Type="http://schemas.openxmlformats.org/officeDocument/2006/relationships/hyperlink" Target="mailto:mariam.hayward@uwo.ca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wo.ca/research/services/kex/index.html" TargetMode="Externa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wo.ca/research/services/ke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ethics.gc.ca/eng/tcps2-eptc2_2018_chapter9-chapitre9.html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wo.ca/research/Restricted_All/ediquestions.html" TargetMode="External"/><Relationship Id="rId2" Type="http://schemas.openxmlformats.org/officeDocument/2006/relationships/hyperlink" Target="https://www.uwo.ca/research/services/resources/edi.html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calendar/CIHR%20Project%20Grant%20QA%20Drop%20In%20Session%20#1.ics" TargetMode="External"/><Relationship Id="rId2" Type="http://schemas.openxmlformats.org/officeDocument/2006/relationships/hyperlink" Target="https://cihr-irsc.gc.ca/e/45096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uwo.ca/research/funding/external/cihr_Project.html#:~:text=The%20Project%20Grant%20program%20is,individual%20researchers%20or%20groups%20of" TargetMode="External"/><Relationship Id="rId5" Type="http://schemas.openxmlformats.org/officeDocument/2006/relationships/hyperlink" Target="calendar/CIHR%20Project%20Grant%20QA%20Drop%20In%20Session%20#3.ics" TargetMode="External"/><Relationship Id="rId4" Type="http://schemas.openxmlformats.org/officeDocument/2006/relationships/hyperlink" Target="calendar/CIHR%20Project%20Grant%20QA%20Drop%20In%20Session%20#2.ics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cihr-irsc.gc.ca/e/51872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95408" y="243649"/>
            <a:ext cx="8005704" cy="8556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5000" b="1" dirty="0">
                <a:solidFill>
                  <a:srgbClr val="3B1B70"/>
                </a:solidFill>
                <a:latin typeface="Arial"/>
                <a:cs typeface="Arial Unicode MS"/>
              </a:rPr>
              <a:t>CIHR Project Grant Webinar and Q&amp;A</a:t>
            </a:r>
          </a:p>
          <a:p>
            <a:pPr>
              <a:spcAft>
                <a:spcPts val="1200"/>
              </a:spcAft>
            </a:pPr>
            <a:endParaRPr lang="en-US" sz="2800" dirty="0">
              <a:solidFill>
                <a:srgbClr val="807F83"/>
              </a:solidFill>
              <a:latin typeface="Arial"/>
              <a:cs typeface="Arial"/>
            </a:endParaRP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400" b="1" dirty="0">
              <a:cs typeface="Arial"/>
            </a:endParaRP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cs typeface="Arial"/>
              </a:rPr>
              <a:t>Please send your questions privately to Mariam Hayward using the chat feature.  </a:t>
            </a:r>
            <a:r>
              <a:rPr lang="en-US" sz="2400" dirty="0">
                <a:cs typeface="Arial"/>
              </a:rPr>
              <a:t>All questions will be saved for the Q&amp;A portion at the end.</a:t>
            </a:r>
            <a:r>
              <a:rPr lang="en-US" sz="2400" b="1" dirty="0">
                <a:cs typeface="Arial"/>
              </a:rPr>
              <a:t/>
            </a:r>
            <a:br>
              <a:rPr lang="en-US" sz="2400" b="1" dirty="0">
                <a:cs typeface="Arial"/>
              </a:rPr>
            </a:br>
            <a:endParaRPr lang="en-US" sz="1000" dirty="0">
              <a:cs typeface="Arial"/>
            </a:endParaRPr>
          </a:p>
          <a:p>
            <a:pPr marL="342900" indent="-342900">
              <a:spcAft>
                <a:spcPts val="2400"/>
              </a:spcAft>
              <a:buSzPct val="75000"/>
              <a:buFont typeface="Arial" panose="020B0604020202020204" pitchFamily="34" charset="0"/>
              <a:buChar char="•"/>
            </a:pPr>
            <a:r>
              <a:rPr lang="en-US" sz="2400" dirty="0">
                <a:cs typeface="Arial"/>
              </a:rPr>
              <a:t>Please contact Mary Ann Pollmann-Mudryj via chat if you would like closed captioning turned on.</a:t>
            </a:r>
          </a:p>
          <a:p>
            <a:pPr marL="342900" indent="-342900">
              <a:spcAft>
                <a:spcPts val="2400"/>
              </a:spcAft>
              <a:buSzPct val="75000"/>
              <a:buFont typeface="Arial" panose="020B0604020202020204" pitchFamily="34" charset="0"/>
              <a:buChar char="•"/>
            </a:pPr>
            <a:r>
              <a:rPr lang="en-US" sz="2400" dirty="0">
                <a:cs typeface="Arial"/>
              </a:rPr>
              <a:t>This webinar will be recorded and posted</a:t>
            </a:r>
          </a:p>
          <a:p>
            <a:pPr>
              <a:spcAft>
                <a:spcPts val="2400"/>
              </a:spcAft>
              <a:buSzPct val="75000"/>
            </a:pPr>
            <a:endParaRPr lang="en-US" sz="2800" dirty="0">
              <a:solidFill>
                <a:srgbClr val="807F83"/>
              </a:solidFill>
              <a:latin typeface="Arial"/>
              <a:cs typeface="Arial"/>
            </a:endParaRPr>
          </a:p>
          <a:p>
            <a:pPr marL="685800" indent="-685800">
              <a:buFont typeface="Arial"/>
              <a:buChar char="•"/>
            </a:pPr>
            <a:endParaRPr lang="en-US" sz="2800" dirty="0">
              <a:solidFill>
                <a:srgbClr val="807F83"/>
              </a:solidFill>
              <a:latin typeface="Arial"/>
              <a:cs typeface="Arial"/>
            </a:endParaRPr>
          </a:p>
          <a:p>
            <a:pPr marL="685800" indent="-685800">
              <a:buFont typeface="Arial"/>
              <a:buChar char="•"/>
            </a:pPr>
            <a:endParaRPr lang="en-US" sz="2800" dirty="0">
              <a:solidFill>
                <a:srgbClr val="807F83"/>
              </a:solidFill>
              <a:latin typeface="Arial"/>
              <a:cs typeface="Arial"/>
            </a:endParaRPr>
          </a:p>
          <a:p>
            <a:endParaRPr lang="en-US" sz="6000" b="1" dirty="0">
              <a:solidFill>
                <a:srgbClr val="807F83"/>
              </a:solidFill>
              <a:latin typeface="Arial"/>
              <a:cs typeface="Arial Unicode M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95408" y="2192987"/>
            <a:ext cx="8005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4F2683"/>
                </a:solidFill>
              </a:rPr>
              <a:t>	Hosted by Western Research and </a:t>
            </a:r>
            <a:r>
              <a:rPr lang="en-US" dirty="0" err="1">
                <a:solidFill>
                  <a:srgbClr val="4F2683"/>
                </a:solidFill>
              </a:rPr>
              <a:t>Schulich</a:t>
            </a:r>
            <a:r>
              <a:rPr lang="en-US" dirty="0">
                <a:solidFill>
                  <a:srgbClr val="4F2683"/>
                </a:solidFill>
              </a:rPr>
              <a:t> School of Medicine &amp; Dentistry </a:t>
            </a:r>
            <a:endParaRPr lang="en-CA" dirty="0">
              <a:solidFill>
                <a:srgbClr val="4F2683"/>
              </a:solidFill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258146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5579" y="1175925"/>
            <a:ext cx="456259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>
                <a:solidFill>
                  <a:schemeClr val="bg1"/>
                </a:solidFill>
                <a:latin typeface="Arial"/>
                <a:cs typeface="Arial Unicode MS"/>
              </a:rPr>
              <a:t>Response to Previous Reviews and Appendices </a:t>
            </a:r>
            <a:r>
              <a:rPr lang="en-US" sz="2400" b="1" dirty="0">
                <a:solidFill>
                  <a:schemeClr val="bg1"/>
                </a:solidFill>
                <a:latin typeface="Arial"/>
                <a:cs typeface="Arial Unicode MS"/>
              </a:rPr>
              <a:t>(Other application material)</a:t>
            </a:r>
          </a:p>
        </p:txBody>
      </p:sp>
    </p:spTree>
    <p:extLst>
      <p:ext uri="{BB962C8B-B14F-4D97-AF65-F5344CB8AC3E}">
        <p14:creationId xmlns:p14="http://schemas.microsoft.com/office/powerpoint/2010/main" val="1902966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>
                <a:solidFill>
                  <a:srgbClr val="4F2683"/>
                </a:solidFill>
              </a:rPr>
              <a:t>Rebuttal and Purpose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CA" dirty="0"/>
              <a:t>As in previous competitions, if resubmitting an unsuccessful application, you may provide a response (up to 2 pages) to previous reviewers’ comments.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CA" dirty="0"/>
              <a:t>To address concerns that where previously  highlighted as dampening enthusiasm for the application.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CA" b="1" dirty="0"/>
              <a:t>Applicants who upload a “response to previous reviews” must include</a:t>
            </a:r>
            <a:r>
              <a:rPr lang="en-CA" dirty="0"/>
              <a:t> </a:t>
            </a:r>
            <a:r>
              <a:rPr lang="en-CA" i="1" dirty="0"/>
              <a:t>all the reviews</a:t>
            </a:r>
            <a:r>
              <a:rPr lang="en-CA" dirty="0"/>
              <a:t> and SO Notes (if available) received in that round of submission </a:t>
            </a:r>
            <a:r>
              <a:rPr lang="en-CA" b="1" dirty="0"/>
              <a:t>(NB: the reviews do not count toward the 2 page response limit)</a:t>
            </a:r>
            <a:r>
              <a:rPr lang="en-CA" dirty="0"/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CA" dirty="0"/>
              <a:t>You do </a:t>
            </a:r>
            <a:r>
              <a:rPr lang="en-CA" b="1" dirty="0"/>
              <a:t>NOT</a:t>
            </a:r>
            <a:r>
              <a:rPr lang="en-CA" dirty="0"/>
              <a:t> have to respond to all the comments in the reviews, only those that are relevant to your revised application.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CA" dirty="0"/>
              <a:t>Reviewers are not obligated to read your response if you </a:t>
            </a:r>
            <a:r>
              <a:rPr lang="en-CA" b="1" u="sng" dirty="0"/>
              <a:t>do not</a:t>
            </a:r>
            <a:r>
              <a:rPr lang="en-CA" dirty="0"/>
              <a:t> include all the previous reviews, and they will note this.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CA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CA" sz="3600" dirty="0"/>
              <a:t>Remember whereas we try to send resubmissions to previous reviewers , its not always the case.</a:t>
            </a:r>
          </a:p>
        </p:txBody>
      </p:sp>
    </p:spTree>
    <p:extLst>
      <p:ext uri="{BB962C8B-B14F-4D97-AF65-F5344CB8AC3E}">
        <p14:creationId xmlns:p14="http://schemas.microsoft.com/office/powerpoint/2010/main" val="22808293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>
                <a:solidFill>
                  <a:srgbClr val="4F2683"/>
                </a:solidFill>
              </a:rPr>
              <a:t>Top tips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CA" sz="2400" dirty="0"/>
              <a:t>Follow the instructions for submitting a response to previous reviews</a:t>
            </a:r>
            <a:br>
              <a:rPr lang="en-CA" sz="2400" dirty="0"/>
            </a:br>
            <a:endParaRPr lang="en-CA" sz="1400" dirty="0"/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CA" sz="2400" dirty="0"/>
              <a:t>Use language/style to lead reviewer to the revised/addressed sections in application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CA" sz="1400" dirty="0"/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CA" sz="2400" dirty="0"/>
              <a:t>Adhere to page/font and text requirements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CA" sz="1400" dirty="0"/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CA" sz="2400" dirty="0"/>
              <a:t>Maintain appropriate respectful responsive tone</a:t>
            </a:r>
          </a:p>
        </p:txBody>
      </p:sp>
    </p:spTree>
    <p:extLst>
      <p:ext uri="{BB962C8B-B14F-4D97-AF65-F5344CB8AC3E}">
        <p14:creationId xmlns:p14="http://schemas.microsoft.com/office/powerpoint/2010/main" val="5039875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b="1" dirty="0">
                <a:solidFill>
                  <a:srgbClr val="4F2683"/>
                </a:solidFill>
              </a:rPr>
              <a:t>Appendices </a:t>
            </a:r>
            <a:br>
              <a:rPr lang="en-CA" b="1" dirty="0">
                <a:solidFill>
                  <a:srgbClr val="4F2683"/>
                </a:solidFill>
              </a:rPr>
            </a:br>
            <a:r>
              <a:rPr lang="en-CA" b="1" dirty="0">
                <a:solidFill>
                  <a:srgbClr val="4F2683"/>
                </a:solidFill>
              </a:rPr>
              <a:t>(Other application material)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CA" dirty="0"/>
              <a:t>Reviewers are under </a:t>
            </a:r>
            <a:r>
              <a:rPr lang="en-CA" b="1" dirty="0"/>
              <a:t>NO</a:t>
            </a:r>
            <a:r>
              <a:rPr lang="en-CA" dirty="0"/>
              <a:t> obligation to read the attached materials.</a:t>
            </a:r>
          </a:p>
          <a:p>
            <a:pPr lvl="1"/>
            <a:r>
              <a:rPr lang="en-CA" dirty="0"/>
              <a:t>Letters of support, up to five pubs, surveys </a:t>
            </a:r>
            <a:r>
              <a:rPr lang="en-CA" dirty="0" err="1"/>
              <a:t>etc</a:t>
            </a:r>
            <a:endParaRPr lang="en-CA" dirty="0"/>
          </a:p>
          <a:p>
            <a:r>
              <a:rPr lang="en-CA" dirty="0"/>
              <a:t>Should reviewers decide to consult the attachments, they must declare it in their reviews and at the committee meeting.</a:t>
            </a:r>
          </a:p>
          <a:p>
            <a:endParaRPr lang="en-CA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Top tips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CA" dirty="0"/>
              <a:t>Use only if absolutely necessary.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CA" dirty="0"/>
              <a:t>Your research proposal should </a:t>
            </a:r>
            <a:r>
              <a:rPr lang="en-CA" b="1" dirty="0"/>
              <a:t>stand alone </a:t>
            </a:r>
            <a:r>
              <a:rPr lang="en-CA" dirty="0"/>
              <a:t>(i.e. it should contain all the information required to support your research plan and should contain a complete description of your project)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CA" dirty="0"/>
              <a:t>Remember, within the allotted page limitations (10 or 12), the research proposal may be comprised of text, tables, charts, figures and photographs, as required.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CA" dirty="0"/>
              <a:t>Don’t overdo it with “everything, but the kitchen sink”</a:t>
            </a:r>
          </a:p>
        </p:txBody>
      </p:sp>
    </p:spTree>
    <p:extLst>
      <p:ext uri="{BB962C8B-B14F-4D97-AF65-F5344CB8AC3E}">
        <p14:creationId xmlns:p14="http://schemas.microsoft.com/office/powerpoint/2010/main" val="29389172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5579" y="1175925"/>
            <a:ext cx="488786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>
                <a:solidFill>
                  <a:schemeClr val="bg1"/>
                </a:solidFill>
                <a:latin typeface="Arial"/>
                <a:cs typeface="Arial Unicode MS"/>
              </a:rPr>
              <a:t>Submission Process and Administrative Considerations</a:t>
            </a:r>
          </a:p>
        </p:txBody>
      </p:sp>
    </p:spTree>
    <p:extLst>
      <p:ext uri="{BB962C8B-B14F-4D97-AF65-F5344CB8AC3E}">
        <p14:creationId xmlns:p14="http://schemas.microsoft.com/office/powerpoint/2010/main" val="15461567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022" y="73335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4F2683"/>
                </a:solidFill>
              </a:rPr>
              <a:t>Internal Submission Process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545" y="1214652"/>
            <a:ext cx="8502555" cy="491151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CA" sz="3100" b="1" dirty="0">
                <a:solidFill>
                  <a:srgbClr val="4F2683"/>
                </a:solidFill>
              </a:rPr>
              <a:t>The internal submission process has changed;</a:t>
            </a:r>
          </a:p>
          <a:p>
            <a:r>
              <a:rPr lang="en-US" sz="2900" dirty="0"/>
              <a:t>Applicants are encouraged to submit a complete draft application in </a:t>
            </a:r>
            <a:r>
              <a:rPr lang="en-US" sz="2900" dirty="0" err="1"/>
              <a:t>ResearchNet</a:t>
            </a:r>
            <a:r>
              <a:rPr lang="en-US" sz="2900" dirty="0"/>
              <a:t> by March 19</a:t>
            </a:r>
            <a:r>
              <a:rPr lang="en-US" sz="2900" baseline="30000" dirty="0"/>
              <a:t>th</a:t>
            </a:r>
            <a:r>
              <a:rPr lang="en-US" sz="2900" dirty="0"/>
              <a:t>. </a:t>
            </a:r>
            <a:endParaRPr lang="en-CA" sz="2900" dirty="0"/>
          </a:p>
          <a:p>
            <a:r>
              <a:rPr lang="en-US" sz="2900" dirty="0"/>
              <a:t>The intent is timely and comprehensive compliance reviews, as well as </a:t>
            </a:r>
            <a:r>
              <a:rPr lang="en-US" sz="2900" dirty="0" err="1"/>
              <a:t>KEx</a:t>
            </a:r>
            <a:r>
              <a:rPr lang="en-US" sz="2900" dirty="0"/>
              <a:t> and EDI support.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CA" sz="3100" b="1" dirty="0">
                <a:solidFill>
                  <a:srgbClr val="4F2683"/>
                </a:solidFill>
              </a:rPr>
              <a:t>Please Note:</a:t>
            </a:r>
          </a:p>
          <a:p>
            <a:pPr lvl="0"/>
            <a:r>
              <a:rPr lang="en-CA" sz="2900" dirty="0"/>
              <a:t>Submitting in </a:t>
            </a:r>
            <a:r>
              <a:rPr lang="en-CA" sz="2900" dirty="0" err="1"/>
              <a:t>ResearchNet</a:t>
            </a:r>
            <a:r>
              <a:rPr lang="en-CA" sz="2900" dirty="0"/>
              <a:t> will </a:t>
            </a:r>
            <a:r>
              <a:rPr lang="en-CA" sz="2900" b="1" dirty="0"/>
              <a:t>not</a:t>
            </a:r>
            <a:r>
              <a:rPr lang="en-CA" sz="2900" dirty="0"/>
              <a:t> submit the application to CIHR.</a:t>
            </a:r>
          </a:p>
          <a:p>
            <a:pPr lvl="0"/>
            <a:r>
              <a:rPr lang="en-CA" sz="2900" dirty="0"/>
              <a:t>Applications will be reviewed in order they are received in the Portal.  </a:t>
            </a:r>
          </a:p>
          <a:p>
            <a:pPr lvl="0"/>
            <a:r>
              <a:rPr lang="en-CA" sz="2900" dirty="0"/>
              <a:t>Fine tuning of applications after the internal deadline is expected! Continue working offline on application components. </a:t>
            </a:r>
          </a:p>
          <a:p>
            <a:pPr lvl="0"/>
            <a:r>
              <a:rPr lang="en-CA" sz="2900" dirty="0"/>
              <a:t>Applications will be returned for final edits once the review is complete.</a:t>
            </a:r>
          </a:p>
          <a:p>
            <a:pPr lvl="0"/>
            <a:r>
              <a:rPr lang="en-CA" sz="2900" dirty="0"/>
              <a:t>Submit a complete draft for review; no placeholder docs, all sections complete, team members invited etc. </a:t>
            </a:r>
          </a:p>
        </p:txBody>
      </p:sp>
    </p:spTree>
    <p:extLst>
      <p:ext uri="{BB962C8B-B14F-4D97-AF65-F5344CB8AC3E}">
        <p14:creationId xmlns:p14="http://schemas.microsoft.com/office/powerpoint/2010/main" val="30502652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8082"/>
            <a:ext cx="8229600" cy="1143000"/>
          </a:xfrm>
        </p:spPr>
        <p:txBody>
          <a:bodyPr/>
          <a:lstStyle/>
          <a:p>
            <a:r>
              <a:rPr lang="en-CA" b="1" dirty="0">
                <a:solidFill>
                  <a:srgbClr val="4F2683"/>
                </a:solidFill>
              </a:rPr>
              <a:t>Administrative Tips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652"/>
            <a:ext cx="8229600" cy="491151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CA" b="1" dirty="0"/>
              <a:t>Participants</a:t>
            </a:r>
          </a:p>
          <a:p>
            <a:r>
              <a:rPr lang="en-CA" dirty="0"/>
              <a:t>Invite team members as soon as possible so they can contribute their CV (as applicable), and Collaborators have time to obtain/provide a validated CIHR PIN.</a:t>
            </a:r>
          </a:p>
          <a:p>
            <a:pPr marL="0" indent="0">
              <a:buNone/>
            </a:pPr>
            <a:r>
              <a:rPr lang="en-US" b="1" dirty="0"/>
              <a:t>Partners</a:t>
            </a:r>
          </a:p>
          <a:p>
            <a:r>
              <a:rPr lang="en-US" dirty="0"/>
              <a:t>If you have any partners contributing cash and/or in-kind, get their Letters of Support before the internal deadline.</a:t>
            </a:r>
          </a:p>
          <a:p>
            <a:pPr marL="0" indent="0">
              <a:buNone/>
            </a:pPr>
            <a:r>
              <a:rPr lang="en-US" b="1" dirty="0"/>
              <a:t>Collaborator Letters </a:t>
            </a:r>
            <a:r>
              <a:rPr lang="en-US" b="1"/>
              <a:t>(optional)</a:t>
            </a:r>
            <a:endParaRPr lang="en-US" b="1" dirty="0"/>
          </a:p>
          <a:p>
            <a:r>
              <a:rPr lang="en-US" dirty="0"/>
              <a:t>Are letters current/signed?  Have one from each Collaborator.</a:t>
            </a:r>
          </a:p>
          <a:p>
            <a:pPr marL="0" indent="0">
              <a:buNone/>
            </a:pPr>
            <a:r>
              <a:rPr lang="en-US" b="1" dirty="0"/>
              <a:t>CCV</a:t>
            </a:r>
          </a:p>
          <a:p>
            <a:r>
              <a:rPr lang="en-US" dirty="0"/>
              <a:t>Ensure research funding is correctly entered as On-Going Grants or Completed Grants.</a:t>
            </a:r>
          </a:p>
          <a:p>
            <a:pPr marL="0" indent="0">
              <a:buNone/>
            </a:pPr>
            <a:r>
              <a:rPr lang="en-US" b="1" dirty="0"/>
              <a:t>Budget</a:t>
            </a:r>
          </a:p>
          <a:p>
            <a:r>
              <a:rPr lang="en-US" dirty="0"/>
              <a:t>Ensure information consistency, such as staff and trainees quantity and tasks, between the Research proposal and the budget. </a:t>
            </a:r>
          </a:p>
          <a:p>
            <a:r>
              <a:rPr lang="en-US" dirty="0"/>
              <a:t>Open access should be considered when justifying publishing costs.</a:t>
            </a:r>
          </a:p>
          <a:p>
            <a:pPr marL="0" indent="0">
              <a:buNone/>
            </a:pPr>
            <a:r>
              <a:rPr lang="en-US" b="1" dirty="0"/>
              <a:t>NPA’s Sex and Gender-Based Training Module Certificate of Completion</a:t>
            </a:r>
          </a:p>
          <a:p>
            <a:r>
              <a:rPr lang="en-US" dirty="0"/>
              <a:t>Certificate issued as a secured document – you must change to unsecured in order to upload.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5897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>
                <a:solidFill>
                  <a:srgbClr val="4F2683"/>
                </a:solidFill>
              </a:rPr>
              <a:t>Resources &amp; Contacts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4F2683"/>
                </a:solidFill>
              </a:rPr>
              <a:t>Help sheets and additional resources are located on the Western Research CIHR Project Grant page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https://www.uwo.ca/research/funding/external/cihr_Project.html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rgbClr val="4F2683"/>
                </a:solidFill>
              </a:rPr>
              <a:t>Application Support</a:t>
            </a:r>
          </a:p>
          <a:p>
            <a:pPr lvl="0"/>
            <a:r>
              <a:rPr lang="en-US" dirty="0"/>
              <a:t>Content review</a:t>
            </a:r>
          </a:p>
          <a:p>
            <a:pPr lvl="1"/>
            <a:r>
              <a:rPr lang="en-US" dirty="0"/>
              <a:t>contact your faculty Research Officer</a:t>
            </a:r>
            <a:endParaRPr lang="en-CA" dirty="0"/>
          </a:p>
          <a:p>
            <a:pPr lvl="0"/>
            <a:r>
              <a:rPr lang="en-US" dirty="0"/>
              <a:t>Administrative questions</a:t>
            </a:r>
          </a:p>
          <a:p>
            <a:pPr lvl="1"/>
            <a:r>
              <a:rPr lang="en-US" u="sng" dirty="0">
                <a:hlinkClick r:id="rId3"/>
              </a:rPr>
              <a:t>researchoffice@uwo.ca</a:t>
            </a:r>
            <a:endParaRPr lang="en-CA" dirty="0"/>
          </a:p>
          <a:p>
            <a:pPr lvl="0"/>
            <a:r>
              <a:rPr lang="en-US" dirty="0" err="1"/>
              <a:t>iKT</a:t>
            </a:r>
            <a:r>
              <a:rPr lang="en-US" dirty="0"/>
              <a:t>, Partner and/or Knowledge User, projects involving Indigenous research or general </a:t>
            </a:r>
            <a:r>
              <a:rPr lang="en-US" dirty="0" err="1"/>
              <a:t>KEx</a:t>
            </a:r>
            <a:r>
              <a:rPr lang="en-US" dirty="0"/>
              <a:t> questions</a:t>
            </a:r>
          </a:p>
          <a:p>
            <a:pPr lvl="1"/>
            <a:r>
              <a:rPr lang="en-US" u="sng" dirty="0">
                <a:hlinkClick r:id="rId4"/>
              </a:rPr>
              <a:t>mariam.hayward@uwo.ca</a:t>
            </a:r>
            <a:endParaRPr lang="en-CA" dirty="0"/>
          </a:p>
          <a:p>
            <a:pPr lvl="0"/>
            <a:r>
              <a:rPr lang="en-US" dirty="0"/>
              <a:t>SGBA+ and/or Equity, Diversity &amp; Inclusion questions</a:t>
            </a:r>
          </a:p>
          <a:p>
            <a:pPr lvl="1"/>
            <a:r>
              <a:rPr lang="en-US" u="sng" dirty="0">
                <a:hlinkClick r:id="rId5"/>
              </a:rPr>
              <a:t>nkaniki@uwo.ca</a:t>
            </a:r>
            <a:r>
              <a:rPr lang="en-CA" dirty="0"/>
              <a:t> </a:t>
            </a:r>
          </a:p>
          <a:p>
            <a:endParaRPr 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923349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5579" y="1175925"/>
            <a:ext cx="488786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>
                <a:solidFill>
                  <a:schemeClr val="bg1"/>
                </a:solidFill>
                <a:latin typeface="Arial"/>
                <a:cs typeface="Arial Unicode MS"/>
              </a:rPr>
              <a:t>Knowledge Translation</a:t>
            </a:r>
          </a:p>
        </p:txBody>
      </p:sp>
    </p:spTree>
    <p:extLst>
      <p:ext uri="{BB962C8B-B14F-4D97-AF65-F5344CB8AC3E}">
        <p14:creationId xmlns:p14="http://schemas.microsoft.com/office/powerpoint/2010/main" val="18877286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4789" y="1589852"/>
            <a:ext cx="8005704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spcAft>
                <a:spcPts val="2400"/>
              </a:spcAft>
              <a:buSzPct val="75000"/>
              <a:buFont typeface="Arial"/>
              <a:buChar char="•"/>
            </a:pPr>
            <a:r>
              <a:rPr lang="en-US" sz="2800" dirty="0">
                <a:latin typeface="Arial"/>
                <a:cs typeface="Arial"/>
              </a:rPr>
              <a:t>KT is integrated across all 3 evaluation criteria pointing to the importance of integration despite no specific section on KT</a:t>
            </a:r>
          </a:p>
          <a:p>
            <a:pPr marL="685800" indent="-685800">
              <a:spcAft>
                <a:spcPts val="2400"/>
              </a:spcAft>
              <a:buSzPct val="75000"/>
              <a:buFont typeface="Arial"/>
              <a:buChar char="•"/>
            </a:pPr>
            <a:r>
              <a:rPr lang="en-US" sz="2800" dirty="0">
                <a:latin typeface="Arial"/>
                <a:cs typeface="Arial"/>
              </a:rPr>
              <a:t>CIHR recognizes two types of KT: integrated (iKT) and end-of-grant. Both require dissemination plans!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CF6223-ACB9-4ABE-AD61-DED7FBC2F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3B1B70"/>
                </a:solidFill>
                <a:latin typeface="Arial"/>
                <a:cs typeface="Arial Unicode MS"/>
              </a:rPr>
              <a:t>Knowledge Translation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912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3987" y="1352784"/>
            <a:ext cx="800570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71550" lvl="1" indent="-514350">
              <a:buFont typeface="+mj-lt"/>
              <a:buAutoNum type="arabicPeriod"/>
            </a:pPr>
            <a:r>
              <a:rPr lang="en-CA" sz="2400" dirty="0"/>
              <a:t>Summary of Changes</a:t>
            </a:r>
          </a:p>
          <a:p>
            <a:pPr lvl="3"/>
            <a:r>
              <a:rPr lang="en-CA" dirty="0"/>
              <a:t>Mary Ann Pollmann-Mudryj (Schulich)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CA" sz="2400" dirty="0"/>
              <a:t>Summary of Progress</a:t>
            </a:r>
          </a:p>
          <a:p>
            <a:pPr lvl="3"/>
            <a:r>
              <a:rPr lang="en-CA" dirty="0"/>
              <a:t>Jane </a:t>
            </a:r>
            <a:r>
              <a:rPr lang="en-CA" dirty="0" err="1"/>
              <a:t>Rylett</a:t>
            </a:r>
            <a:r>
              <a:rPr lang="en-CA" dirty="0"/>
              <a:t> (CIHR)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/>
              <a:t>Response to Previous Reviews and Appendices</a:t>
            </a:r>
            <a:endParaRPr lang="en-CA" sz="2400" dirty="0"/>
          </a:p>
          <a:p>
            <a:pPr lvl="3"/>
            <a:r>
              <a:rPr lang="en-CA" dirty="0"/>
              <a:t>Tim </a:t>
            </a:r>
            <a:r>
              <a:rPr lang="en-CA" dirty="0" err="1"/>
              <a:t>Regnault</a:t>
            </a:r>
            <a:r>
              <a:rPr lang="en-CA" dirty="0"/>
              <a:t> (Schulich)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CA" sz="2400" dirty="0"/>
              <a:t>Administrative Considerations</a:t>
            </a:r>
          </a:p>
          <a:p>
            <a:pPr lvl="3"/>
            <a:r>
              <a:rPr lang="en-CA" dirty="0"/>
              <a:t>Cass Latinovich (Research Services)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CA" sz="2400" dirty="0" err="1"/>
              <a:t>KEx</a:t>
            </a:r>
            <a:r>
              <a:rPr lang="en-CA" sz="2400" dirty="0"/>
              <a:t> Considerations</a:t>
            </a:r>
          </a:p>
          <a:p>
            <a:pPr lvl="3"/>
            <a:r>
              <a:rPr lang="en-CA" dirty="0"/>
              <a:t>Mariam Hayward (Research Services)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CA" sz="2400" dirty="0"/>
              <a:t>EDI and SGBA+ Considerations</a:t>
            </a:r>
          </a:p>
          <a:p>
            <a:pPr lvl="3"/>
            <a:r>
              <a:rPr lang="en-CA" dirty="0"/>
              <a:t>Nicole </a:t>
            </a:r>
            <a:r>
              <a:rPr lang="en-CA" dirty="0" err="1"/>
              <a:t>Kaniki</a:t>
            </a:r>
            <a:r>
              <a:rPr lang="en-CA" dirty="0"/>
              <a:t> (Research Services)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CA" sz="2400" dirty="0"/>
              <a:t>Q&amp;A</a:t>
            </a:r>
            <a:endParaRPr lang="en-US" sz="6000" b="1" dirty="0">
              <a:solidFill>
                <a:srgbClr val="807F83"/>
              </a:solidFill>
              <a:latin typeface="Arial"/>
              <a:cs typeface="Arial Unicode M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A7B514-DE0A-4C29-B673-5E2AFD4B7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3B1B70"/>
                </a:solidFill>
                <a:latin typeface="Arial"/>
                <a:cs typeface="Arial Unicode MS"/>
              </a:rPr>
              <a:t>Agenda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41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3178" y="1203771"/>
            <a:ext cx="843764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spcAft>
                <a:spcPts val="2400"/>
              </a:spcAft>
              <a:buSzPct val="75000"/>
              <a:buFont typeface="Arial"/>
              <a:buChar char="•"/>
            </a:pPr>
            <a:r>
              <a:rPr lang="en-US" sz="2800" dirty="0">
                <a:latin typeface="Arial"/>
                <a:cs typeface="Arial"/>
              </a:rPr>
              <a:t>We are here to help!</a:t>
            </a:r>
          </a:p>
          <a:p>
            <a:pPr marL="1143000" lvl="1" indent="-685800">
              <a:buSzPct val="75000"/>
              <a:buFont typeface="Wingdings" panose="05000000000000000000" pitchFamily="2" charset="2"/>
              <a:buChar char="ü"/>
            </a:pPr>
            <a:r>
              <a:rPr lang="en-US" sz="2800" dirty="0">
                <a:latin typeface="Arial"/>
                <a:cs typeface="Arial"/>
                <a:hlinkClick r:id="rId2"/>
              </a:rPr>
              <a:t>Knowledge Exchange Canvas</a:t>
            </a:r>
            <a:endParaRPr lang="en-US" sz="2800" dirty="0">
              <a:latin typeface="Arial"/>
              <a:cs typeface="Arial"/>
            </a:endParaRPr>
          </a:p>
          <a:p>
            <a:pPr marL="1143000" lvl="1" indent="-685800">
              <a:buSzPct val="75000"/>
              <a:buFont typeface="Wingdings" panose="05000000000000000000" pitchFamily="2" charset="2"/>
              <a:buChar char="ü"/>
            </a:pPr>
            <a:r>
              <a:rPr lang="en-US" sz="2800" dirty="0">
                <a:latin typeface="Arial"/>
                <a:cs typeface="Arial"/>
              </a:rPr>
              <a:t>Development of KT plan </a:t>
            </a:r>
          </a:p>
          <a:p>
            <a:pPr marL="1143000" lvl="1" indent="-685800">
              <a:buSzPct val="75000"/>
              <a:buFont typeface="Wingdings" panose="05000000000000000000" pitchFamily="2" charset="2"/>
              <a:buChar char="ü"/>
            </a:pPr>
            <a:r>
              <a:rPr lang="en-US" sz="2800" dirty="0">
                <a:latin typeface="Arial"/>
                <a:cs typeface="Arial"/>
              </a:rPr>
              <a:t>Review of draft applications</a:t>
            </a:r>
            <a:endParaRPr lang="en-US" sz="6000" b="1" dirty="0">
              <a:latin typeface="Arial"/>
              <a:cs typeface="Arial Unicode MS"/>
            </a:endParaRPr>
          </a:p>
          <a:p>
            <a:pPr marL="1143000" lvl="1" indent="-685800">
              <a:buSzPct val="75000"/>
              <a:buFont typeface="Wingdings" panose="05000000000000000000" pitchFamily="2" charset="2"/>
              <a:buChar char="ü"/>
            </a:pPr>
            <a:r>
              <a:rPr lang="en-US" sz="2800" dirty="0">
                <a:latin typeface="Arial"/>
                <a:cs typeface="Arial"/>
              </a:rPr>
              <a:t>Integration of KT throughout application</a:t>
            </a:r>
          </a:p>
          <a:p>
            <a:pPr marL="1143000" lvl="1" indent="-685800">
              <a:buSzPct val="75000"/>
              <a:buFont typeface="Wingdings" panose="05000000000000000000" pitchFamily="2" charset="2"/>
              <a:buChar char="ü"/>
            </a:pPr>
            <a:r>
              <a:rPr lang="en-US" sz="2800" dirty="0">
                <a:latin typeface="Arial"/>
                <a:cs typeface="Arial"/>
              </a:rPr>
              <a:t>Support for integrated (iKT) applications</a:t>
            </a:r>
          </a:p>
          <a:p>
            <a:pPr marL="1143000" lvl="1" indent="-685800">
              <a:buSzPct val="75000"/>
              <a:buFont typeface="Wingdings" panose="05000000000000000000" pitchFamily="2" charset="2"/>
              <a:buChar char="ü"/>
            </a:pPr>
            <a:r>
              <a:rPr lang="en-US" sz="2800" dirty="0">
                <a:latin typeface="Arial"/>
                <a:cs typeface="Arial"/>
              </a:rPr>
              <a:t>Terminology (partner, iKT, end-user, broker)</a:t>
            </a:r>
          </a:p>
          <a:p>
            <a:pPr marL="1143000" lvl="1" indent="-685800">
              <a:buSzPct val="75000"/>
              <a:buFont typeface="Wingdings" panose="05000000000000000000" pitchFamily="2" charset="2"/>
              <a:buChar char="ü"/>
            </a:pPr>
            <a:r>
              <a:rPr lang="en-US" sz="2800" dirty="0">
                <a:latin typeface="Arial"/>
                <a:cs typeface="Arial"/>
              </a:rPr>
              <a:t>Indigenous research support</a:t>
            </a:r>
          </a:p>
          <a:p>
            <a:pPr marL="1143000" lvl="1" indent="-685800">
              <a:buSzPct val="75000"/>
              <a:buFont typeface="Wingdings" panose="05000000000000000000" pitchFamily="2" charset="2"/>
              <a:buChar char="ü"/>
            </a:pPr>
            <a:r>
              <a:rPr lang="en-US" sz="2800" dirty="0">
                <a:latin typeface="Arial"/>
                <a:cs typeface="Arial"/>
              </a:rPr>
              <a:t>Identifying available institutional resources to support KT and open access</a:t>
            </a:r>
            <a:endParaRPr lang="en-US" sz="6000" b="1" dirty="0">
              <a:solidFill>
                <a:srgbClr val="807F83"/>
              </a:solidFill>
              <a:latin typeface="Arial"/>
              <a:cs typeface="Arial Unicode M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72189E-F7E2-4242-AF9E-A6FA2BDBB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3B1B70"/>
                </a:solidFill>
                <a:latin typeface="Arial"/>
                <a:cs typeface="Arial Unicode MS"/>
              </a:rPr>
              <a:t>KT Supports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3387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9316" y="1454382"/>
            <a:ext cx="863068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spcAft>
                <a:spcPts val="2400"/>
              </a:spcAft>
              <a:buSzPct val="75000"/>
              <a:buFont typeface="Arial"/>
              <a:buChar char="•"/>
            </a:pPr>
            <a:r>
              <a:rPr lang="en-US" sz="2800" b="1">
                <a:latin typeface="Arial"/>
                <a:cs typeface="Arial"/>
              </a:rPr>
              <a:t>Integrate KT throughout your application </a:t>
            </a:r>
            <a:r>
              <a:rPr lang="en-US" sz="2800">
                <a:latin typeface="Arial"/>
                <a:cs typeface="Arial"/>
              </a:rPr>
              <a:t>to increase research impact &amp; significance, feasibility and capability scores! </a:t>
            </a:r>
          </a:p>
          <a:p>
            <a:pPr marL="685800" indent="-685800">
              <a:spcAft>
                <a:spcPts val="2400"/>
              </a:spcAft>
              <a:buSzPct val="75000"/>
              <a:buFont typeface="Arial"/>
              <a:buChar char="•"/>
            </a:pPr>
            <a:r>
              <a:rPr lang="en-US" sz="2800" b="1">
                <a:latin typeface="Arial"/>
                <a:cs typeface="Arial"/>
              </a:rPr>
              <a:t>Integrate key pieces from your application into your KT plan </a:t>
            </a:r>
            <a:r>
              <a:rPr lang="en-US" sz="2800">
                <a:latin typeface="Arial"/>
                <a:cs typeface="Arial"/>
              </a:rPr>
              <a:t>(HQP, partners/end-users, outputs and outcomes, evaluation, EDI)</a:t>
            </a:r>
          </a:p>
          <a:p>
            <a:pPr marL="685800" indent="-685800">
              <a:spcAft>
                <a:spcPts val="2400"/>
              </a:spcAft>
              <a:buSzPct val="75000"/>
              <a:buFont typeface="Arial"/>
              <a:buChar char="•"/>
            </a:pPr>
            <a:r>
              <a:rPr lang="en-US" sz="2800" b="1">
                <a:latin typeface="Arial"/>
                <a:cs typeface="Arial"/>
              </a:rPr>
              <a:t>It’s in the details! </a:t>
            </a:r>
            <a:r>
              <a:rPr lang="en-US" sz="2800">
                <a:latin typeface="Arial"/>
                <a:cs typeface="Arial"/>
              </a:rPr>
              <a:t>A concrete plan lays out the what, who, how, when and why. </a:t>
            </a:r>
            <a:endParaRPr lang="en-US" sz="6000" b="1" dirty="0">
              <a:solidFill>
                <a:srgbClr val="807F83"/>
              </a:solidFill>
              <a:latin typeface="Arial"/>
              <a:cs typeface="Arial Unicode M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1B1F3F-6978-4D13-8DEF-0AED3B719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703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3B1B70"/>
                </a:solidFill>
                <a:latin typeface="Arial"/>
                <a:cs typeface="Arial Unicode MS"/>
              </a:rPr>
              <a:t>Top Tips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6889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868" y="1174990"/>
            <a:ext cx="88900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spcAft>
                <a:spcPts val="2400"/>
              </a:spcAft>
              <a:buSzPct val="75000"/>
              <a:buFont typeface="Arial"/>
              <a:buChar char="•"/>
            </a:pPr>
            <a:r>
              <a:rPr lang="en-US" sz="2800" b="1" dirty="0">
                <a:latin typeface="Arial"/>
                <a:cs typeface="Arial"/>
              </a:rPr>
              <a:t>Link your KT plan to your expertise/experience </a:t>
            </a:r>
            <a:r>
              <a:rPr lang="en-US" sz="2800" dirty="0">
                <a:latin typeface="Arial"/>
                <a:cs typeface="Arial"/>
              </a:rPr>
              <a:t>to enhance capability and feasibility scores</a:t>
            </a:r>
          </a:p>
          <a:p>
            <a:pPr marL="685800" indent="-685800">
              <a:spcAft>
                <a:spcPts val="2400"/>
              </a:spcAft>
              <a:buSzPct val="75000"/>
              <a:buFont typeface="Arial"/>
              <a:buChar char="•"/>
            </a:pPr>
            <a:r>
              <a:rPr lang="en-US" sz="2800" b="1" dirty="0">
                <a:latin typeface="Arial"/>
                <a:cs typeface="Arial"/>
              </a:rPr>
              <a:t>Utilize resources </a:t>
            </a:r>
            <a:r>
              <a:rPr lang="en-US" sz="2800" dirty="0">
                <a:latin typeface="Arial"/>
                <a:cs typeface="Arial"/>
              </a:rPr>
              <a:t>– brokers, training, connections/networks, vested commitment of stakeholders </a:t>
            </a:r>
          </a:p>
          <a:p>
            <a:pPr marL="685800" indent="-685800">
              <a:spcAft>
                <a:spcPts val="2400"/>
              </a:spcAft>
              <a:buSzPct val="75000"/>
              <a:buFont typeface="Arial"/>
              <a:buChar char="•"/>
            </a:pPr>
            <a:r>
              <a:rPr lang="en-US" sz="2800" b="1" dirty="0">
                <a:latin typeface="Arial"/>
                <a:cs typeface="Arial"/>
              </a:rPr>
              <a:t>Build in evaluation </a:t>
            </a:r>
            <a:r>
              <a:rPr lang="en-US" sz="2800" dirty="0">
                <a:latin typeface="Arial"/>
                <a:cs typeface="Arial"/>
              </a:rPr>
              <a:t>where feasible</a:t>
            </a:r>
          </a:p>
          <a:p>
            <a:pPr marL="685800" indent="-685800">
              <a:spcAft>
                <a:spcPts val="2400"/>
              </a:spcAft>
              <a:buSzPct val="75000"/>
              <a:buFont typeface="Arial"/>
              <a:buChar char="•"/>
            </a:pPr>
            <a:r>
              <a:rPr lang="en-US" sz="2800" dirty="0">
                <a:latin typeface="Arial"/>
                <a:cs typeface="Arial"/>
              </a:rPr>
              <a:t>Ensure </a:t>
            </a:r>
            <a:r>
              <a:rPr lang="en-US" sz="2800" b="1" dirty="0">
                <a:latin typeface="Arial"/>
                <a:cs typeface="Arial"/>
              </a:rPr>
              <a:t>alignment with your budget</a:t>
            </a:r>
            <a:endParaRPr lang="en-US" sz="2800" dirty="0">
              <a:latin typeface="Arial"/>
              <a:cs typeface="Arial"/>
            </a:endParaRPr>
          </a:p>
          <a:p>
            <a:pPr marL="685800" indent="-685800">
              <a:spcAft>
                <a:spcPts val="2400"/>
              </a:spcAft>
              <a:buSzPct val="75000"/>
              <a:buFont typeface="Arial"/>
              <a:buChar char="•"/>
            </a:pPr>
            <a:r>
              <a:rPr lang="en-US" sz="2800" b="1" dirty="0">
                <a:latin typeface="Arial"/>
                <a:cs typeface="Arial"/>
              </a:rPr>
              <a:t>Use multifaceted KT strategies </a:t>
            </a:r>
            <a:r>
              <a:rPr lang="en-US" sz="2800" dirty="0">
                <a:latin typeface="Arial"/>
                <a:cs typeface="Arial"/>
              </a:rPr>
              <a:t>where possible</a:t>
            </a:r>
            <a:endParaRPr lang="en-US" sz="6000" b="1" dirty="0">
              <a:solidFill>
                <a:srgbClr val="807F83"/>
              </a:solidFill>
              <a:latin typeface="Arial"/>
              <a:cs typeface="Arial Unicode M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2A161E-2980-40D8-BDFE-01F43389D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9901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3B1B70"/>
                </a:solidFill>
                <a:latin typeface="Arial"/>
                <a:cs typeface="Arial Unicode MS"/>
              </a:rPr>
              <a:t>Top Tips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1951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8274" y="573851"/>
            <a:ext cx="8005704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srgbClr val="807F83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Mariam Hayward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Knowledge Exchange and Impact Manager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Western Research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E: mariam.hayward@uwo.ca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605F62"/>
                </a:solidFill>
                <a:effectLst/>
                <a:uLnTx/>
                <a:uFillTx/>
                <a:latin typeface="Arial"/>
                <a:ea typeface="+mn-ea"/>
                <a:cs typeface="Arial"/>
                <a:hlinkClick r:id="rId3"/>
              </a:rPr>
              <a:t>www.uwo.ca/research/services/kex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srgbClr val="605F62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685800" marR="0" lvl="0" indent="-6858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605F62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807F83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807F83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807F83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807F83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srgbClr val="807F83"/>
              </a:solidFill>
              <a:effectLst/>
              <a:uLnTx/>
              <a:uFillTx/>
              <a:latin typeface="Arial"/>
              <a:ea typeface="+mn-ea"/>
              <a:cs typeface="Arial Unicode MS"/>
            </a:endParaRPr>
          </a:p>
        </p:txBody>
      </p:sp>
      <p:pic>
        <p:nvPicPr>
          <p:cNvPr id="3" name="Picture 2" descr="Image result for contact u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2475" y="4309840"/>
            <a:ext cx="3327428" cy="1095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16387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5579" y="1175925"/>
            <a:ext cx="488786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>
                <a:solidFill>
                  <a:schemeClr val="bg1"/>
                </a:solidFill>
                <a:latin typeface="Arial"/>
                <a:cs typeface="Arial Unicode MS"/>
              </a:rPr>
              <a:t>Equity, Diversity and Inclusion</a:t>
            </a:r>
          </a:p>
        </p:txBody>
      </p:sp>
    </p:spTree>
    <p:extLst>
      <p:ext uri="{BB962C8B-B14F-4D97-AF65-F5344CB8AC3E}">
        <p14:creationId xmlns:p14="http://schemas.microsoft.com/office/powerpoint/2010/main" val="19037315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>
                <a:solidFill>
                  <a:srgbClr val="4F2683"/>
                </a:solidFill>
              </a:rPr>
              <a:t>Project Grant – EDI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CA" dirty="0"/>
              <a:t>Does this application propose research involving Indigenous Peoples?</a:t>
            </a:r>
          </a:p>
          <a:p>
            <a:r>
              <a:rPr lang="en-CA" dirty="0"/>
              <a:t>Does your proposal address the </a:t>
            </a:r>
            <a:r>
              <a:rPr lang="en-CA" u="sng" dirty="0">
                <a:hlinkClick r:id="rId2"/>
              </a:rPr>
              <a:t>TCPS 2 - Chapter 9 Research Involving the First Nations, Inuit and Métis Peoples of Canada</a:t>
            </a:r>
            <a:r>
              <a:rPr lang="en-CA" dirty="0"/>
              <a:t> and Indigenous partnering community/organizational ethical guidelines?</a:t>
            </a:r>
          </a:p>
          <a:p>
            <a:r>
              <a:rPr lang="en-CA" dirty="0"/>
              <a:t>Please note that at the time of application submission, the research proposal must also explicitly describe engagement with the community in relation to the research. </a:t>
            </a:r>
          </a:p>
          <a:p>
            <a:r>
              <a:rPr lang="en-CA" dirty="0"/>
              <a:t>Is sex as a biological variable taken into account in the research design, methods, analysis and interpretation, and/or dissemination of findings? </a:t>
            </a:r>
          </a:p>
          <a:p>
            <a:r>
              <a:rPr lang="en-CA" dirty="0"/>
              <a:t>Is gender as a socio-cultural factor taken into account in the research design, methods, analysis and interpretation, and/or dissemination of findings? </a:t>
            </a:r>
          </a:p>
          <a:p>
            <a:r>
              <a:rPr lang="en-CA" dirty="0"/>
              <a:t>If yes, please describe how sex and/or gender considerations will be integrated into your research proposal.</a:t>
            </a:r>
          </a:p>
          <a:p>
            <a:r>
              <a:rPr lang="en-CA" dirty="0"/>
              <a:t>If no, please explain why sex and/or gender are not applicable to your research proposal.</a:t>
            </a:r>
          </a:p>
          <a:p>
            <a:r>
              <a:rPr lang="en-CA" dirty="0"/>
              <a:t>Attachments:</a:t>
            </a:r>
          </a:p>
          <a:p>
            <a:pPr lvl="1"/>
            <a:r>
              <a:rPr lang="en-CA" dirty="0"/>
              <a:t>Certificate of Completion for the sex- and gender-based analysis training modules for the NPA</a:t>
            </a:r>
          </a:p>
        </p:txBody>
      </p:sp>
    </p:spTree>
    <p:extLst>
      <p:ext uri="{BB962C8B-B14F-4D97-AF65-F5344CB8AC3E}">
        <p14:creationId xmlns:p14="http://schemas.microsoft.com/office/powerpoint/2010/main" val="17840205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4F2683"/>
                </a:solidFill>
              </a:rPr>
              <a:t>EDI in Research Grants: Best Practices</a:t>
            </a:r>
            <a:endParaRPr lang="en-CA" b="1" dirty="0">
              <a:solidFill>
                <a:srgbClr val="4F268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en-US" sz="2800" dirty="0"/>
              <a:t>Incorporate EDI principles throughout the entire application </a:t>
            </a:r>
          </a:p>
          <a:p>
            <a:pPr marL="514350" indent="-514350">
              <a:buAutoNum type="arabicPeriod"/>
            </a:pPr>
            <a:r>
              <a:rPr lang="en-US" sz="2800" dirty="0"/>
              <a:t>Present concrete strategies to ensure EDI excellence</a:t>
            </a:r>
          </a:p>
          <a:p>
            <a:pPr marL="514350" indent="-514350">
              <a:buAutoNum type="arabicPeriod"/>
            </a:pPr>
            <a:r>
              <a:rPr lang="en-US" sz="2800" dirty="0"/>
              <a:t>Relate EDI strategies to the team’s specific research context within the institution </a:t>
            </a:r>
          </a:p>
          <a:p>
            <a:pPr marL="514350" indent="-514350">
              <a:buAutoNum type="arabicPeriod"/>
            </a:pPr>
            <a:r>
              <a:rPr lang="en-US" sz="2800" dirty="0"/>
              <a:t>Identify and remove barriers rather than working around them</a:t>
            </a:r>
          </a:p>
          <a:p>
            <a:pPr marL="514350" indent="-514350">
              <a:buAutoNum type="arabicPeriod"/>
            </a:pPr>
            <a:r>
              <a:rPr lang="en-US" sz="2800" dirty="0"/>
              <a:t>Build EDI support into the project/program structure and budget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marL="0" indent="0" algn="ctr">
              <a:buNone/>
            </a:pPr>
            <a:r>
              <a:rPr lang="en-US" b="1" dirty="0">
                <a:solidFill>
                  <a:srgbClr val="4F2683"/>
                </a:solidFill>
              </a:rPr>
              <a:t>DOING </a:t>
            </a:r>
            <a:r>
              <a:rPr lang="en-US" b="1" dirty="0" smtClean="0">
                <a:solidFill>
                  <a:srgbClr val="4F2683"/>
                </a:solidFill>
              </a:rPr>
              <a:t>or </a:t>
            </a:r>
            <a:r>
              <a:rPr lang="en-US" b="1" dirty="0">
                <a:solidFill>
                  <a:srgbClr val="4F2683"/>
                </a:solidFill>
              </a:rPr>
              <a:t>DONE is better than WILL DO</a:t>
            </a:r>
            <a:r>
              <a:rPr lang="en-US" b="1" dirty="0" smtClean="0">
                <a:solidFill>
                  <a:srgbClr val="4F2683"/>
                </a:solidFill>
              </a:rPr>
              <a:t>!</a:t>
            </a:r>
          </a:p>
          <a:p>
            <a:pPr marL="0" indent="0" algn="ctr">
              <a:buNone/>
            </a:pPr>
            <a:r>
              <a:rPr lang="en-US" sz="2300" dirty="0">
                <a:solidFill>
                  <a:srgbClr val="4F2683"/>
                </a:solidFill>
              </a:rPr>
              <a:t/>
            </a:r>
            <a:br>
              <a:rPr lang="en-US" sz="2300" dirty="0">
                <a:solidFill>
                  <a:srgbClr val="4F2683"/>
                </a:solidFill>
              </a:rPr>
            </a:br>
            <a:r>
              <a:rPr lang="en-US" sz="2300" dirty="0">
                <a:solidFill>
                  <a:srgbClr val="4F2683"/>
                </a:solidFill>
                <a:hlinkClick r:id="rId2"/>
              </a:rPr>
              <a:t>https://</a:t>
            </a:r>
            <a:r>
              <a:rPr lang="en-US" sz="2300" dirty="0" smtClean="0">
                <a:solidFill>
                  <a:srgbClr val="4F2683"/>
                </a:solidFill>
                <a:hlinkClick r:id="rId2"/>
              </a:rPr>
              <a:t>www.uwo.ca/research/services/resources/edi.html</a:t>
            </a:r>
            <a:endParaRPr lang="en-US" sz="2300" dirty="0" smtClean="0">
              <a:solidFill>
                <a:srgbClr val="4F2683"/>
              </a:solidFill>
            </a:endParaRPr>
          </a:p>
          <a:p>
            <a:pPr marL="0" indent="0" algn="ctr">
              <a:buNone/>
            </a:pPr>
            <a:endParaRPr lang="en-US" sz="1000" dirty="0" smtClean="0">
              <a:solidFill>
                <a:srgbClr val="4F2683"/>
              </a:solidFill>
            </a:endParaRPr>
          </a:p>
          <a:p>
            <a:pPr marL="0" indent="0" algn="ctr">
              <a:buNone/>
            </a:pPr>
            <a:r>
              <a:rPr lang="en-US" sz="2300" dirty="0">
                <a:solidFill>
                  <a:srgbClr val="4F2683"/>
                </a:solidFill>
                <a:hlinkClick r:id="rId3"/>
              </a:rPr>
              <a:t>https://</a:t>
            </a:r>
            <a:r>
              <a:rPr lang="en-US" sz="2300" dirty="0" smtClean="0">
                <a:solidFill>
                  <a:srgbClr val="4F2683"/>
                </a:solidFill>
                <a:hlinkClick r:id="rId3"/>
              </a:rPr>
              <a:t>www.uwo.ca/research/Restricted_All/ediquestions.html</a:t>
            </a:r>
            <a:endParaRPr lang="en-US" sz="2300" dirty="0">
              <a:solidFill>
                <a:srgbClr val="4F268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6680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>
                <a:solidFill>
                  <a:srgbClr val="4F2683"/>
                </a:solidFill>
              </a:rPr>
              <a:t>Upcoming 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Other upcoming sessions</a:t>
            </a:r>
          </a:p>
          <a:p>
            <a:r>
              <a:rPr lang="en-US" sz="2600" dirty="0">
                <a:hlinkClick r:id="rId2"/>
              </a:rPr>
              <a:t>English CIHR Webinar</a:t>
            </a:r>
            <a:r>
              <a:rPr lang="en-US" sz="2600" dirty="0"/>
              <a:t>: March 10, 11am - noon ET</a:t>
            </a:r>
          </a:p>
          <a:p>
            <a:r>
              <a:rPr lang="en-US" sz="2600" dirty="0">
                <a:hlinkClick r:id="rId2"/>
              </a:rPr>
              <a:t>French CIHR Webinar</a:t>
            </a:r>
            <a:r>
              <a:rPr lang="en-US" sz="2600" dirty="0"/>
              <a:t>: March 10, 1-2pm ET </a:t>
            </a:r>
          </a:p>
          <a:p>
            <a:r>
              <a:rPr lang="en-US" sz="2600" dirty="0"/>
              <a:t>Western Drop in Q&amp;A Sessions: 10-11am ET </a:t>
            </a:r>
            <a:r>
              <a:rPr lang="en-US" sz="2600" dirty="0">
                <a:hlinkClick r:id="rId3" action="ppaction://hlinkfile"/>
              </a:rPr>
              <a:t>March 12</a:t>
            </a:r>
            <a:r>
              <a:rPr lang="en-US" sz="2600" dirty="0"/>
              <a:t>, </a:t>
            </a:r>
            <a:r>
              <a:rPr lang="en-US" sz="2600" dirty="0">
                <a:hlinkClick r:id="rId4" action="ppaction://hlinkfile"/>
              </a:rPr>
              <a:t>19</a:t>
            </a:r>
            <a:r>
              <a:rPr lang="en-US" sz="2600" dirty="0"/>
              <a:t> and </a:t>
            </a:r>
            <a:r>
              <a:rPr lang="en-US" sz="2600" dirty="0">
                <a:hlinkClick r:id="rId5" action="ppaction://hlinkfile"/>
              </a:rPr>
              <a:t>26</a:t>
            </a:r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dirty="0"/>
              <a:t>The slides and recording from this webinar will be posted to Western’s </a:t>
            </a:r>
            <a:r>
              <a:rPr lang="en-US" sz="2600" dirty="0">
                <a:hlinkClick r:id="rId6"/>
              </a:rPr>
              <a:t>Project Grant page</a:t>
            </a:r>
            <a:endParaRPr lang="en-US" sz="2600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581999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5579" y="1175925"/>
            <a:ext cx="488786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>
                <a:solidFill>
                  <a:schemeClr val="bg1"/>
                </a:solidFill>
                <a:latin typeface="Arial"/>
                <a:cs typeface="Arial Unicode MS"/>
              </a:rPr>
              <a:t>Q&amp;A</a:t>
            </a:r>
          </a:p>
        </p:txBody>
      </p:sp>
    </p:spTree>
    <p:extLst>
      <p:ext uri="{BB962C8B-B14F-4D97-AF65-F5344CB8AC3E}">
        <p14:creationId xmlns:p14="http://schemas.microsoft.com/office/powerpoint/2010/main" val="548712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5579" y="1175925"/>
            <a:ext cx="456259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>
                <a:solidFill>
                  <a:schemeClr val="bg1"/>
                </a:solidFill>
                <a:latin typeface="Arial"/>
                <a:cs typeface="Arial Unicode MS"/>
              </a:rPr>
              <a:t>Summary of Changes</a:t>
            </a:r>
          </a:p>
        </p:txBody>
      </p:sp>
    </p:spTree>
    <p:extLst>
      <p:ext uri="{BB962C8B-B14F-4D97-AF65-F5344CB8AC3E}">
        <p14:creationId xmlns:p14="http://schemas.microsoft.com/office/powerpoint/2010/main" val="1328035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4F2683"/>
                </a:solidFill>
              </a:rPr>
              <a:t>Summary of Changes to Spring 2021 Project Grant Competition</a:t>
            </a:r>
            <a:endParaRPr lang="en-CA" b="1" dirty="0">
              <a:solidFill>
                <a:srgbClr val="4F268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Summary of Progress (Mandatory; 2 pages)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Progress/Productivity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COVID-19 Impact on your Research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ECRs (For Early Career Researchers who have held a Foundation grant)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Budget Requested in Relation to Overall Funding Held Currently or Pending</a:t>
            </a:r>
          </a:p>
          <a:p>
            <a:r>
              <a:rPr lang="en-US" dirty="0"/>
              <a:t>Applicant Profile CV (Max 3 pages)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CIHR has </a:t>
            </a:r>
            <a:r>
              <a:rPr lang="en-US" sz="2000" dirty="0">
                <a:hlinkClick r:id="rId2"/>
              </a:rPr>
              <a:t>template </a:t>
            </a:r>
            <a:endParaRPr lang="en-US" sz="20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Can be used by knowledge users, indigenous leaders and international applicants</a:t>
            </a:r>
          </a:p>
        </p:txBody>
      </p:sp>
    </p:spTree>
    <p:extLst>
      <p:ext uri="{BB962C8B-B14F-4D97-AF65-F5344CB8AC3E}">
        <p14:creationId xmlns:p14="http://schemas.microsoft.com/office/powerpoint/2010/main" val="1588578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4F2683"/>
                </a:solidFill>
              </a:rPr>
              <a:t>Summary of Changes to Spring 2021 Project Grant Competition</a:t>
            </a:r>
            <a:endParaRPr lang="en-CA" b="1" dirty="0">
              <a:solidFill>
                <a:srgbClr val="4F268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Sex and Gender Based Analysis (SBGA)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CA" sz="2000" dirty="0"/>
              <a:t>Reviewers must factor the assessment of sex (as a biological variable) and/or gender (as a socio-cultural factor) into the written evaluation and overall score, by considering its integration as a strength, a weakness or not applicable to the proposal.</a:t>
            </a:r>
          </a:p>
          <a:p>
            <a:r>
              <a:rPr lang="en-US" dirty="0"/>
              <a:t>Removal of Weighted Scores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One score provided to reflect all 3 evaluation criteria</a:t>
            </a:r>
          </a:p>
          <a:p>
            <a:r>
              <a:rPr lang="en-US" dirty="0"/>
              <a:t>Ensuring Equitable Access to Research Funds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Early Career Researchers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Female Applicants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Applicants submitting applications in French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1212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4F2683"/>
                </a:solidFill>
              </a:rPr>
              <a:t>Summary of Changes to Spring 2021 Project Grant Competition</a:t>
            </a:r>
            <a:endParaRPr lang="en-CA" b="1" dirty="0">
              <a:solidFill>
                <a:srgbClr val="4F268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08203"/>
            <a:ext cx="8229600" cy="2954867"/>
          </a:xfrm>
        </p:spPr>
        <p:txBody>
          <a:bodyPr/>
          <a:lstStyle/>
          <a:p>
            <a:r>
              <a:rPr lang="en-US" dirty="0"/>
              <a:t>Entry of Foundation grant-holders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CA" sz="2000" dirty="0"/>
              <a:t>This is the first competition where non-ECR Foundation grant-holders are eligible to apply for Project Grant.  </a:t>
            </a:r>
          </a:p>
          <a:p>
            <a:r>
              <a:rPr lang="en-US" dirty="0"/>
              <a:t>Indigenous Health Research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Individuals affiliated with Indigenous nongovernmental organizations in Canada with a research or knowledge translation mandate can apply as Nominated Principal Applicants</a:t>
            </a:r>
          </a:p>
        </p:txBody>
      </p:sp>
    </p:spTree>
    <p:extLst>
      <p:ext uri="{BB962C8B-B14F-4D97-AF65-F5344CB8AC3E}">
        <p14:creationId xmlns:p14="http://schemas.microsoft.com/office/powerpoint/2010/main" val="2603771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5579" y="1175925"/>
            <a:ext cx="456259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>
                <a:solidFill>
                  <a:schemeClr val="bg1"/>
                </a:solidFill>
                <a:latin typeface="Arial"/>
                <a:cs typeface="Arial Unicode MS"/>
              </a:rPr>
              <a:t>Summary of Progress</a:t>
            </a:r>
          </a:p>
        </p:txBody>
      </p:sp>
    </p:spTree>
    <p:extLst>
      <p:ext uri="{BB962C8B-B14F-4D97-AF65-F5344CB8AC3E}">
        <p14:creationId xmlns:p14="http://schemas.microsoft.com/office/powerpoint/2010/main" val="4130071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4F2683"/>
                </a:solidFill>
              </a:rPr>
              <a:t>Purpose of Summary of Progress</a:t>
            </a:r>
            <a:endParaRPr lang="en-CA" b="1" dirty="0">
              <a:solidFill>
                <a:srgbClr val="4F268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CA" sz="3100" dirty="0"/>
              <a:t>Part of applications beginning Spring Project Competition 2021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en-CA" sz="2700" dirty="0"/>
              <a:t>this is a revised “Summary of Progress” - not the same as Summary of Progress used in Open Operating Grants Program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en-CA" sz="2700" dirty="0"/>
              <a:t>content has much wider scope than the original Summary of Progress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CA" sz="14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CA" sz="3100" b="1" dirty="0"/>
              <a:t>Required for all Nominated Principal Applicants </a:t>
            </a:r>
          </a:p>
          <a:p>
            <a:pPr marL="722313" indent="-268288">
              <a:lnSpc>
                <a:spcPct val="120000"/>
              </a:lnSpc>
              <a:spcBef>
                <a:spcPts val="0"/>
              </a:spcBef>
              <a:buNone/>
            </a:pPr>
            <a:r>
              <a:rPr lang="en-CA" sz="3100" b="1" dirty="0"/>
              <a:t>	</a:t>
            </a:r>
            <a:r>
              <a:rPr lang="en-CA" sz="2700" b="1" dirty="0"/>
              <a:t>-	</a:t>
            </a:r>
            <a:r>
              <a:rPr lang="en-CA" sz="2700" dirty="0"/>
              <a:t>important at all career stages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CA" sz="14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CA" sz="3100" b="1" dirty="0"/>
              <a:t>Two pages in length</a:t>
            </a:r>
            <a:r>
              <a:rPr lang="en-CA" sz="3100" dirty="0"/>
              <a:t> </a:t>
            </a:r>
          </a:p>
          <a:p>
            <a:pPr marL="674688" lvl="1" indent="-217488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en-CA" sz="2700" dirty="0"/>
              <a:t>outline all current and pending funding held by the Nominated Principal Applicant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en-CA" sz="2700" dirty="0"/>
              <a:t>describe how the current proposal fits with your program of research and funding</a:t>
            </a:r>
          </a:p>
        </p:txBody>
      </p:sp>
    </p:spTree>
    <p:extLst>
      <p:ext uri="{BB962C8B-B14F-4D97-AF65-F5344CB8AC3E}">
        <p14:creationId xmlns:p14="http://schemas.microsoft.com/office/powerpoint/2010/main" val="4276924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4F2683"/>
                </a:solidFill>
              </a:rPr>
              <a:t>What to Include in Summary of Progress</a:t>
            </a:r>
            <a:endParaRPr lang="en-CA" b="1" dirty="0">
              <a:solidFill>
                <a:srgbClr val="4F268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31775" indent="-231775">
              <a:buFont typeface="Arial" panose="020B0604020202020204" pitchFamily="34" charset="0"/>
              <a:buChar char="•"/>
            </a:pPr>
            <a:r>
              <a:rPr lang="en-CA" sz="2400" dirty="0"/>
              <a:t>Describe funding being requested for this project in context with other parts of research program</a:t>
            </a:r>
          </a:p>
          <a:p>
            <a:pPr marL="722313" lvl="1" indent="-265113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en-CA" sz="2200" dirty="0"/>
              <a:t>opportunity to provide reviewers with details about: </a:t>
            </a:r>
          </a:p>
          <a:p>
            <a:pPr marL="1163638" lvl="2" indent="-249238">
              <a:lnSpc>
                <a:spcPct val="120000"/>
              </a:lnSpc>
              <a:spcBef>
                <a:spcPts val="0"/>
              </a:spcBef>
              <a:buSzPct val="70000"/>
              <a:buFont typeface="Courier New" panose="02070309020205020404" pitchFamily="49" charset="0"/>
              <a:buChar char="o"/>
            </a:pPr>
            <a:r>
              <a:rPr lang="en-CA" sz="2000" dirty="0"/>
              <a:t>expertise as it relates to the proposed research</a:t>
            </a:r>
          </a:p>
          <a:p>
            <a:pPr marL="1163638" lvl="2" indent="-249238">
              <a:lnSpc>
                <a:spcPct val="120000"/>
              </a:lnSpc>
              <a:spcBef>
                <a:spcPts val="0"/>
              </a:spcBef>
              <a:buSzPct val="70000"/>
              <a:buFont typeface="Courier New" panose="02070309020205020404" pitchFamily="49" charset="0"/>
              <a:buChar char="o"/>
            </a:pPr>
            <a:r>
              <a:rPr lang="en-CA" sz="2000" dirty="0"/>
              <a:t>composition of research team </a:t>
            </a:r>
          </a:p>
          <a:p>
            <a:pPr marL="1163638" lvl="2" indent="-249238">
              <a:lnSpc>
                <a:spcPct val="120000"/>
              </a:lnSpc>
              <a:spcBef>
                <a:spcPts val="0"/>
              </a:spcBef>
              <a:buSzPct val="70000"/>
              <a:buFont typeface="Courier New" panose="02070309020205020404" pitchFamily="49" charset="0"/>
              <a:buChar char="o"/>
            </a:pPr>
            <a:r>
              <a:rPr lang="en-CA" sz="2000" dirty="0"/>
              <a:t>progress towards development of proposal that demonstrates likelihood of success </a:t>
            </a:r>
          </a:p>
          <a:p>
            <a:pPr marL="1163638" lvl="2" indent="-249238">
              <a:lnSpc>
                <a:spcPct val="120000"/>
              </a:lnSpc>
              <a:spcBef>
                <a:spcPts val="0"/>
              </a:spcBef>
              <a:buSzPct val="70000"/>
              <a:buFont typeface="Courier New" panose="02070309020205020404" pitchFamily="49" charset="0"/>
              <a:buChar char="o"/>
            </a:pPr>
            <a:r>
              <a:rPr lang="en-CA" sz="2000" dirty="0"/>
              <a:t>impacts on research program, such as COVID-19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endParaRPr lang="en-CA" sz="1200" dirty="0"/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en-CA" sz="2400" dirty="0"/>
              <a:t>Discuss productivity on related projects and relationship to current proposal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endParaRPr lang="en-CA" sz="1200" dirty="0"/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en-CA" sz="2400" dirty="0"/>
              <a:t>Opportunity to tailor Summary of Progress to career stage</a:t>
            </a:r>
          </a:p>
          <a:p>
            <a:pPr marL="722313" indent="-233363">
              <a:buFontTx/>
              <a:buChar char="-"/>
            </a:pPr>
            <a:r>
              <a:rPr lang="en-CA" sz="2200" dirty="0"/>
              <a:t>ECRs</a:t>
            </a:r>
          </a:p>
          <a:p>
            <a:pPr marL="722313" indent="-233363">
              <a:buFontTx/>
              <a:buChar char="-"/>
            </a:pPr>
            <a:r>
              <a:rPr lang="en-CA" sz="2200" dirty="0"/>
              <a:t>Mid-career and other investigators</a:t>
            </a:r>
          </a:p>
          <a:p>
            <a:pPr marL="722313" indent="-233363">
              <a:buFontTx/>
              <a:buChar char="-"/>
            </a:pPr>
            <a:r>
              <a:rPr lang="en-CA" sz="2200" dirty="0"/>
              <a:t>Foundation grant recipients</a:t>
            </a:r>
          </a:p>
        </p:txBody>
      </p:sp>
    </p:spTree>
    <p:extLst>
      <p:ext uri="{BB962C8B-B14F-4D97-AF65-F5344CB8AC3E}">
        <p14:creationId xmlns:p14="http://schemas.microsoft.com/office/powerpoint/2010/main" val="2497837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1880</Words>
  <Application>Microsoft Office PowerPoint</Application>
  <PresentationFormat>On-screen Show (4:3)</PresentationFormat>
  <Paragraphs>225</Paragraphs>
  <Slides>28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Arial Unicode MS</vt:lpstr>
      <vt:lpstr>Calibri</vt:lpstr>
      <vt:lpstr>Courier New</vt:lpstr>
      <vt:lpstr>Wingdings</vt:lpstr>
      <vt:lpstr>Office Theme</vt:lpstr>
      <vt:lpstr>PowerPoint Presentation</vt:lpstr>
      <vt:lpstr>Agenda</vt:lpstr>
      <vt:lpstr>PowerPoint Presentation</vt:lpstr>
      <vt:lpstr>Summary of Changes to Spring 2021 Project Grant Competition</vt:lpstr>
      <vt:lpstr>Summary of Changes to Spring 2021 Project Grant Competition</vt:lpstr>
      <vt:lpstr>Summary of Changes to Spring 2021 Project Grant Competition</vt:lpstr>
      <vt:lpstr>PowerPoint Presentation</vt:lpstr>
      <vt:lpstr>Purpose of Summary of Progress</vt:lpstr>
      <vt:lpstr>What to Include in Summary of Progress</vt:lpstr>
      <vt:lpstr>PowerPoint Presentation</vt:lpstr>
      <vt:lpstr>Rebuttal and Purpose</vt:lpstr>
      <vt:lpstr>Top tips</vt:lpstr>
      <vt:lpstr>Appendices  (Other application material)</vt:lpstr>
      <vt:lpstr>PowerPoint Presentation</vt:lpstr>
      <vt:lpstr>Internal Submission Process</vt:lpstr>
      <vt:lpstr>Administrative Tips</vt:lpstr>
      <vt:lpstr>Resources &amp; Contacts</vt:lpstr>
      <vt:lpstr>PowerPoint Presentation</vt:lpstr>
      <vt:lpstr>Knowledge Translation</vt:lpstr>
      <vt:lpstr>KT Supports</vt:lpstr>
      <vt:lpstr>Top Tips</vt:lpstr>
      <vt:lpstr>Top Tips</vt:lpstr>
      <vt:lpstr>PowerPoint Presentation</vt:lpstr>
      <vt:lpstr>PowerPoint Presentation</vt:lpstr>
      <vt:lpstr>Project Grant – EDI Requirements</vt:lpstr>
      <vt:lpstr>EDI in Research Grants: Best Practices</vt:lpstr>
      <vt:lpstr>Upcoming Events</vt:lpstr>
      <vt:lpstr>PowerPoint Presentation</vt:lpstr>
    </vt:vector>
  </TitlesOfParts>
  <Company>UWO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Wilson</dc:creator>
  <cp:lastModifiedBy>Cessandra Latinovich</cp:lastModifiedBy>
  <cp:revision>51</cp:revision>
  <cp:lastPrinted>2012-01-12T15:01:17Z</cp:lastPrinted>
  <dcterms:created xsi:type="dcterms:W3CDTF">2011-12-23T15:22:14Z</dcterms:created>
  <dcterms:modified xsi:type="dcterms:W3CDTF">2021-03-10T01:02:45Z</dcterms:modified>
</cp:coreProperties>
</file>